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78" r:id="rId3"/>
    <p:sldId id="257" r:id="rId4"/>
    <p:sldId id="258" r:id="rId5"/>
    <p:sldId id="259" r:id="rId6"/>
    <p:sldId id="260" r:id="rId7"/>
    <p:sldId id="262" r:id="rId8"/>
    <p:sldId id="263" r:id="rId9"/>
    <p:sldId id="264" r:id="rId10"/>
    <p:sldId id="265" r:id="rId11"/>
    <p:sldId id="275" r:id="rId12"/>
    <p:sldId id="276" r:id="rId13"/>
    <p:sldId id="280" r:id="rId14"/>
    <p:sldId id="279" r:id="rId15"/>
    <p:sldId id="274" r:id="rId16"/>
    <p:sldId id="266" r:id="rId17"/>
    <p:sldId id="273" r:id="rId18"/>
    <p:sldId id="267" r:id="rId19"/>
    <p:sldId id="268" r:id="rId20"/>
    <p:sldId id="269" r:id="rId21"/>
    <p:sldId id="283" r:id="rId22"/>
    <p:sldId id="281" r:id="rId23"/>
    <p:sldId id="282" r:id="rId24"/>
    <p:sldId id="271"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74922"/>
  </p:normalViewPr>
  <p:slideViewPr>
    <p:cSldViewPr snapToGrid="0" snapToObjects="1">
      <p:cViewPr varScale="1">
        <p:scale>
          <a:sx n="50" d="100"/>
          <a:sy n="50" d="100"/>
        </p:scale>
        <p:origin x="129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06C53-F013-B146-9FF5-CEC18EAA30B5}"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46591-1F8F-8A45-BD4D-BEFEC97A15D9}" type="slidenum">
              <a:rPr lang="en-US" smtClean="0"/>
              <a:t>‹#›</a:t>
            </a:fld>
            <a:endParaRPr lang="en-US"/>
          </a:p>
        </p:txBody>
      </p:sp>
    </p:spTree>
    <p:extLst>
      <p:ext uri="{BB962C8B-B14F-4D97-AF65-F5344CB8AC3E}">
        <p14:creationId xmlns:p14="http://schemas.microsoft.com/office/powerpoint/2010/main" val="91648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3</a:t>
            </a:fld>
            <a:endParaRPr lang="en-US"/>
          </a:p>
        </p:txBody>
      </p:sp>
    </p:spTree>
    <p:extLst>
      <p:ext uri="{BB962C8B-B14F-4D97-AF65-F5344CB8AC3E}">
        <p14:creationId xmlns:p14="http://schemas.microsoft.com/office/powerpoint/2010/main" val="60687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13</a:t>
            </a:fld>
            <a:endParaRPr lang="en-US"/>
          </a:p>
        </p:txBody>
      </p:sp>
    </p:spTree>
    <p:extLst>
      <p:ext uri="{BB962C8B-B14F-4D97-AF65-F5344CB8AC3E}">
        <p14:creationId xmlns:p14="http://schemas.microsoft.com/office/powerpoint/2010/main" val="111151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15</a:t>
            </a:fld>
            <a:endParaRPr lang="en-US"/>
          </a:p>
        </p:txBody>
      </p:sp>
    </p:spTree>
    <p:extLst>
      <p:ext uri="{BB962C8B-B14F-4D97-AF65-F5344CB8AC3E}">
        <p14:creationId xmlns:p14="http://schemas.microsoft.com/office/powerpoint/2010/main" val="185119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16</a:t>
            </a:fld>
            <a:endParaRPr lang="en-US"/>
          </a:p>
        </p:txBody>
      </p:sp>
    </p:spTree>
    <p:extLst>
      <p:ext uri="{BB962C8B-B14F-4D97-AF65-F5344CB8AC3E}">
        <p14:creationId xmlns:p14="http://schemas.microsoft.com/office/powerpoint/2010/main" val="160825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17</a:t>
            </a:fld>
            <a:endParaRPr lang="en-US"/>
          </a:p>
        </p:txBody>
      </p:sp>
    </p:spTree>
    <p:extLst>
      <p:ext uri="{BB962C8B-B14F-4D97-AF65-F5344CB8AC3E}">
        <p14:creationId xmlns:p14="http://schemas.microsoft.com/office/powerpoint/2010/main" val="211336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18</a:t>
            </a:fld>
            <a:endParaRPr lang="en-US"/>
          </a:p>
        </p:txBody>
      </p:sp>
    </p:spTree>
    <p:extLst>
      <p:ext uri="{BB962C8B-B14F-4D97-AF65-F5344CB8AC3E}">
        <p14:creationId xmlns:p14="http://schemas.microsoft.com/office/powerpoint/2010/main" val="169677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19</a:t>
            </a:fld>
            <a:endParaRPr lang="en-US"/>
          </a:p>
        </p:txBody>
      </p:sp>
    </p:spTree>
    <p:extLst>
      <p:ext uri="{BB962C8B-B14F-4D97-AF65-F5344CB8AC3E}">
        <p14:creationId xmlns:p14="http://schemas.microsoft.com/office/powerpoint/2010/main" val="120600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20</a:t>
            </a:fld>
            <a:endParaRPr lang="en-US"/>
          </a:p>
        </p:txBody>
      </p:sp>
    </p:spTree>
    <p:extLst>
      <p:ext uri="{BB962C8B-B14F-4D97-AF65-F5344CB8AC3E}">
        <p14:creationId xmlns:p14="http://schemas.microsoft.com/office/powerpoint/2010/main" val="143142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24</a:t>
            </a:fld>
            <a:endParaRPr lang="en-US"/>
          </a:p>
        </p:txBody>
      </p:sp>
    </p:spTree>
    <p:extLst>
      <p:ext uri="{BB962C8B-B14F-4D97-AF65-F5344CB8AC3E}">
        <p14:creationId xmlns:p14="http://schemas.microsoft.com/office/powerpoint/2010/main" val="1154424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25</a:t>
            </a:fld>
            <a:endParaRPr lang="en-US"/>
          </a:p>
        </p:txBody>
      </p:sp>
    </p:spTree>
    <p:extLst>
      <p:ext uri="{BB962C8B-B14F-4D97-AF65-F5344CB8AC3E}">
        <p14:creationId xmlns:p14="http://schemas.microsoft.com/office/powerpoint/2010/main" val="21045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5</a:t>
            </a:fld>
            <a:endParaRPr lang="en-US"/>
          </a:p>
        </p:txBody>
      </p:sp>
    </p:spTree>
    <p:extLst>
      <p:ext uri="{BB962C8B-B14F-4D97-AF65-F5344CB8AC3E}">
        <p14:creationId xmlns:p14="http://schemas.microsoft.com/office/powerpoint/2010/main" val="168652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6</a:t>
            </a:fld>
            <a:endParaRPr lang="en-US"/>
          </a:p>
        </p:txBody>
      </p:sp>
    </p:spTree>
    <p:extLst>
      <p:ext uri="{BB962C8B-B14F-4D97-AF65-F5344CB8AC3E}">
        <p14:creationId xmlns:p14="http://schemas.microsoft.com/office/powerpoint/2010/main" val="52533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7</a:t>
            </a:fld>
            <a:endParaRPr lang="en-US"/>
          </a:p>
        </p:txBody>
      </p:sp>
    </p:spTree>
    <p:extLst>
      <p:ext uri="{BB962C8B-B14F-4D97-AF65-F5344CB8AC3E}">
        <p14:creationId xmlns:p14="http://schemas.microsoft.com/office/powerpoint/2010/main" val="26637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8</a:t>
            </a:fld>
            <a:endParaRPr lang="en-US"/>
          </a:p>
        </p:txBody>
      </p:sp>
    </p:spTree>
    <p:extLst>
      <p:ext uri="{BB962C8B-B14F-4D97-AF65-F5344CB8AC3E}">
        <p14:creationId xmlns:p14="http://schemas.microsoft.com/office/powerpoint/2010/main" val="23835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4E46591-1F8F-8A45-BD4D-BEFEC97A15D9}" type="slidenum">
              <a:rPr lang="en-US" smtClean="0"/>
              <a:t>9</a:t>
            </a:fld>
            <a:endParaRPr lang="en-US"/>
          </a:p>
        </p:txBody>
      </p:sp>
    </p:spTree>
    <p:extLst>
      <p:ext uri="{BB962C8B-B14F-4D97-AF65-F5344CB8AC3E}">
        <p14:creationId xmlns:p14="http://schemas.microsoft.com/office/powerpoint/2010/main" val="98276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10</a:t>
            </a:fld>
            <a:endParaRPr lang="en-US"/>
          </a:p>
        </p:txBody>
      </p:sp>
    </p:spTree>
    <p:extLst>
      <p:ext uri="{BB962C8B-B14F-4D97-AF65-F5344CB8AC3E}">
        <p14:creationId xmlns:p14="http://schemas.microsoft.com/office/powerpoint/2010/main" val="96363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11</a:t>
            </a:fld>
            <a:endParaRPr lang="en-US"/>
          </a:p>
        </p:txBody>
      </p:sp>
    </p:spTree>
    <p:extLst>
      <p:ext uri="{BB962C8B-B14F-4D97-AF65-F5344CB8AC3E}">
        <p14:creationId xmlns:p14="http://schemas.microsoft.com/office/powerpoint/2010/main" val="116876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46591-1F8F-8A45-BD4D-BEFEC97A15D9}" type="slidenum">
              <a:rPr lang="en-US" smtClean="0"/>
              <a:t>12</a:t>
            </a:fld>
            <a:endParaRPr lang="en-US"/>
          </a:p>
        </p:txBody>
      </p:sp>
    </p:spTree>
    <p:extLst>
      <p:ext uri="{BB962C8B-B14F-4D97-AF65-F5344CB8AC3E}">
        <p14:creationId xmlns:p14="http://schemas.microsoft.com/office/powerpoint/2010/main" val="87238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19518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32518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550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303164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449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28140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93815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16857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221455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F0B81-A200-8143-8279-F1C2B989209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34296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AF0B81-A200-8143-8279-F1C2B989209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257008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F0B81-A200-8143-8279-F1C2B989209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287323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AF0B81-A200-8143-8279-F1C2B989209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411189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0B81-A200-8143-8279-F1C2B989209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23592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F0B81-A200-8143-8279-F1C2B989209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32727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F0B81-A200-8143-8279-F1C2B989209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B2166-6A99-F84A-84E9-7039DF8B0334}" type="slidenum">
              <a:rPr lang="en-US" smtClean="0"/>
              <a:t>‹#›</a:t>
            </a:fld>
            <a:endParaRPr lang="en-US"/>
          </a:p>
        </p:txBody>
      </p:sp>
    </p:spTree>
    <p:extLst>
      <p:ext uri="{BB962C8B-B14F-4D97-AF65-F5344CB8AC3E}">
        <p14:creationId xmlns:p14="http://schemas.microsoft.com/office/powerpoint/2010/main" val="39289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F0B81-A200-8143-8279-F1C2B9892092}" type="datetimeFigureOut">
              <a:rPr lang="en-US" smtClean="0"/>
              <a:t>11/1/2021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BB2166-6A99-F84A-84E9-7039DF8B0334}" type="slidenum">
              <a:rPr lang="en-US" smtClean="0"/>
              <a:t>‹#›</a:t>
            </a:fld>
            <a:endParaRPr lang="en-US"/>
          </a:p>
        </p:txBody>
      </p:sp>
    </p:spTree>
    <p:extLst>
      <p:ext uri="{BB962C8B-B14F-4D97-AF65-F5344CB8AC3E}">
        <p14:creationId xmlns:p14="http://schemas.microsoft.com/office/powerpoint/2010/main" val="1357666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HwvpYv0g_yc" TargetMode="External"/><Relationship Id="rId2" Type="http://schemas.openxmlformats.org/officeDocument/2006/relationships/hyperlink" Target="https://youtu.be/f-88iYL0PdQ" TargetMode="External"/><Relationship Id="rId1" Type="http://schemas.openxmlformats.org/officeDocument/2006/relationships/slideLayout" Target="../slideLayouts/slideLayout2.xml"/><Relationship Id="rId4" Type="http://schemas.openxmlformats.org/officeDocument/2006/relationships/hyperlink" Target="https://youtu.be/ocp76jgl_Q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gle/t2ofGQfo9oi9etjf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3840604" y="2245413"/>
            <a:ext cx="5490202" cy="2645164"/>
          </a:xfrm>
        </p:spPr>
        <p:txBody>
          <a:bodyPr>
            <a:noAutofit/>
          </a:bodyPr>
          <a:lstStyle/>
          <a:p>
            <a:pPr algn="ctr"/>
            <a:r>
              <a:rPr lang="en-US" sz="3600" dirty="0">
                <a:solidFill>
                  <a:schemeClr val="tx1"/>
                </a:solidFill>
              </a:rPr>
              <a:t>Community Partnership Program Reporting Requirements</a:t>
            </a:r>
          </a:p>
        </p:txBody>
      </p:sp>
      <p:sp>
        <p:nvSpPr>
          <p:cNvPr id="2" name="Title 1"/>
          <p:cNvSpPr>
            <a:spLocks noGrp="1"/>
          </p:cNvSpPr>
          <p:nvPr>
            <p:ph type="ctrTitle"/>
          </p:nvPr>
        </p:nvSpPr>
        <p:spPr>
          <a:xfrm>
            <a:off x="2499207" y="367992"/>
            <a:ext cx="7766936" cy="1646302"/>
          </a:xfrm>
        </p:spPr>
        <p:txBody>
          <a:bodyPr>
            <a:normAutofit/>
          </a:bodyPr>
          <a:lstStyle/>
          <a:p>
            <a:r>
              <a:rPr lang="en-US" dirty="0"/>
              <a:t>  CATCH-UP Oklahoma</a:t>
            </a:r>
          </a:p>
        </p:txBody>
      </p:sp>
      <p:pic>
        <p:nvPicPr>
          <p:cNvPr id="20" name="Content Placeholder 7" descr="A picture containing diagram&#10;&#10;Description automatically generated">
            <a:extLst>
              <a:ext uri="{FF2B5EF4-FFF2-40B4-BE49-F238E27FC236}">
                <a16:creationId xmlns:a16="http://schemas.microsoft.com/office/drawing/2014/main" id="{7F11A42D-EBA7-4C19-B218-87879DE803F3}"/>
              </a:ext>
            </a:extLst>
          </p:cNvPr>
          <p:cNvPicPr>
            <a:picLocks noChangeAspect="1"/>
          </p:cNvPicPr>
          <p:nvPr/>
        </p:nvPicPr>
        <p:blipFill>
          <a:blip r:embed="rId2"/>
          <a:stretch>
            <a:fillRect/>
          </a:stretch>
        </p:blipFill>
        <p:spPr>
          <a:xfrm>
            <a:off x="995621" y="325829"/>
            <a:ext cx="2424482" cy="2424482"/>
          </a:xfrm>
          <a:prstGeom prst="rect">
            <a:avLst/>
          </a:prstGeom>
        </p:spPr>
      </p:pic>
      <p:pic>
        <p:nvPicPr>
          <p:cNvPr id="21" name="Picture 20" descr="PHIO_logo">
            <a:extLst>
              <a:ext uri="{FF2B5EF4-FFF2-40B4-BE49-F238E27FC236}">
                <a16:creationId xmlns:a16="http://schemas.microsoft.com/office/drawing/2014/main" id="{6F95433E-8250-4FFE-8E21-94D2CBB061B2}"/>
              </a:ext>
            </a:extLst>
          </p:cNvPr>
          <p:cNvPicPr/>
          <p:nvPr/>
        </p:nvPicPr>
        <p:blipFill>
          <a:blip r:embed="rId3" cstate="print"/>
          <a:srcRect/>
          <a:stretch>
            <a:fillRect/>
          </a:stretch>
        </p:blipFill>
        <p:spPr bwMode="auto">
          <a:xfrm>
            <a:off x="1667596" y="3946358"/>
            <a:ext cx="1505230" cy="1460585"/>
          </a:xfrm>
          <a:prstGeom prst="rect">
            <a:avLst/>
          </a:prstGeom>
          <a:noFill/>
          <a:ln w="9525">
            <a:noFill/>
            <a:miter lim="800000"/>
            <a:headEnd/>
            <a:tailEnd/>
          </a:ln>
        </p:spPr>
      </p:pic>
      <p:pic>
        <p:nvPicPr>
          <p:cNvPr id="22" name="Picture 21">
            <a:extLst>
              <a:ext uri="{FF2B5EF4-FFF2-40B4-BE49-F238E27FC236}">
                <a16:creationId xmlns:a16="http://schemas.microsoft.com/office/drawing/2014/main" id="{28031260-0DBE-4967-A8CB-40F2CAA38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2333" y="3998479"/>
            <a:ext cx="2169072" cy="1096899"/>
          </a:xfrm>
          <a:prstGeom prst="rect">
            <a:avLst/>
          </a:prstGeom>
        </p:spPr>
      </p:pic>
      <p:pic>
        <p:nvPicPr>
          <p:cNvPr id="23" name="Picture 22">
            <a:extLst>
              <a:ext uri="{FF2B5EF4-FFF2-40B4-BE49-F238E27FC236}">
                <a16:creationId xmlns:a16="http://schemas.microsoft.com/office/drawing/2014/main" id="{473FFBC4-8066-4411-867A-98AF0200342C}"/>
              </a:ext>
            </a:extLst>
          </p:cNvPr>
          <p:cNvPicPr/>
          <p:nvPr/>
        </p:nvPicPr>
        <p:blipFill>
          <a:blip r:embed="rId5" cstate="hqprint">
            <a:extLst>
              <a:ext uri="{28A0092B-C50C-407E-A947-70E740481C1C}">
                <a14:useLocalDpi xmlns:a14="http://schemas.microsoft.com/office/drawing/2010/main" val="0"/>
              </a:ext>
            </a:extLst>
          </a:blip>
          <a:stretch>
            <a:fillRect/>
          </a:stretch>
        </p:blipFill>
        <p:spPr>
          <a:xfrm>
            <a:off x="995621" y="5666154"/>
            <a:ext cx="2851453" cy="866018"/>
          </a:xfrm>
          <a:prstGeom prst="rect">
            <a:avLst/>
          </a:prstGeom>
        </p:spPr>
      </p:pic>
      <p:pic>
        <p:nvPicPr>
          <p:cNvPr id="24" name="Picture 23" descr="OPHIC_Logo">
            <a:extLst>
              <a:ext uri="{FF2B5EF4-FFF2-40B4-BE49-F238E27FC236}">
                <a16:creationId xmlns:a16="http://schemas.microsoft.com/office/drawing/2014/main" id="{74F69AB5-9515-44BA-96FF-32B565E6721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4885" y="5526095"/>
            <a:ext cx="2052320" cy="953542"/>
          </a:xfrm>
          <a:prstGeom prst="rect">
            <a:avLst/>
          </a:prstGeom>
          <a:noFill/>
          <a:ln>
            <a:noFill/>
          </a:ln>
          <a:effectLst/>
        </p:spPr>
      </p:pic>
      <p:pic>
        <p:nvPicPr>
          <p:cNvPr id="26" name="Picture 25">
            <a:extLst>
              <a:ext uri="{FF2B5EF4-FFF2-40B4-BE49-F238E27FC236}">
                <a16:creationId xmlns:a16="http://schemas.microsoft.com/office/drawing/2014/main" id="{8BB7A612-F303-4440-8DE2-5E8897AC86B3}"/>
              </a:ext>
            </a:extLst>
          </p:cNvPr>
          <p:cNvPicPr/>
          <p:nvPr/>
        </p:nvPicPr>
        <p:blipFill>
          <a:blip r:embed="rId7" cstate="hqprint">
            <a:extLst>
              <a:ext uri="{28A0092B-C50C-407E-A947-70E740481C1C}">
                <a14:useLocalDpi xmlns:a14="http://schemas.microsoft.com/office/drawing/2010/main" val="0"/>
              </a:ext>
            </a:extLst>
          </a:blip>
          <a:stretch>
            <a:fillRect/>
          </a:stretch>
        </p:blipFill>
        <p:spPr>
          <a:xfrm>
            <a:off x="8057500" y="5689600"/>
            <a:ext cx="2356404" cy="866018"/>
          </a:xfrm>
          <a:prstGeom prst="rect">
            <a:avLst/>
          </a:prstGeom>
        </p:spPr>
      </p:pic>
    </p:spTree>
    <p:extLst>
      <p:ext uri="{BB962C8B-B14F-4D97-AF65-F5344CB8AC3E}">
        <p14:creationId xmlns:p14="http://schemas.microsoft.com/office/powerpoint/2010/main" val="14875376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Video Submissions</a:t>
            </a:r>
          </a:p>
        </p:txBody>
      </p:sp>
      <p:sp>
        <p:nvSpPr>
          <p:cNvPr id="3" name="Content Placeholder 2"/>
          <p:cNvSpPr>
            <a:spLocks noGrp="1"/>
          </p:cNvSpPr>
          <p:nvPr>
            <p:ph idx="1"/>
          </p:nvPr>
        </p:nvSpPr>
        <p:spPr/>
        <p:txBody>
          <a:bodyPr>
            <a:normAutofit fontScale="92500" lnSpcReduction="10000"/>
          </a:bodyPr>
          <a:lstStyle/>
          <a:p>
            <a:r>
              <a:rPr lang="en-US" dirty="0"/>
              <a:t>The impact of your testing efforts throughout Oklahoma communities will be felt for generations, we want to capture this impact in video.</a:t>
            </a:r>
          </a:p>
          <a:p>
            <a:r>
              <a:rPr lang="en-US" dirty="0"/>
              <a:t>Please prepare a minimum of 2 videos, ranging from 2-3 minutes highlighting your efforts related to testing. This could be done in a variety of ways, we anticipate all video submissions will vary greatly, each of your stories is unique.</a:t>
            </a:r>
          </a:p>
          <a:p>
            <a:r>
              <a:rPr lang="en-US" dirty="0"/>
              <a:t>We encourage you to: </a:t>
            </a:r>
          </a:p>
          <a:p>
            <a:pPr lvl="1"/>
            <a:r>
              <a:rPr lang="en-US" dirty="0"/>
              <a:t>Highlight the locations you hosted testing events detailing the rationale and collaboration behind the testing event, consider interviewing partners from those locations</a:t>
            </a:r>
          </a:p>
          <a:p>
            <a:pPr lvl="1"/>
            <a:r>
              <a:rPr lang="en-US" dirty="0"/>
              <a:t>Highlight partnerships with those who provided additional interventions at your testing events, consider interviewing these partners </a:t>
            </a:r>
          </a:p>
          <a:p>
            <a:pPr lvl="1"/>
            <a:r>
              <a:rPr lang="en-US" dirty="0"/>
              <a:t>Visit with your coalition/stakeholder groups to discuss why you participated in the CATCH-UP Oklahoma Project (questions prompts are provided to assist you with discussions and interviews)</a:t>
            </a:r>
          </a:p>
        </p:txBody>
      </p:sp>
    </p:spTree>
    <p:extLst>
      <p:ext uri="{BB962C8B-B14F-4D97-AF65-F5344CB8AC3E}">
        <p14:creationId xmlns:p14="http://schemas.microsoft.com/office/powerpoint/2010/main" val="2560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Video Submission Information</a:t>
            </a:r>
          </a:p>
        </p:txBody>
      </p:sp>
      <p:sp>
        <p:nvSpPr>
          <p:cNvPr id="3" name="Content Placeholder 2"/>
          <p:cNvSpPr>
            <a:spLocks noGrp="1"/>
          </p:cNvSpPr>
          <p:nvPr>
            <p:ph idx="1"/>
          </p:nvPr>
        </p:nvSpPr>
        <p:spPr/>
        <p:txBody>
          <a:bodyPr/>
          <a:lstStyle/>
          <a:p>
            <a:r>
              <a:rPr lang="en-US" dirty="0"/>
              <a:t>We will be able to accept the following formats: </a:t>
            </a:r>
          </a:p>
          <a:p>
            <a:r>
              <a:rPr lang="en-US" dirty="0"/>
              <a:t> 	Images: .</a:t>
            </a:r>
            <a:r>
              <a:rPr lang="en-US" dirty="0" err="1"/>
              <a:t>png</a:t>
            </a:r>
            <a:r>
              <a:rPr lang="en-US" dirty="0"/>
              <a:t>, .gif, .jpg</a:t>
            </a:r>
          </a:p>
          <a:p>
            <a:r>
              <a:rPr lang="en-US" dirty="0"/>
              <a:t>  	Documents: .doc, .</a:t>
            </a:r>
            <a:r>
              <a:rPr lang="en-US" dirty="0" err="1"/>
              <a:t>xls</a:t>
            </a:r>
            <a:r>
              <a:rPr lang="en-US" dirty="0"/>
              <a:t>, .</a:t>
            </a:r>
            <a:r>
              <a:rPr lang="en-US" dirty="0" err="1"/>
              <a:t>ppt</a:t>
            </a:r>
            <a:r>
              <a:rPr lang="en-US" dirty="0"/>
              <a:t>, .pdf</a:t>
            </a:r>
          </a:p>
          <a:p>
            <a:r>
              <a:rPr lang="en-US" dirty="0"/>
              <a:t>  	Audio: .wav, .mp3, .mp4</a:t>
            </a:r>
          </a:p>
          <a:p>
            <a:r>
              <a:rPr lang="en-US" dirty="0"/>
              <a:t>  	Video: .mpg, .</a:t>
            </a:r>
            <a:r>
              <a:rPr lang="en-US" dirty="0" err="1"/>
              <a:t>mov</a:t>
            </a:r>
            <a:r>
              <a:rPr lang="en-US" dirty="0"/>
              <a:t>, .</a:t>
            </a:r>
            <a:r>
              <a:rPr lang="en-US" dirty="0" err="1"/>
              <a:t>wmv</a:t>
            </a:r>
            <a:endParaRPr lang="en-US" dirty="0"/>
          </a:p>
          <a:p>
            <a:endParaRPr lang="en-US" dirty="0"/>
          </a:p>
        </p:txBody>
      </p:sp>
    </p:spTree>
    <p:extLst>
      <p:ext uri="{BB962C8B-B14F-4D97-AF65-F5344CB8AC3E}">
        <p14:creationId xmlns:p14="http://schemas.microsoft.com/office/powerpoint/2010/main" val="162120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Video Submission Information</a:t>
            </a:r>
          </a:p>
        </p:txBody>
      </p:sp>
      <p:sp>
        <p:nvSpPr>
          <p:cNvPr id="3" name="Content Placeholder 2"/>
          <p:cNvSpPr>
            <a:spLocks noGrp="1"/>
          </p:cNvSpPr>
          <p:nvPr>
            <p:ph idx="1"/>
          </p:nvPr>
        </p:nvSpPr>
        <p:spPr/>
        <p:txBody>
          <a:bodyPr/>
          <a:lstStyle/>
          <a:p>
            <a:r>
              <a:rPr lang="en-US" dirty="0"/>
              <a:t>Video submission details:</a:t>
            </a:r>
          </a:p>
          <a:p>
            <a:pPr lvl="1"/>
            <a:r>
              <a:rPr lang="en-US" dirty="0"/>
              <a:t>iPhone recordings may default to HVEC but can easily be converted to .</a:t>
            </a:r>
            <a:r>
              <a:rPr lang="en-US" dirty="0" err="1"/>
              <a:t>mov</a:t>
            </a:r>
            <a:r>
              <a:rPr lang="en-US" dirty="0"/>
              <a:t>. Max file size will be 750 MB. 30 seconds of 4K at 30FPS will take approximately 175MB (85MB using HEVC) 60 seconds takes up 350MB (170MB) 5 minutes takes up 1.75GB (850MB). </a:t>
            </a:r>
          </a:p>
          <a:p>
            <a:pPr lvl="1"/>
            <a:r>
              <a:rPr lang="en-US" dirty="0"/>
              <a:t>Therefore, we would recommend two 2-3 minute videos. Our upload form will be mobile friendly to upload directly from a device (keeping in mind size limits).</a:t>
            </a:r>
          </a:p>
        </p:txBody>
      </p:sp>
    </p:spTree>
    <p:extLst>
      <p:ext uri="{BB962C8B-B14F-4D97-AF65-F5344CB8AC3E}">
        <p14:creationId xmlns:p14="http://schemas.microsoft.com/office/powerpoint/2010/main" val="130461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Video Narrative Prompts</a:t>
            </a:r>
          </a:p>
        </p:txBody>
      </p:sp>
      <p:sp>
        <p:nvSpPr>
          <p:cNvPr id="3" name="Content Placeholder 2"/>
          <p:cNvSpPr>
            <a:spLocks noGrp="1"/>
          </p:cNvSpPr>
          <p:nvPr>
            <p:ph idx="1"/>
          </p:nvPr>
        </p:nvSpPr>
        <p:spPr/>
        <p:txBody>
          <a:bodyPr>
            <a:normAutofit/>
          </a:bodyPr>
          <a:lstStyle/>
          <a:p>
            <a:r>
              <a:rPr lang="en-US" dirty="0"/>
              <a:t>To keep it simple:  </a:t>
            </a:r>
          </a:p>
          <a:p>
            <a:pPr lvl="1"/>
            <a:r>
              <a:rPr lang="en-US" dirty="0"/>
              <a:t>What did you find most impactful about your involvement with CATCH-UP (for you and/or your community)? What stands out as particularly surprising or important? </a:t>
            </a:r>
          </a:p>
          <a:p>
            <a:r>
              <a:rPr lang="en-US" dirty="0"/>
              <a:t>For a more critical reflection, here are a few additional prompt options: </a:t>
            </a:r>
          </a:p>
          <a:p>
            <a:pPr lvl="1"/>
            <a:r>
              <a:rPr lang="en-US" dirty="0"/>
              <a:t>What kind of public collective action is necessary to confront health inequity across identifiable populations and how did these needs influence your decision to get involved with CATCH-UP? </a:t>
            </a:r>
          </a:p>
          <a:p>
            <a:pPr lvl="1"/>
            <a:r>
              <a:rPr lang="en-US" dirty="0"/>
              <a:t>How can this type of experience build support and power for advancing health outcomes in your community?</a:t>
            </a:r>
          </a:p>
          <a:p>
            <a:pPr lvl="1"/>
            <a:r>
              <a:rPr lang="en-US" dirty="0"/>
              <a:t>Throughout your project involvement, what did you find difficult (as an individual, organization and/or community) or what stood in your way?</a:t>
            </a:r>
          </a:p>
        </p:txBody>
      </p:sp>
    </p:spTree>
    <p:extLst>
      <p:ext uri="{BB962C8B-B14F-4D97-AF65-F5344CB8AC3E}">
        <p14:creationId xmlns:p14="http://schemas.microsoft.com/office/powerpoint/2010/main" val="33098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Video Examples:</a:t>
            </a:r>
          </a:p>
        </p:txBody>
      </p:sp>
      <p:sp>
        <p:nvSpPr>
          <p:cNvPr id="3" name="Content Placeholder 2"/>
          <p:cNvSpPr>
            <a:spLocks noGrp="1"/>
          </p:cNvSpPr>
          <p:nvPr>
            <p:ph idx="1"/>
          </p:nvPr>
        </p:nvSpPr>
        <p:spPr/>
        <p:txBody>
          <a:bodyPr/>
          <a:lstStyle/>
          <a:p>
            <a:r>
              <a:rPr lang="en-US" dirty="0"/>
              <a:t>Here are links to three example videos </a:t>
            </a:r>
          </a:p>
          <a:p>
            <a:pPr lvl="1"/>
            <a:r>
              <a:rPr lang="en-US" u="sng" dirty="0">
                <a:hlinkClick r:id="rId2"/>
              </a:rPr>
              <a:t>https://youtu.be/f-88iYL0PdQ</a:t>
            </a:r>
            <a:endParaRPr lang="en-US" dirty="0"/>
          </a:p>
          <a:p>
            <a:pPr lvl="1"/>
            <a:r>
              <a:rPr lang="en-US" u="sng" dirty="0">
                <a:hlinkClick r:id="rId3"/>
              </a:rPr>
              <a:t>https://youtu.be/HwvpYv0g_yc</a:t>
            </a:r>
            <a:endParaRPr lang="en-US" dirty="0"/>
          </a:p>
          <a:p>
            <a:pPr lvl="1"/>
            <a:r>
              <a:rPr lang="en-US" u="sng" dirty="0">
                <a:hlinkClick r:id="rId4"/>
              </a:rPr>
              <a:t>https://youtu.be/ocp76jgl_QI</a:t>
            </a:r>
            <a:endParaRPr lang="en-US" dirty="0"/>
          </a:p>
          <a:p>
            <a:endParaRPr lang="en-US" dirty="0"/>
          </a:p>
        </p:txBody>
      </p:sp>
    </p:spTree>
    <p:extLst>
      <p:ext uri="{BB962C8B-B14F-4D97-AF65-F5344CB8AC3E}">
        <p14:creationId xmlns:p14="http://schemas.microsoft.com/office/powerpoint/2010/main" val="208233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Responses</a:t>
            </a:r>
          </a:p>
        </p:txBody>
      </p:sp>
      <p:sp>
        <p:nvSpPr>
          <p:cNvPr id="3" name="Content Placeholder 2"/>
          <p:cNvSpPr>
            <a:spLocks noGrp="1"/>
          </p:cNvSpPr>
          <p:nvPr>
            <p:ph idx="1"/>
          </p:nvPr>
        </p:nvSpPr>
        <p:spPr/>
        <p:txBody>
          <a:bodyPr/>
          <a:lstStyle/>
          <a:p>
            <a:r>
              <a:rPr lang="en-US" dirty="0"/>
              <a:t>In an effort to better understand your experiences as a CATCH-UP Oklahoma Testing Site Partner we ask you to complete the following series of questions. Your responses will be utilized to guide future program development, launch quality improvement efforts, and provide evaluation data to CATCH-UP Oklahoma stakeholders. </a:t>
            </a:r>
          </a:p>
        </p:txBody>
      </p:sp>
    </p:spTree>
    <p:extLst>
      <p:ext uri="{BB962C8B-B14F-4D97-AF65-F5344CB8AC3E}">
        <p14:creationId xmlns:p14="http://schemas.microsoft.com/office/powerpoint/2010/main" val="162717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Responses</a:t>
            </a:r>
          </a:p>
        </p:txBody>
      </p:sp>
      <p:sp>
        <p:nvSpPr>
          <p:cNvPr id="6" name="Content Placeholder 4"/>
          <p:cNvSpPr>
            <a:spLocks noGrp="1"/>
          </p:cNvSpPr>
          <p:nvPr>
            <p:ph sz="half" idx="1"/>
          </p:nvPr>
        </p:nvSpPr>
        <p:spPr/>
        <p:txBody>
          <a:bodyPr>
            <a:normAutofit/>
          </a:bodyPr>
          <a:lstStyle/>
          <a:p>
            <a:r>
              <a:rPr lang="en-US" dirty="0"/>
              <a:t>What was going on in your community that alerted you to a need for increased access to COVID-19 testing?</a:t>
            </a:r>
          </a:p>
          <a:p>
            <a:r>
              <a:rPr lang="en-US" dirty="0"/>
              <a:t>How did you hear about the CATCH-UP Oklahoma Project and what made you want to reach out and learn more?</a:t>
            </a:r>
          </a:p>
          <a:p>
            <a:r>
              <a:rPr lang="en-US" dirty="0"/>
              <a:t>What were some initial challenges you experienced when you were considering bringing COVID-19 testing to your community?</a:t>
            </a:r>
          </a:p>
        </p:txBody>
      </p:sp>
      <p:sp>
        <p:nvSpPr>
          <p:cNvPr id="5" name="Content Placeholder 4"/>
          <p:cNvSpPr>
            <a:spLocks noGrp="1"/>
          </p:cNvSpPr>
          <p:nvPr>
            <p:ph sz="half" idx="2"/>
          </p:nvPr>
        </p:nvSpPr>
        <p:spPr/>
        <p:txBody>
          <a:bodyPr>
            <a:normAutofit/>
          </a:bodyPr>
          <a:lstStyle/>
          <a:p>
            <a:r>
              <a:rPr lang="en-US" dirty="0"/>
              <a:t>What other challenges did you experience when you began organizing testing events locally?</a:t>
            </a:r>
          </a:p>
          <a:p>
            <a:r>
              <a:rPr lang="en-US" dirty="0"/>
              <a:t>Did you have any ”community champions” locally to support your testing activities?</a:t>
            </a:r>
          </a:p>
          <a:p>
            <a:r>
              <a:rPr lang="en-US" dirty="0"/>
              <a:t>What other types of needs/concerns did you uncover during your testing events?</a:t>
            </a:r>
          </a:p>
          <a:p>
            <a:r>
              <a:rPr lang="en-US" dirty="0"/>
              <a:t>What other interventions did you include in your testing events?</a:t>
            </a:r>
          </a:p>
          <a:p>
            <a:endParaRPr lang="en-US" dirty="0"/>
          </a:p>
        </p:txBody>
      </p:sp>
    </p:spTree>
    <p:extLst>
      <p:ext uri="{BB962C8B-B14F-4D97-AF65-F5344CB8AC3E}">
        <p14:creationId xmlns:p14="http://schemas.microsoft.com/office/powerpoint/2010/main" val="28376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Responses</a:t>
            </a:r>
          </a:p>
        </p:txBody>
      </p:sp>
      <p:sp>
        <p:nvSpPr>
          <p:cNvPr id="6" name="Content Placeholder 4"/>
          <p:cNvSpPr>
            <a:spLocks noGrp="1"/>
          </p:cNvSpPr>
          <p:nvPr>
            <p:ph sz="half" idx="1"/>
          </p:nvPr>
        </p:nvSpPr>
        <p:spPr/>
        <p:txBody>
          <a:bodyPr>
            <a:normAutofit/>
          </a:bodyPr>
          <a:lstStyle/>
          <a:p>
            <a:r>
              <a:rPr lang="en-US" dirty="0"/>
              <a:t>In many of your communities Serology (Antibody) Testing was extremely popular, any ideas why?</a:t>
            </a:r>
          </a:p>
          <a:p>
            <a:r>
              <a:rPr lang="en-US" dirty="0"/>
              <a:t>Why do you think there was hesitancy around PCR and Rapid Testing?</a:t>
            </a:r>
          </a:p>
          <a:p>
            <a:r>
              <a:rPr lang="en-US" dirty="0"/>
              <a:t>Moving forward what type of testing do you think your communities will be interested in?</a:t>
            </a:r>
          </a:p>
          <a:p>
            <a:r>
              <a:rPr lang="en-US" dirty="0"/>
              <a:t>What do you believe was the greatest impact of offering testing locally?</a:t>
            </a:r>
          </a:p>
        </p:txBody>
      </p:sp>
      <p:sp>
        <p:nvSpPr>
          <p:cNvPr id="5" name="Content Placeholder 4"/>
          <p:cNvSpPr>
            <a:spLocks noGrp="1"/>
          </p:cNvSpPr>
          <p:nvPr>
            <p:ph sz="half" idx="2"/>
          </p:nvPr>
        </p:nvSpPr>
        <p:spPr/>
        <p:txBody>
          <a:bodyPr>
            <a:normAutofit/>
          </a:bodyPr>
          <a:lstStyle/>
          <a:p>
            <a:r>
              <a:rPr lang="en-US" dirty="0"/>
              <a:t>Did you anticipate becoming a trusted community leader in your community’s COVID-19 response?</a:t>
            </a:r>
          </a:p>
          <a:p>
            <a:r>
              <a:rPr lang="en-US" dirty="0"/>
              <a:t>How do you think your efforts will prepare your community for future pandemic responses?</a:t>
            </a:r>
          </a:p>
          <a:p>
            <a:r>
              <a:rPr lang="en-US" dirty="0"/>
              <a:t>From your perspective, what do you believe was the most impactful part of the CATCH-UP Oklahoma Project?</a:t>
            </a:r>
          </a:p>
          <a:p>
            <a:endParaRPr lang="en-US" dirty="0"/>
          </a:p>
        </p:txBody>
      </p:sp>
    </p:spTree>
    <p:extLst>
      <p:ext uri="{BB962C8B-B14F-4D97-AF65-F5344CB8AC3E}">
        <p14:creationId xmlns:p14="http://schemas.microsoft.com/office/powerpoint/2010/main" val="180274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Form Submission</a:t>
            </a:r>
          </a:p>
        </p:txBody>
      </p:sp>
      <p:sp>
        <p:nvSpPr>
          <p:cNvPr id="3" name="Content Placeholder 2"/>
          <p:cNvSpPr>
            <a:spLocks noGrp="1"/>
          </p:cNvSpPr>
          <p:nvPr>
            <p:ph idx="1"/>
          </p:nvPr>
        </p:nvSpPr>
        <p:spPr>
          <a:xfrm>
            <a:off x="838200" y="1825625"/>
            <a:ext cx="10515600" cy="3897258"/>
          </a:xfrm>
        </p:spPr>
        <p:txBody>
          <a:bodyPr>
            <a:normAutofit fontScale="85000" lnSpcReduction="20000"/>
          </a:bodyPr>
          <a:lstStyle/>
          <a:p>
            <a:r>
              <a:rPr lang="en-US" dirty="0"/>
              <a:t>The Barriers Form for the CATCH-UP Oklahoma project has been available throughout the project. Many of you have completed the Barriers Form directly following a testing event. </a:t>
            </a:r>
            <a:r>
              <a:rPr lang="en-US" b="1" i="1" dirty="0"/>
              <a:t>We are now asking for you to complete the Barriers Forms evaluating your participation in the project to date.</a:t>
            </a:r>
          </a:p>
          <a:p>
            <a:r>
              <a:rPr lang="en-US" dirty="0"/>
              <a:t>In an effort to guide your barrier related thoughts we have provided open-ended topical sections for you to provide your thoughts:</a:t>
            </a:r>
          </a:p>
          <a:p>
            <a:pPr lvl="1"/>
            <a:r>
              <a:rPr lang="en-US" dirty="0"/>
              <a:t>1. The Public Health Institute of Oklahoma</a:t>
            </a:r>
          </a:p>
          <a:p>
            <a:pPr lvl="1"/>
            <a:r>
              <a:rPr lang="en-US" dirty="0"/>
              <a:t>2. PHIOs Project Management Platform</a:t>
            </a:r>
          </a:p>
          <a:p>
            <a:pPr lvl="1"/>
            <a:r>
              <a:rPr lang="en-US" dirty="0"/>
              <a:t>3. Serology Team </a:t>
            </a:r>
          </a:p>
          <a:p>
            <a:pPr lvl="1"/>
            <a:r>
              <a:rPr lang="en-US" dirty="0"/>
              <a:t>4. Public Health Lab</a:t>
            </a:r>
          </a:p>
          <a:p>
            <a:pPr lvl="1"/>
            <a:r>
              <a:rPr lang="en-US" dirty="0"/>
              <a:t>5. Courier Services for Specimen Transport</a:t>
            </a:r>
          </a:p>
          <a:p>
            <a:pPr lvl="1"/>
            <a:r>
              <a:rPr lang="en-US" dirty="0"/>
              <a:t>6. Local Organizing Barriers</a:t>
            </a:r>
          </a:p>
          <a:p>
            <a:pPr lvl="1"/>
            <a:r>
              <a:rPr lang="en-US" dirty="0"/>
              <a:t>7. Incentive Funds</a:t>
            </a:r>
          </a:p>
          <a:p>
            <a:pPr lvl="1"/>
            <a:r>
              <a:rPr lang="en-US" dirty="0"/>
              <a:t>8. Personal Protective Equipment and Testing Supplies</a:t>
            </a:r>
          </a:p>
          <a:p>
            <a:pPr lvl="1"/>
            <a:r>
              <a:rPr lang="en-US" dirty="0"/>
              <a:t>9. General Barrier Information</a:t>
            </a:r>
          </a:p>
          <a:p>
            <a:pPr lvl="1"/>
            <a:endParaRPr lang="en-US" dirty="0"/>
          </a:p>
        </p:txBody>
      </p:sp>
      <p:sp>
        <p:nvSpPr>
          <p:cNvPr id="4" name="TextBox 3"/>
          <p:cNvSpPr txBox="1"/>
          <p:nvPr/>
        </p:nvSpPr>
        <p:spPr>
          <a:xfrm>
            <a:off x="838200" y="5785945"/>
            <a:ext cx="10515600" cy="1477328"/>
          </a:xfrm>
          <a:prstGeom prst="rect">
            <a:avLst/>
          </a:prstGeom>
          <a:noFill/>
        </p:spPr>
        <p:txBody>
          <a:bodyPr wrap="square" rtlCol="0">
            <a:spAutoFit/>
          </a:bodyPr>
          <a:lstStyle/>
          <a:p>
            <a:pPr marL="285750" indent="-285750">
              <a:buFont typeface="Arial" charset="0"/>
              <a:buChar char="•"/>
            </a:pPr>
            <a:r>
              <a:rPr lang="en-US" dirty="0"/>
              <a:t>Lastly, we ask you to complete the following survey to help us better understand ways in which we can improve the CATCH-UP Oklahoma Project. Please follow this link for completion: </a:t>
            </a:r>
            <a:r>
              <a:rPr lang="en-US" sz="1800" u="sng" dirty="0">
                <a:solidFill>
                  <a:srgbClr val="0563C1"/>
                </a:solidFill>
                <a:effectLst/>
                <a:latin typeface="Calibri" panose="020F0502020204030204" pitchFamily="34" charset="0"/>
                <a:ea typeface="Calibri" panose="020F0502020204030204" pitchFamily="34" charset="0"/>
                <a:hlinkClick r:id="rId3"/>
              </a:rPr>
              <a:t>https://forms.gle/t2ofGQfo9oi9etjf8</a:t>
            </a:r>
            <a:endParaRPr lang="en-US" sz="1800" dirty="0">
              <a:effectLst/>
              <a:latin typeface="Calibri" panose="020F0502020204030204" pitchFamily="34" charset="0"/>
              <a:ea typeface="Calibri" panose="020F0502020204030204" pitchFamily="34" charset="0"/>
            </a:endParaRPr>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69822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Site Partnership Profile</a:t>
            </a:r>
          </a:p>
        </p:txBody>
      </p:sp>
      <p:sp>
        <p:nvSpPr>
          <p:cNvPr id="3" name="Content Placeholder 2"/>
          <p:cNvSpPr>
            <a:spLocks noGrp="1"/>
          </p:cNvSpPr>
          <p:nvPr>
            <p:ph idx="1"/>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partnerships created through the CATCH-UP Oklahoma Project are vast and impactful, to better highlight these partnerships we ask for you to provide the following information on the 3-5 most impactful partnerships involved in your efforts:</a:t>
            </a:r>
          </a:p>
          <a:p>
            <a:pPr>
              <a:lnSpc>
                <a:spcPct val="100000"/>
              </a:lnSpc>
              <a:spcBef>
                <a:spcPts val="0"/>
              </a:spcBef>
            </a:pPr>
            <a:r>
              <a:rPr lang="en-US" dirty="0"/>
              <a:t>Name of partner</a:t>
            </a:r>
          </a:p>
          <a:p>
            <a:pPr>
              <a:lnSpc>
                <a:spcPct val="100000"/>
              </a:lnSpc>
              <a:spcBef>
                <a:spcPts val="0"/>
              </a:spcBef>
            </a:pPr>
            <a:r>
              <a:rPr lang="en-US" dirty="0"/>
              <a:t>What sector does your partner represent?</a:t>
            </a:r>
          </a:p>
          <a:p>
            <a:pPr>
              <a:lnSpc>
                <a:spcPct val="100000"/>
              </a:lnSpc>
              <a:spcBef>
                <a:spcPts val="0"/>
              </a:spcBef>
            </a:pPr>
            <a:r>
              <a:rPr lang="en-US" dirty="0"/>
              <a:t>Where is your partner located (geographically)?</a:t>
            </a:r>
          </a:p>
          <a:p>
            <a:pPr>
              <a:lnSpc>
                <a:spcPct val="100000"/>
              </a:lnSpc>
              <a:spcBef>
                <a:spcPts val="0"/>
              </a:spcBef>
            </a:pPr>
            <a:r>
              <a:rPr lang="en-US" dirty="0"/>
              <a:t>Website of partner (if available)</a:t>
            </a:r>
          </a:p>
          <a:p>
            <a:pPr>
              <a:lnSpc>
                <a:spcPct val="100000"/>
              </a:lnSpc>
              <a:spcBef>
                <a:spcPts val="0"/>
              </a:spcBef>
            </a:pPr>
            <a:r>
              <a:rPr lang="en-US" dirty="0"/>
              <a:t>What type of support did your partner provide?</a:t>
            </a:r>
          </a:p>
          <a:p>
            <a:pPr>
              <a:lnSpc>
                <a:spcPct val="100000"/>
              </a:lnSpc>
              <a:spcBef>
                <a:spcPts val="0"/>
              </a:spcBef>
            </a:pPr>
            <a:r>
              <a:rPr lang="en-US" dirty="0"/>
              <a:t>Did you partner provide any health or social interventions for those attending your community events? If yes, describe.</a:t>
            </a:r>
          </a:p>
          <a:p>
            <a:pPr>
              <a:lnSpc>
                <a:spcPct val="100000"/>
              </a:lnSpc>
              <a:spcBef>
                <a:spcPts val="0"/>
              </a:spcBef>
            </a:pPr>
            <a:r>
              <a:rPr lang="en-US" dirty="0"/>
              <a:t>How frequently did your partner participate in your community events?</a:t>
            </a:r>
          </a:p>
          <a:p>
            <a:pPr>
              <a:lnSpc>
                <a:spcPct val="100000"/>
              </a:lnSpc>
              <a:spcBef>
                <a:spcPts val="0"/>
              </a:spcBef>
            </a:pPr>
            <a:r>
              <a:rPr lang="en-US" dirty="0"/>
              <a:t>Did you have this partnership prior to your involvement in the CATCH-UP Oklahoma Project?</a:t>
            </a:r>
          </a:p>
          <a:p>
            <a:pPr>
              <a:lnSpc>
                <a:spcPct val="100000"/>
              </a:lnSpc>
              <a:spcBef>
                <a:spcPts val="0"/>
              </a:spcBef>
            </a:pPr>
            <a:r>
              <a:rPr lang="en-US" dirty="0"/>
              <a:t>Do you plan on collaborating with this partner in the future?</a:t>
            </a:r>
          </a:p>
          <a:p>
            <a:pPr>
              <a:lnSpc>
                <a:spcPct val="100000"/>
              </a:lnSpc>
              <a:spcBef>
                <a:spcPts val="0"/>
              </a:spcBef>
            </a:pPr>
            <a:r>
              <a:rPr lang="en-US" dirty="0"/>
              <a:t>Do you believe your partner would be interested in future CATCH-UP Oklahoma enhancement efforts?</a:t>
            </a:r>
          </a:p>
          <a:p>
            <a:pPr>
              <a:lnSpc>
                <a:spcPct val="100000"/>
              </a:lnSpc>
              <a:spcBef>
                <a:spcPts val="0"/>
              </a:spcBef>
            </a:pPr>
            <a:endParaRPr lang="en-US" dirty="0"/>
          </a:p>
          <a:p>
            <a:pPr>
              <a:lnSpc>
                <a:spcPct val="100000"/>
              </a:lnSpc>
              <a:spcBef>
                <a:spcPts val="0"/>
              </a:spcBef>
            </a:pPr>
            <a:r>
              <a:rPr lang="en-US" dirty="0"/>
              <a:t>You are able to add as many Testing Site Partnership Profiles as you desire.</a:t>
            </a:r>
          </a:p>
        </p:txBody>
      </p:sp>
    </p:spTree>
    <p:extLst>
      <p:ext uri="{BB962C8B-B14F-4D97-AF65-F5344CB8AC3E}">
        <p14:creationId xmlns:p14="http://schemas.microsoft.com/office/powerpoint/2010/main" val="66998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714-B1D8-419A-8491-57518EC10720}"/>
              </a:ext>
            </a:extLst>
          </p:cNvPr>
          <p:cNvSpPr>
            <a:spLocks noGrp="1"/>
          </p:cNvSpPr>
          <p:nvPr>
            <p:ph type="ctrTitle"/>
          </p:nvPr>
        </p:nvSpPr>
        <p:spPr>
          <a:xfrm>
            <a:off x="1383631" y="-1612232"/>
            <a:ext cx="9746823" cy="7844589"/>
          </a:xfrm>
        </p:spPr>
        <p:txBody>
          <a:bodyPr>
            <a:noAutofit/>
          </a:bodyPr>
          <a:lstStyle/>
          <a:p>
            <a:pPr algn="l"/>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br>
              <a:rPr lang="en-US" sz="2400" dirty="0">
                <a:latin typeface="+mn-lt"/>
              </a:rPr>
            </a:br>
            <a:r>
              <a:rPr lang="en-US" sz="2400" dirty="0">
                <a:solidFill>
                  <a:srgbClr val="002060"/>
                </a:solidFill>
                <a:latin typeface="+mn-lt"/>
              </a:rPr>
              <a:t>November 1, 2021</a:t>
            </a:r>
            <a:br>
              <a:rPr lang="en-US" sz="2400" dirty="0">
                <a:solidFill>
                  <a:srgbClr val="002060"/>
                </a:solidFill>
                <a:latin typeface="+mn-lt"/>
              </a:rPr>
            </a:br>
            <a:br>
              <a:rPr lang="en-US" sz="2400" dirty="0">
                <a:solidFill>
                  <a:srgbClr val="002060"/>
                </a:solidFill>
                <a:latin typeface="+mn-lt"/>
              </a:rPr>
            </a:br>
            <a:r>
              <a:rPr lang="en-US" sz="2400" dirty="0">
                <a:solidFill>
                  <a:srgbClr val="002060"/>
                </a:solidFill>
                <a:latin typeface="+mn-lt"/>
              </a:rPr>
              <a:t>Greetings CATCH-UP Partners,</a:t>
            </a:r>
            <a:br>
              <a:rPr lang="en-US" sz="2400" dirty="0">
                <a:solidFill>
                  <a:srgbClr val="002060"/>
                </a:solidFill>
                <a:latin typeface="+mn-lt"/>
              </a:rPr>
            </a:br>
            <a:r>
              <a:rPr lang="en-US" sz="2400" dirty="0">
                <a:solidFill>
                  <a:srgbClr val="002060"/>
                </a:solidFill>
                <a:latin typeface="+mn-lt"/>
              </a:rPr>
              <a:t> </a:t>
            </a:r>
            <a:br>
              <a:rPr lang="en-US" sz="2400" dirty="0">
                <a:solidFill>
                  <a:srgbClr val="002060"/>
                </a:solidFill>
                <a:latin typeface="+mn-lt"/>
              </a:rPr>
            </a:br>
            <a:r>
              <a:rPr lang="en-US" sz="2000" dirty="0">
                <a:solidFill>
                  <a:srgbClr val="002060"/>
                </a:solidFill>
                <a:latin typeface="+mn-lt"/>
              </a:rPr>
              <a:t>We are providing this document to give you a head start on gathering information and images to capture the impact of your community COVID-19 relief events and gathering data.  This information will be used to design a Profile Page highlighting your work through the CATCH-UP Oklahoma Project.</a:t>
            </a:r>
            <a:br>
              <a:rPr lang="en-US" sz="2000" dirty="0">
                <a:solidFill>
                  <a:srgbClr val="002060"/>
                </a:solidFill>
                <a:latin typeface="+mn-lt"/>
              </a:rPr>
            </a:br>
            <a:r>
              <a:rPr lang="en-US" sz="2000" dirty="0">
                <a:solidFill>
                  <a:srgbClr val="002060"/>
                </a:solidFill>
                <a:latin typeface="+mn-lt"/>
              </a:rPr>
              <a:t>This information being requested will be due Dec. 31, 2021. </a:t>
            </a:r>
            <a:br>
              <a:rPr lang="en-US" sz="2000" dirty="0">
                <a:solidFill>
                  <a:srgbClr val="002060"/>
                </a:solidFill>
                <a:latin typeface="+mn-lt"/>
              </a:rPr>
            </a:br>
            <a:r>
              <a:rPr lang="en-US" sz="2000" dirty="0">
                <a:solidFill>
                  <a:srgbClr val="002060"/>
                </a:solidFill>
                <a:latin typeface="+mn-lt"/>
              </a:rPr>
              <a:t>A link to submit this information will be provided Dec. 1. </a:t>
            </a:r>
            <a:br>
              <a:rPr lang="en-US" sz="2000" dirty="0">
                <a:solidFill>
                  <a:srgbClr val="002060"/>
                </a:solidFill>
                <a:latin typeface="+mn-lt"/>
              </a:rPr>
            </a:br>
            <a:br>
              <a:rPr lang="en-US" sz="2000" dirty="0">
                <a:solidFill>
                  <a:srgbClr val="002060"/>
                </a:solidFill>
                <a:latin typeface="+mn-lt"/>
              </a:rPr>
            </a:br>
            <a:r>
              <a:rPr lang="en-US" sz="2000" dirty="0">
                <a:solidFill>
                  <a:srgbClr val="002060"/>
                </a:solidFill>
                <a:latin typeface="+mn-lt"/>
              </a:rPr>
              <a:t>A lot has been accomplished and we have learned a tremendous amount along the way! Your feedback is valued and important as we move into our next phases of COVID-19 relief efforts. We look forward to receiving your information and highlighting all the work you’ve accomplished!</a:t>
            </a:r>
            <a:br>
              <a:rPr lang="en-US" sz="2000" dirty="0">
                <a:solidFill>
                  <a:srgbClr val="002060"/>
                </a:solidFill>
                <a:latin typeface="+mn-lt"/>
              </a:rPr>
            </a:br>
            <a:br>
              <a:rPr lang="en-US" sz="2000" dirty="0">
                <a:solidFill>
                  <a:srgbClr val="002060"/>
                </a:solidFill>
                <a:latin typeface="+mn-lt"/>
              </a:rPr>
            </a:br>
            <a:r>
              <a:rPr lang="en-US" sz="2000" dirty="0">
                <a:solidFill>
                  <a:srgbClr val="002060"/>
                </a:solidFill>
                <a:latin typeface="+mn-lt"/>
              </a:rPr>
              <a:t>Thank you!</a:t>
            </a:r>
            <a:br>
              <a:rPr lang="en-US" sz="2400" dirty="0">
                <a:solidFill>
                  <a:srgbClr val="002060"/>
                </a:solidFill>
                <a:latin typeface="+mn-lt"/>
              </a:rPr>
            </a:br>
            <a:br>
              <a:rPr lang="en-US" sz="2000" dirty="0">
                <a:solidFill>
                  <a:srgbClr val="002060"/>
                </a:solidFill>
                <a:latin typeface="+mn-lt"/>
              </a:rPr>
            </a:br>
            <a:r>
              <a:rPr lang="en-US" sz="2000" dirty="0">
                <a:solidFill>
                  <a:srgbClr val="002060"/>
                </a:solidFill>
                <a:latin typeface="+mn-lt"/>
              </a:rPr>
              <a:t>The PHIO Team</a:t>
            </a:r>
          </a:p>
        </p:txBody>
      </p:sp>
    </p:spTree>
    <p:extLst>
      <p:ext uri="{BB962C8B-B14F-4D97-AF65-F5344CB8AC3E}">
        <p14:creationId xmlns:p14="http://schemas.microsoft.com/office/powerpoint/2010/main" val="145204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PHIO Blog Contribution </a:t>
            </a:r>
          </a:p>
        </p:txBody>
      </p:sp>
      <p:sp>
        <p:nvSpPr>
          <p:cNvPr id="3" name="Content Placeholder 2"/>
          <p:cNvSpPr>
            <a:spLocks noGrp="1"/>
          </p:cNvSpPr>
          <p:nvPr>
            <p:ph idx="1"/>
          </p:nvPr>
        </p:nvSpPr>
        <p:spPr/>
        <p:txBody>
          <a:bodyPr/>
          <a:lstStyle/>
          <a:p>
            <a:r>
              <a:rPr lang="en-US" dirty="0"/>
              <a:t>This is where you tell your story, your community’s story of being a part of CATCH-UP Oklahoma. This is your narrative.</a:t>
            </a:r>
          </a:p>
          <a:p>
            <a:r>
              <a:rPr lang="en-US" dirty="0"/>
              <a:t>Write 1,000-1,500 words on your experiences. </a:t>
            </a:r>
          </a:p>
          <a:p>
            <a:r>
              <a:rPr lang="en-US" dirty="0"/>
              <a:t>Ask yourself:</a:t>
            </a:r>
          </a:p>
          <a:p>
            <a:pPr lvl="1"/>
            <a:r>
              <a:rPr lang="en-US" dirty="0"/>
              <a:t>What inspired you to become involved? Did you read something? Hear something? Watch something? Link these to your narrative or provide references.</a:t>
            </a:r>
          </a:p>
          <a:p>
            <a:pPr lvl="1"/>
            <a:r>
              <a:rPr lang="en-US" dirty="0"/>
              <a:t>Who have you helped and why? What was their need and how did you know you were the right person to respond? (pull up those Testimonials)</a:t>
            </a:r>
          </a:p>
          <a:p>
            <a:pPr lvl="1"/>
            <a:r>
              <a:rPr lang="en-US" dirty="0"/>
              <a:t>What have you done because of your involvement in CATCH-UP Oklahoma?</a:t>
            </a:r>
          </a:p>
          <a:p>
            <a:pPr lvl="1"/>
            <a:endParaRPr lang="en-US" dirty="0"/>
          </a:p>
          <a:p>
            <a:pPr lvl="1"/>
            <a:endParaRPr lang="en-US" dirty="0"/>
          </a:p>
        </p:txBody>
      </p:sp>
    </p:spTree>
    <p:extLst>
      <p:ext uri="{BB962C8B-B14F-4D97-AF65-F5344CB8AC3E}">
        <p14:creationId xmlns:p14="http://schemas.microsoft.com/office/powerpoint/2010/main" val="175897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PHIO Blog Contribution</a:t>
            </a:r>
          </a:p>
        </p:txBody>
      </p:sp>
      <p:sp>
        <p:nvSpPr>
          <p:cNvPr id="3" name="Content Placeholder 2"/>
          <p:cNvSpPr>
            <a:spLocks noGrp="1"/>
          </p:cNvSpPr>
          <p:nvPr>
            <p:ph idx="1"/>
          </p:nvPr>
        </p:nvSpPr>
        <p:spPr/>
        <p:txBody>
          <a:bodyPr/>
          <a:lstStyle/>
          <a:p>
            <a:r>
              <a:rPr lang="en-US" dirty="0"/>
              <a:t>Ask yourself:</a:t>
            </a:r>
          </a:p>
          <a:p>
            <a:pPr lvl="1"/>
            <a:r>
              <a:rPr lang="en-US" dirty="0"/>
              <a:t>What do I want others to know about me/us?</a:t>
            </a:r>
          </a:p>
          <a:p>
            <a:pPr lvl="1"/>
            <a:r>
              <a:rPr lang="en-US" dirty="0"/>
              <a:t>What groups helped us and what support did they give us? And why?</a:t>
            </a:r>
          </a:p>
          <a:p>
            <a:pPr lvl="1"/>
            <a:r>
              <a:rPr lang="en-US" dirty="0"/>
              <a:t>What are we planning on doing next?</a:t>
            </a:r>
          </a:p>
          <a:p>
            <a:r>
              <a:rPr lang="en-US" dirty="0"/>
              <a:t>Tips:</a:t>
            </a:r>
          </a:p>
          <a:p>
            <a:pPr lvl="1"/>
            <a:r>
              <a:rPr lang="en-US" dirty="0"/>
              <a:t>Write from the heart. This is your story. Only you can tell it.</a:t>
            </a:r>
          </a:p>
          <a:p>
            <a:pPr lvl="1"/>
            <a:r>
              <a:rPr lang="en-US" dirty="0"/>
              <a:t>Don’t be afraid to back up your story. Include links to other sources that back up your work, your approach. Who did you learn from to accomplish all you have?</a:t>
            </a:r>
          </a:p>
          <a:p>
            <a:pPr lvl="1"/>
            <a:r>
              <a:rPr lang="en-US" dirty="0"/>
              <a:t>Don’t worry about grammar, punctuation, </a:t>
            </a:r>
            <a:r>
              <a:rPr lang="en-US" dirty="0" err="1"/>
              <a:t>etc</a:t>
            </a:r>
            <a:r>
              <a:rPr lang="mr-IN" dirty="0"/>
              <a:t>…</a:t>
            </a:r>
            <a:r>
              <a:rPr lang="en-US" dirty="0"/>
              <a:t> We will work together to refine your PHIO Blog contribution.</a:t>
            </a:r>
          </a:p>
          <a:p>
            <a:endParaRPr lang="en-US" dirty="0"/>
          </a:p>
        </p:txBody>
      </p:sp>
    </p:spTree>
    <p:extLst>
      <p:ext uri="{BB962C8B-B14F-4D97-AF65-F5344CB8AC3E}">
        <p14:creationId xmlns:p14="http://schemas.microsoft.com/office/powerpoint/2010/main" val="7096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 Fund Spending Profile</a:t>
            </a:r>
          </a:p>
        </p:txBody>
      </p:sp>
      <p:sp>
        <p:nvSpPr>
          <p:cNvPr id="3" name="Content Placeholder 2"/>
          <p:cNvSpPr>
            <a:spLocks noGrp="1"/>
          </p:cNvSpPr>
          <p:nvPr>
            <p:ph idx="1"/>
          </p:nvPr>
        </p:nvSpPr>
        <p:spPr/>
        <p:txBody>
          <a:bodyPr>
            <a:normAutofit fontScale="62500" lnSpcReduction="20000"/>
          </a:bodyPr>
          <a:lstStyle/>
          <a:p>
            <a:r>
              <a:rPr lang="en-US" dirty="0"/>
              <a:t>Have you received Incentive Funds for your CATCH-UP Oklahoma work?</a:t>
            </a:r>
          </a:p>
          <a:p>
            <a:r>
              <a:rPr lang="en-US" dirty="0"/>
              <a:t>Please describe how your Testing Site is investing it’s Incentive Funds back into the community?</a:t>
            </a:r>
          </a:p>
          <a:p>
            <a:r>
              <a:rPr lang="en-US" dirty="0"/>
              <a:t>What type of COVID-19 relief efforts have you provided with your Incentive Funds?</a:t>
            </a:r>
          </a:p>
          <a:p>
            <a:r>
              <a:rPr lang="en-US" dirty="0"/>
              <a:t>Please indicate which areas you utilized Start-Up Funds or Incentive Funds to support your testing events:</a:t>
            </a:r>
          </a:p>
          <a:p>
            <a:pPr lvl="1"/>
            <a:r>
              <a:rPr lang="en-US" dirty="0"/>
              <a:t>Patient incentives</a:t>
            </a:r>
          </a:p>
          <a:p>
            <a:pPr lvl="1"/>
            <a:r>
              <a:rPr lang="en-US" dirty="0"/>
              <a:t>Nursing workforce/Medical workforce</a:t>
            </a:r>
          </a:p>
          <a:p>
            <a:pPr lvl="1"/>
            <a:r>
              <a:rPr lang="en-US" dirty="0"/>
              <a:t>Marketing/Communications/Outreach</a:t>
            </a:r>
          </a:p>
          <a:p>
            <a:r>
              <a:rPr lang="en-US" dirty="0"/>
              <a:t>Please indicate if you have supported any of the following with you Incentive Funds:</a:t>
            </a:r>
          </a:p>
          <a:p>
            <a:pPr lvl="1"/>
            <a:r>
              <a:rPr lang="en-US" sz="2200" dirty="0">
                <a:solidFill>
                  <a:prstClr val="black"/>
                </a:solidFill>
              </a:rPr>
              <a:t>Community Education for Testing/Vaccines</a:t>
            </a:r>
          </a:p>
          <a:p>
            <a:pPr lvl="1"/>
            <a:r>
              <a:rPr lang="en-US" sz="2600" dirty="0">
                <a:solidFill>
                  <a:prstClr val="black"/>
                </a:solidFill>
              </a:rPr>
              <a:t>Resource Sharing for social service awareness and access  (other healthcare services, food, clothing, rent/utility assistance, family/social support . . . )</a:t>
            </a:r>
          </a:p>
          <a:p>
            <a:pPr lvl="1"/>
            <a:r>
              <a:rPr lang="en-US" sz="2600" dirty="0">
                <a:solidFill>
                  <a:prstClr val="black"/>
                </a:solidFill>
              </a:rPr>
              <a:t>Quality Improvements for Community Resources (facility improvements/equipment, community gardens, playground equipment, community center enhancements, </a:t>
            </a:r>
            <a:r>
              <a:rPr lang="en-US" sz="2600" dirty="0" err="1">
                <a:solidFill>
                  <a:prstClr val="black"/>
                </a:solidFill>
              </a:rPr>
              <a:t>etc</a:t>
            </a:r>
            <a:r>
              <a:rPr lang="en-US" sz="2600" dirty="0">
                <a:solidFill>
                  <a:prstClr val="black"/>
                </a:solidFill>
              </a:rPr>
              <a:t>,)</a:t>
            </a:r>
          </a:p>
          <a:p>
            <a:endParaRPr lang="en-US" dirty="0"/>
          </a:p>
          <a:p>
            <a:endParaRPr lang="en-US" dirty="0"/>
          </a:p>
        </p:txBody>
      </p:sp>
    </p:spTree>
    <p:extLst>
      <p:ext uri="{BB962C8B-B14F-4D97-AF65-F5344CB8AC3E}">
        <p14:creationId xmlns:p14="http://schemas.microsoft.com/office/powerpoint/2010/main" val="94035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 Fund Spending Profile</a:t>
            </a:r>
          </a:p>
        </p:txBody>
      </p:sp>
      <p:sp>
        <p:nvSpPr>
          <p:cNvPr id="3" name="Content Placeholder 2"/>
          <p:cNvSpPr>
            <a:spLocks noGrp="1"/>
          </p:cNvSpPr>
          <p:nvPr>
            <p:ph idx="1"/>
          </p:nvPr>
        </p:nvSpPr>
        <p:spPr/>
        <p:txBody>
          <a:bodyPr/>
          <a:lstStyle/>
          <a:p>
            <a:r>
              <a:rPr lang="en-US" dirty="0"/>
              <a:t>Please detail future plans for utilizing your Incentive Funds. What is your Testing Site planning to do? Tell us about your future projects.</a:t>
            </a:r>
          </a:p>
          <a:p>
            <a:r>
              <a:rPr lang="en-US" dirty="0"/>
              <a:t>Do you believe the Incentive Funds were helpful in providing COVID-19 relief efforts locally?</a:t>
            </a:r>
          </a:p>
          <a:p>
            <a:pPr lvl="1"/>
            <a:r>
              <a:rPr lang="en-US" dirty="0"/>
              <a:t>Range</a:t>
            </a:r>
          </a:p>
          <a:p>
            <a:r>
              <a:rPr lang="en-US" dirty="0"/>
              <a:t>Please share your any feedback about Incentive Funds you think may help with future efforts.</a:t>
            </a:r>
          </a:p>
          <a:p>
            <a:endParaRPr lang="en-US" dirty="0"/>
          </a:p>
        </p:txBody>
      </p:sp>
    </p:spTree>
    <p:extLst>
      <p:ext uri="{BB962C8B-B14F-4D97-AF65-F5344CB8AC3E}">
        <p14:creationId xmlns:p14="http://schemas.microsoft.com/office/powerpoint/2010/main" val="81123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a:t>
            </a:r>
            <a:br>
              <a:rPr lang="en-US" dirty="0"/>
            </a:br>
            <a:r>
              <a:rPr lang="en-US" dirty="0"/>
              <a:t>What Happens After You Submit?</a:t>
            </a:r>
          </a:p>
        </p:txBody>
      </p:sp>
      <p:sp>
        <p:nvSpPr>
          <p:cNvPr id="3" name="Content Placeholder 2"/>
          <p:cNvSpPr>
            <a:spLocks noGrp="1"/>
          </p:cNvSpPr>
          <p:nvPr>
            <p:ph idx="1"/>
          </p:nvPr>
        </p:nvSpPr>
        <p:spPr/>
        <p:txBody>
          <a:bodyPr/>
          <a:lstStyle/>
          <a:p>
            <a:r>
              <a:rPr lang="en-US" dirty="0"/>
              <a:t>All of your contributions will be compiled resulting in the creation of a Testing Site Partner Profile Page on the PHIO website. The Profile Page will provide you with an opportunity to see your efforts highlighted through visual storytelling.</a:t>
            </a:r>
          </a:p>
          <a:p>
            <a:r>
              <a:rPr lang="en-US" dirty="0"/>
              <a:t>Your Profile Page can:</a:t>
            </a:r>
          </a:p>
          <a:p>
            <a:pPr lvl="1"/>
            <a:r>
              <a:rPr lang="en-US" dirty="0"/>
              <a:t>aide you in future resource development efforts </a:t>
            </a:r>
          </a:p>
          <a:p>
            <a:pPr lvl="1"/>
            <a:r>
              <a:rPr lang="en-US" dirty="0"/>
              <a:t>showcase your work to partners</a:t>
            </a:r>
          </a:p>
          <a:p>
            <a:pPr lvl="1"/>
            <a:r>
              <a:rPr lang="en-US" dirty="0"/>
              <a:t>highlight your impact in the CATCH-UP Oklahoma Project</a:t>
            </a:r>
          </a:p>
          <a:p>
            <a:pPr lvl="1"/>
            <a:r>
              <a:rPr lang="en-US" dirty="0"/>
              <a:t>generate donations for your community-designed efforts</a:t>
            </a:r>
          </a:p>
        </p:txBody>
      </p:sp>
    </p:spTree>
    <p:extLst>
      <p:ext uri="{BB962C8B-B14F-4D97-AF65-F5344CB8AC3E}">
        <p14:creationId xmlns:p14="http://schemas.microsoft.com/office/powerpoint/2010/main" val="138365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Information and Next Steps</a:t>
            </a:r>
          </a:p>
        </p:txBody>
      </p:sp>
      <p:sp>
        <p:nvSpPr>
          <p:cNvPr id="3" name="Content Placeholder 2"/>
          <p:cNvSpPr>
            <a:spLocks noGrp="1"/>
          </p:cNvSpPr>
          <p:nvPr>
            <p:ph idx="1"/>
          </p:nvPr>
        </p:nvSpPr>
        <p:spPr/>
        <p:txBody>
          <a:bodyPr>
            <a:normAutofit/>
          </a:bodyPr>
          <a:lstStyle/>
          <a:p>
            <a:r>
              <a:rPr lang="en-US" dirty="0"/>
              <a:t>Additional submission information will be provided on December 1, 2021. </a:t>
            </a:r>
          </a:p>
          <a:p>
            <a:pPr lvl="1"/>
            <a:r>
              <a:rPr lang="en-US" dirty="0"/>
              <a:t>PHIO will launch the submission platform </a:t>
            </a:r>
          </a:p>
          <a:p>
            <a:r>
              <a:rPr lang="en-US" dirty="0"/>
              <a:t>All submissions are due no later than 5pm CST on December 31, 2021</a:t>
            </a:r>
          </a:p>
          <a:p>
            <a:endParaRPr lang="en-US" dirty="0"/>
          </a:p>
          <a:p>
            <a:r>
              <a:rPr lang="en-US" dirty="0"/>
              <a:t>Please use the month of November 2021 to gather your collateral for submission. </a:t>
            </a:r>
          </a:p>
          <a:p>
            <a:r>
              <a:rPr lang="en-US" dirty="0"/>
              <a:t>Look for more information in early January 2022 on the launch of your Community Profile Page on the PHIO website.</a:t>
            </a:r>
          </a:p>
        </p:txBody>
      </p:sp>
    </p:spTree>
    <p:extLst>
      <p:ext uri="{BB962C8B-B14F-4D97-AF65-F5344CB8AC3E}">
        <p14:creationId xmlns:p14="http://schemas.microsoft.com/office/powerpoint/2010/main" val="28855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Due Dates to Note</a:t>
            </a:r>
          </a:p>
        </p:txBody>
      </p:sp>
      <p:sp>
        <p:nvSpPr>
          <p:cNvPr id="3" name="Content Placeholder 2"/>
          <p:cNvSpPr>
            <a:spLocks noGrp="1"/>
          </p:cNvSpPr>
          <p:nvPr>
            <p:ph idx="1"/>
          </p:nvPr>
        </p:nvSpPr>
        <p:spPr>
          <a:xfrm>
            <a:off x="838200" y="1825624"/>
            <a:ext cx="10515600" cy="3957659"/>
          </a:xfrm>
        </p:spPr>
        <p:txBody>
          <a:bodyPr>
            <a:normAutofit/>
          </a:bodyPr>
          <a:lstStyle/>
          <a:p>
            <a:r>
              <a:rPr lang="en-US" dirty="0"/>
              <a:t>If you hosted a testing event between December 1, 2020 and September 30, 2021</a:t>
            </a:r>
          </a:p>
          <a:p>
            <a:pPr lvl="1"/>
            <a:r>
              <a:rPr lang="en-US" dirty="0"/>
              <a:t>DUE: December 31, 2021</a:t>
            </a:r>
          </a:p>
          <a:p>
            <a:r>
              <a:rPr lang="en-US" dirty="0"/>
              <a:t>If you host a testing event between October 1, 2021 and December 31, 2021</a:t>
            </a:r>
          </a:p>
          <a:p>
            <a:pPr lvl="1"/>
            <a:r>
              <a:rPr lang="en-US" dirty="0"/>
              <a:t>DUE: May 30, 2022</a:t>
            </a:r>
          </a:p>
          <a:p>
            <a:r>
              <a:rPr lang="en-US" dirty="0"/>
              <a:t>If you host a testing event between January 1, 2022 and March 31, 2022</a:t>
            </a:r>
          </a:p>
          <a:p>
            <a:pPr lvl="1"/>
            <a:r>
              <a:rPr lang="en-US" dirty="0"/>
              <a:t>DUE: July 31, 2022</a:t>
            </a:r>
          </a:p>
          <a:p>
            <a:r>
              <a:rPr lang="en-US" b="1" dirty="0"/>
              <a:t>December 1, 2021</a:t>
            </a:r>
          </a:p>
          <a:p>
            <a:pPr lvl="1"/>
            <a:r>
              <a:rPr lang="en-US" u="sng" dirty="0"/>
              <a:t>PHIO will launch the submission platform to provide all the requested information</a:t>
            </a:r>
          </a:p>
          <a:p>
            <a:pPr marL="457200" lvl="1" indent="0">
              <a:buNone/>
            </a:pPr>
            <a:endParaRPr lang="en-US" dirty="0"/>
          </a:p>
          <a:p>
            <a:pPr lvl="1"/>
            <a:endParaRPr lang="en-US" dirty="0"/>
          </a:p>
        </p:txBody>
      </p:sp>
      <p:sp>
        <p:nvSpPr>
          <p:cNvPr id="4" name="TextBox 3"/>
          <p:cNvSpPr txBox="1"/>
          <p:nvPr/>
        </p:nvSpPr>
        <p:spPr>
          <a:xfrm>
            <a:off x="838200" y="6329548"/>
            <a:ext cx="9053945" cy="369332"/>
          </a:xfrm>
          <a:prstGeom prst="rect">
            <a:avLst/>
          </a:prstGeom>
          <a:noFill/>
        </p:spPr>
        <p:txBody>
          <a:bodyPr wrap="square" rtlCol="0">
            <a:spAutoFit/>
          </a:bodyPr>
          <a:lstStyle/>
          <a:p>
            <a:r>
              <a:rPr lang="en-US" dirty="0"/>
              <a:t>Reporting elements are based upon events hosted </a:t>
            </a:r>
            <a:r>
              <a:rPr lang="en-US" i="1" u="sng" dirty="0"/>
              <a:t>not</a:t>
            </a:r>
            <a:r>
              <a:rPr lang="en-US" dirty="0"/>
              <a:t> receipt of Incentive Fund(s). </a:t>
            </a:r>
          </a:p>
        </p:txBody>
      </p:sp>
    </p:spTree>
    <p:extLst>
      <p:ext uri="{BB962C8B-B14F-4D97-AF65-F5344CB8AC3E}">
        <p14:creationId xmlns:p14="http://schemas.microsoft.com/office/powerpoint/2010/main" val="7566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CATCH-UP Oklahoma Incentive Fund Reporting</a:t>
            </a:r>
          </a:p>
        </p:txBody>
      </p:sp>
      <p:sp>
        <p:nvSpPr>
          <p:cNvPr id="3" name="Content Placeholder 2"/>
          <p:cNvSpPr>
            <a:spLocks noGrp="1"/>
          </p:cNvSpPr>
          <p:nvPr>
            <p:ph idx="1"/>
          </p:nvPr>
        </p:nvSpPr>
        <p:spPr/>
        <p:txBody>
          <a:bodyPr>
            <a:normAutofit fontScale="92500" lnSpcReduction="20000"/>
          </a:bodyPr>
          <a:lstStyle/>
          <a:p>
            <a:pPr>
              <a:buFont typeface="+mj-lt"/>
              <a:buAutoNum type="arabicPeriod"/>
            </a:pPr>
            <a:r>
              <a:rPr lang="en-US" dirty="0"/>
              <a:t>General Testing Site Partner Information</a:t>
            </a:r>
          </a:p>
          <a:p>
            <a:pPr>
              <a:buFont typeface="+mj-lt"/>
              <a:buAutoNum type="arabicPeriod"/>
            </a:pPr>
            <a:r>
              <a:rPr lang="en-US" dirty="0"/>
              <a:t>Photos</a:t>
            </a:r>
          </a:p>
          <a:p>
            <a:pPr>
              <a:buFont typeface="+mj-lt"/>
              <a:buAutoNum type="arabicPeriod"/>
            </a:pPr>
            <a:r>
              <a:rPr lang="en-US" dirty="0"/>
              <a:t>Event Flyers</a:t>
            </a:r>
          </a:p>
          <a:p>
            <a:pPr>
              <a:buFont typeface="+mj-lt"/>
              <a:buAutoNum type="arabicPeriod"/>
            </a:pPr>
            <a:r>
              <a:rPr lang="en-US" dirty="0"/>
              <a:t>Outreach &amp;Media </a:t>
            </a:r>
          </a:p>
          <a:p>
            <a:pPr>
              <a:buFont typeface="+mj-lt"/>
              <a:buAutoNum type="arabicPeriod"/>
            </a:pPr>
            <a:r>
              <a:rPr lang="en-US" dirty="0"/>
              <a:t>Testimonials</a:t>
            </a:r>
          </a:p>
          <a:p>
            <a:pPr>
              <a:buFont typeface="+mj-lt"/>
              <a:buAutoNum type="arabicPeriod"/>
            </a:pPr>
            <a:r>
              <a:rPr lang="en-US" dirty="0"/>
              <a:t>Impact Videos</a:t>
            </a:r>
          </a:p>
          <a:p>
            <a:pPr>
              <a:buFont typeface="+mj-lt"/>
              <a:buAutoNum type="arabicPeriod"/>
            </a:pPr>
            <a:r>
              <a:rPr lang="en-US" dirty="0"/>
              <a:t>Narrative Responses</a:t>
            </a:r>
          </a:p>
          <a:p>
            <a:pPr>
              <a:buFont typeface="+mj-lt"/>
              <a:buAutoNum type="arabicPeriod"/>
            </a:pPr>
            <a:r>
              <a:rPr lang="en-US" dirty="0"/>
              <a:t>Barriers Form Submission</a:t>
            </a:r>
          </a:p>
          <a:p>
            <a:pPr>
              <a:buFont typeface="+mj-lt"/>
              <a:buAutoNum type="arabicPeriod"/>
            </a:pPr>
            <a:r>
              <a:rPr lang="en-US" dirty="0"/>
              <a:t>Testing Site Partnership Profile </a:t>
            </a:r>
          </a:p>
          <a:p>
            <a:pPr>
              <a:buFont typeface="+mj-lt"/>
              <a:buAutoNum type="arabicPeriod"/>
            </a:pPr>
            <a:r>
              <a:rPr lang="en-US" dirty="0"/>
              <a:t>PHIO Blog Contribution </a:t>
            </a:r>
          </a:p>
          <a:p>
            <a:pPr>
              <a:buFont typeface="+mj-lt"/>
              <a:buAutoNum type="arabicPeriod"/>
            </a:pPr>
            <a:r>
              <a:rPr lang="en-US" dirty="0"/>
              <a:t>Incentive Fund Spending Profile</a:t>
            </a:r>
          </a:p>
          <a:p>
            <a:endParaRPr lang="en-US" dirty="0"/>
          </a:p>
        </p:txBody>
      </p:sp>
    </p:spTree>
    <p:extLst>
      <p:ext uri="{BB962C8B-B14F-4D97-AF65-F5344CB8AC3E}">
        <p14:creationId xmlns:p14="http://schemas.microsoft.com/office/powerpoint/2010/main" val="154861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Testing Site Partner Information</a:t>
            </a:r>
          </a:p>
        </p:txBody>
      </p:sp>
      <p:sp>
        <p:nvSpPr>
          <p:cNvPr id="3" name="Content Placeholder 2"/>
          <p:cNvSpPr>
            <a:spLocks noGrp="1"/>
          </p:cNvSpPr>
          <p:nvPr>
            <p:ph idx="1"/>
          </p:nvPr>
        </p:nvSpPr>
        <p:spPr/>
        <p:txBody>
          <a:bodyPr/>
          <a:lstStyle/>
          <a:p>
            <a:r>
              <a:rPr lang="en-US" dirty="0"/>
              <a:t>Name of Testing Site Partner</a:t>
            </a:r>
          </a:p>
          <a:p>
            <a:r>
              <a:rPr lang="en-US" dirty="0"/>
              <a:t>Names, Contact Information of Primary and Secondary Testing Site Partner Organizers</a:t>
            </a:r>
          </a:p>
          <a:p>
            <a:r>
              <a:rPr lang="en-US" dirty="0"/>
              <a:t>Number of event hosted with CATCH-UP Oklahoma</a:t>
            </a:r>
          </a:p>
          <a:p>
            <a:r>
              <a:rPr lang="en-US" dirty="0"/>
              <a:t>Types of Testing offered at Testing Events</a:t>
            </a:r>
          </a:p>
          <a:p>
            <a:pPr lvl="1"/>
            <a:r>
              <a:rPr lang="en-US" dirty="0"/>
              <a:t>PCR, Rapid Testing, Serology</a:t>
            </a:r>
          </a:p>
          <a:p>
            <a:r>
              <a:rPr lang="en-US" dirty="0"/>
              <a:t>Did you only offer Serology Testing through CATCH-UP Oklahoma?</a:t>
            </a:r>
          </a:p>
          <a:p>
            <a:endParaRPr lang="en-US" dirty="0"/>
          </a:p>
        </p:txBody>
      </p:sp>
    </p:spTree>
    <p:extLst>
      <p:ext uri="{BB962C8B-B14F-4D97-AF65-F5344CB8AC3E}">
        <p14:creationId xmlns:p14="http://schemas.microsoft.com/office/powerpoint/2010/main" val="54864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Photos</a:t>
            </a:r>
          </a:p>
        </p:txBody>
      </p:sp>
      <p:sp>
        <p:nvSpPr>
          <p:cNvPr id="3" name="Content Placeholder 2"/>
          <p:cNvSpPr>
            <a:spLocks noGrp="1"/>
          </p:cNvSpPr>
          <p:nvPr>
            <p:ph idx="1"/>
          </p:nvPr>
        </p:nvSpPr>
        <p:spPr/>
        <p:txBody>
          <a:bodyPr/>
          <a:lstStyle/>
          <a:p>
            <a:r>
              <a:rPr lang="en-US" dirty="0"/>
              <a:t>Submit a </a:t>
            </a:r>
            <a:r>
              <a:rPr lang="en-US" b="1" i="1" u="sng" dirty="0"/>
              <a:t>minimum of 10 photographs </a:t>
            </a:r>
            <a:r>
              <a:rPr lang="en-US" dirty="0"/>
              <a:t>from your testing events. Please note all photographs submitted will become part of your Testing Site Partner Profile on the PHIO website. </a:t>
            </a:r>
          </a:p>
          <a:p>
            <a:pPr lvl="1"/>
            <a:r>
              <a:rPr lang="en-US" dirty="0"/>
              <a:t>We encourage you to upload more than 10 photographs, if available.  (Ask if PHIO has any pictures from your event we can provide)</a:t>
            </a:r>
          </a:p>
          <a:p>
            <a:pPr lvl="1"/>
            <a:r>
              <a:rPr lang="en-US" dirty="0"/>
              <a:t>There is no limit to the number of photographs you can submit.</a:t>
            </a:r>
          </a:p>
          <a:p>
            <a:pPr marL="0" indent="0">
              <a:buNone/>
            </a:pPr>
            <a:endParaRPr lang="en-US" dirty="0"/>
          </a:p>
        </p:txBody>
      </p:sp>
    </p:spTree>
    <p:extLst>
      <p:ext uri="{BB962C8B-B14F-4D97-AF65-F5344CB8AC3E}">
        <p14:creationId xmlns:p14="http://schemas.microsoft.com/office/powerpoint/2010/main" val="11221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Flyers</a:t>
            </a:r>
          </a:p>
        </p:txBody>
      </p:sp>
      <p:sp>
        <p:nvSpPr>
          <p:cNvPr id="3" name="Content Placeholder 2"/>
          <p:cNvSpPr>
            <a:spLocks noGrp="1"/>
          </p:cNvSpPr>
          <p:nvPr>
            <p:ph idx="1"/>
          </p:nvPr>
        </p:nvSpPr>
        <p:spPr>
          <a:xfrm>
            <a:off x="838200" y="1825625"/>
            <a:ext cx="10515600" cy="4370224"/>
          </a:xfrm>
        </p:spPr>
        <p:txBody>
          <a:bodyPr>
            <a:normAutofit lnSpcReduction="10000"/>
          </a:bodyPr>
          <a:lstStyle/>
          <a:p>
            <a:r>
              <a:rPr lang="en-US" dirty="0"/>
              <a:t>Please submit examples of your testing event flyers and/or ads. </a:t>
            </a:r>
          </a:p>
          <a:p>
            <a:r>
              <a:rPr lang="en-US" dirty="0"/>
              <a:t>This includes examples designed for printing, email communications, social media, etc.</a:t>
            </a:r>
          </a:p>
          <a:p>
            <a:r>
              <a:rPr lang="en-US" dirty="0"/>
              <a:t>We ask you submit as many examples as possible, even if only the event date/time/location changed</a:t>
            </a:r>
          </a:p>
          <a:p>
            <a:r>
              <a:rPr lang="en-US" dirty="0"/>
              <a:t>Respond to the following questions:</a:t>
            </a:r>
          </a:p>
          <a:p>
            <a:pPr lvl="1"/>
            <a:r>
              <a:rPr lang="en-US" dirty="0"/>
              <a:t>1.What form(s) of communication worked best for promoting your testing event? Examples include: Personal communications (emails), social media, community calendar inclusions, etc.</a:t>
            </a:r>
          </a:p>
          <a:p>
            <a:pPr lvl="1"/>
            <a:r>
              <a:rPr lang="en-US" dirty="0"/>
              <a:t>2.Why do you believe this form of communication worked best for your community?</a:t>
            </a:r>
          </a:p>
          <a:p>
            <a:pPr lvl="1"/>
            <a:r>
              <a:rPr lang="en-US" dirty="0"/>
              <a:t>3.What do you believe to be the least effective form of communication when promoting your testing event?</a:t>
            </a:r>
          </a:p>
          <a:p>
            <a:pPr lvl="1"/>
            <a:r>
              <a:rPr lang="en-US" dirty="0"/>
              <a:t>4.Did you ever use paid media promotion when communicating testing event details to your target audience? If yes, what lead you to this decision?</a:t>
            </a:r>
          </a:p>
          <a:p>
            <a:pPr lvl="1"/>
            <a:r>
              <a:rPr lang="en-US" dirty="0"/>
              <a:t>5.What will you do differently in the future to promote similar public health events in your community?</a:t>
            </a:r>
          </a:p>
        </p:txBody>
      </p:sp>
    </p:spTree>
    <p:extLst>
      <p:ext uri="{BB962C8B-B14F-4D97-AF65-F5344CB8AC3E}">
        <p14:creationId xmlns:p14="http://schemas.microsoft.com/office/powerpoint/2010/main" val="93208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&amp; Media (and it’s impact)</a:t>
            </a:r>
          </a:p>
        </p:txBody>
      </p:sp>
      <p:sp>
        <p:nvSpPr>
          <p:cNvPr id="3" name="Content Placeholder 2"/>
          <p:cNvSpPr>
            <a:spLocks noGrp="1"/>
          </p:cNvSpPr>
          <p:nvPr>
            <p:ph idx="1"/>
          </p:nvPr>
        </p:nvSpPr>
        <p:spPr/>
        <p:txBody>
          <a:bodyPr>
            <a:normAutofit/>
          </a:bodyPr>
          <a:lstStyle/>
          <a:p>
            <a:r>
              <a:rPr lang="en-US" dirty="0"/>
              <a:t>Did you partner or attempt to partner with another organization to host a testing event? Yes or No? Provide a listing of the names and identify their sectors of individuals or organizations you conducted outreach to in an effort to host a testing event.</a:t>
            </a:r>
          </a:p>
          <a:p>
            <a:r>
              <a:rPr lang="en-US" dirty="0"/>
              <a:t>Please provide examples of any types of media related to your involvement in CATCH-UP Oklahoma.</a:t>
            </a:r>
          </a:p>
          <a:p>
            <a:pPr lvl="1"/>
            <a:r>
              <a:rPr lang="en-US" dirty="0"/>
              <a:t>Press releases, news articles, links to radio or television spots, church bulletins ,</a:t>
            </a:r>
          </a:p>
          <a:p>
            <a:r>
              <a:rPr lang="en-US" dirty="0"/>
              <a:t>Think of it like: Who was talking about us being a Testing Site Partner? Who did I talk to about CATCH-UP Oklahoma and our involvement? Who promoted our testing events for us?</a:t>
            </a:r>
          </a:p>
        </p:txBody>
      </p:sp>
    </p:spTree>
    <p:extLst>
      <p:ext uri="{BB962C8B-B14F-4D97-AF65-F5344CB8AC3E}">
        <p14:creationId xmlns:p14="http://schemas.microsoft.com/office/powerpoint/2010/main" val="91227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Testimonials</a:t>
            </a:r>
          </a:p>
        </p:txBody>
      </p:sp>
      <p:sp>
        <p:nvSpPr>
          <p:cNvPr id="3" name="Content Placeholder 2"/>
          <p:cNvSpPr>
            <a:spLocks noGrp="1"/>
          </p:cNvSpPr>
          <p:nvPr>
            <p:ph idx="1"/>
          </p:nvPr>
        </p:nvSpPr>
        <p:spPr/>
        <p:txBody>
          <a:bodyPr/>
          <a:lstStyle/>
          <a:p>
            <a:r>
              <a:rPr lang="en-US" dirty="0"/>
              <a:t>These are short or long statements about the CATCH-UP Oklahoma Project in your community. These are be from multiple perspectives:</a:t>
            </a:r>
          </a:p>
          <a:p>
            <a:pPr lvl="1"/>
            <a:r>
              <a:rPr lang="en-US" dirty="0"/>
              <a:t>You as the organizer, as a Testing Site Partner</a:t>
            </a:r>
          </a:p>
          <a:p>
            <a:pPr lvl="1"/>
            <a:r>
              <a:rPr lang="en-US" dirty="0"/>
              <a:t>Individuals accessing testing (of any kind) at your events</a:t>
            </a:r>
          </a:p>
          <a:p>
            <a:pPr lvl="1"/>
            <a:r>
              <a:rPr lang="en-US" dirty="0"/>
              <a:t>Partners you collaborated with to host testing events</a:t>
            </a:r>
          </a:p>
          <a:p>
            <a:r>
              <a:rPr lang="en-US" dirty="0"/>
              <a:t>These can be good or bad. </a:t>
            </a:r>
          </a:p>
          <a:p>
            <a:r>
              <a:rPr lang="en-US" dirty="0"/>
              <a:t>Think: If you had 1-2 sentences to share about the benefit/impact/challenges related to CATCH-UP Oklahoma what would you share or hope others would share on your behalf. </a:t>
            </a:r>
          </a:p>
        </p:txBody>
      </p:sp>
    </p:spTree>
    <p:extLst>
      <p:ext uri="{BB962C8B-B14F-4D97-AF65-F5344CB8AC3E}">
        <p14:creationId xmlns:p14="http://schemas.microsoft.com/office/powerpoint/2010/main" val="3046677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2510</Words>
  <Application>Microsoft Office PowerPoint</Application>
  <PresentationFormat>Widescreen</PresentationFormat>
  <Paragraphs>197</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  CATCH-UP Oklahoma</vt:lpstr>
      <vt:lpstr>                   November 1, 2021  Greetings CATCH-UP Partners,   We are providing this document to give you a head start on gathering information and images to capture the impact of your community COVID-19 relief events and gathering data.  This information will be used to design a Profile Page highlighting your work through the CATCH-UP Oklahoma Project. This information being requested will be due Dec. 31, 2021.  A link to submit this information will be provided Dec. 1.   A lot has been accomplished and we have learned a tremendous amount along the way! Your feedback is valued and important as we move into our next phases of COVID-19 relief efforts. We look forward to receiving your information and highlighting all the work you’ve accomplished!  Thank you!  The PHIO Team</vt:lpstr>
      <vt:lpstr>Reporting: Due Dates to Note</vt:lpstr>
      <vt:lpstr>Elements of CATCH-UP Oklahoma Incentive Fund Reporting</vt:lpstr>
      <vt:lpstr>General Testing Site Partner Information</vt:lpstr>
      <vt:lpstr>Photos</vt:lpstr>
      <vt:lpstr>Event Flyers</vt:lpstr>
      <vt:lpstr>Outreach &amp; Media (and it’s impact)</vt:lpstr>
      <vt:lpstr>Testimonials</vt:lpstr>
      <vt:lpstr>Impact Video Submissions</vt:lpstr>
      <vt:lpstr>Impact Video Submission Information</vt:lpstr>
      <vt:lpstr>Impact Video Submission Information</vt:lpstr>
      <vt:lpstr>Impact Video Narrative Prompts</vt:lpstr>
      <vt:lpstr>Impact Video Examples:</vt:lpstr>
      <vt:lpstr>Narrative Responses</vt:lpstr>
      <vt:lpstr>Narrative Responses</vt:lpstr>
      <vt:lpstr>Narrative Responses</vt:lpstr>
      <vt:lpstr>Barriers Form Submission</vt:lpstr>
      <vt:lpstr>Testing Site Partnership Profile</vt:lpstr>
      <vt:lpstr>PHIO Blog Contribution </vt:lpstr>
      <vt:lpstr>PHIO Blog Contribution</vt:lpstr>
      <vt:lpstr>Incentive Fund Spending Profile</vt:lpstr>
      <vt:lpstr>Incentive Fund Spending Profile</vt:lpstr>
      <vt:lpstr>What’s Next?  What Happens After You Submit?</vt:lpstr>
      <vt:lpstr>Submission Information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CATCH-UP Oklahoma</dc:title>
  <dc:creator>Microsoft Office User</dc:creator>
  <cp:lastModifiedBy>Rhea Date</cp:lastModifiedBy>
  <cp:revision>34</cp:revision>
  <dcterms:created xsi:type="dcterms:W3CDTF">2021-10-19T21:02:10Z</dcterms:created>
  <dcterms:modified xsi:type="dcterms:W3CDTF">2021-11-01T21:32:04Z</dcterms:modified>
</cp:coreProperties>
</file>