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Lst>
  <p:notesMasterIdLst>
    <p:notesMasterId r:id="rId42"/>
  </p:notesMasterIdLst>
  <p:sldIdLst>
    <p:sldId id="259" r:id="rId4"/>
    <p:sldId id="4375" r:id="rId5"/>
    <p:sldId id="260" r:id="rId6"/>
    <p:sldId id="263" r:id="rId7"/>
    <p:sldId id="274" r:id="rId8"/>
    <p:sldId id="285" r:id="rId9"/>
    <p:sldId id="4384" r:id="rId10"/>
    <p:sldId id="279" r:id="rId11"/>
    <p:sldId id="4383" r:id="rId12"/>
    <p:sldId id="4379" r:id="rId13"/>
    <p:sldId id="286" r:id="rId14"/>
    <p:sldId id="280" r:id="rId15"/>
    <p:sldId id="281" r:id="rId16"/>
    <p:sldId id="282" r:id="rId17"/>
    <p:sldId id="4380" r:id="rId18"/>
    <p:sldId id="275" r:id="rId19"/>
    <p:sldId id="267" r:id="rId20"/>
    <p:sldId id="287" r:id="rId21"/>
    <p:sldId id="271" r:id="rId22"/>
    <p:sldId id="272" r:id="rId23"/>
    <p:sldId id="273" r:id="rId24"/>
    <p:sldId id="283" r:id="rId25"/>
    <p:sldId id="276" r:id="rId26"/>
    <p:sldId id="277" r:id="rId27"/>
    <p:sldId id="278" r:id="rId28"/>
    <p:sldId id="270" r:id="rId29"/>
    <p:sldId id="284" r:id="rId30"/>
    <p:sldId id="4381" r:id="rId31"/>
    <p:sldId id="264" r:id="rId32"/>
    <p:sldId id="261" r:id="rId33"/>
    <p:sldId id="1091" r:id="rId34"/>
    <p:sldId id="4374" r:id="rId35"/>
    <p:sldId id="4376" r:id="rId36"/>
    <p:sldId id="1100" r:id="rId37"/>
    <p:sldId id="1054" r:id="rId38"/>
    <p:sldId id="4385" r:id="rId39"/>
    <p:sldId id="4382" r:id="rId40"/>
    <p:sldId id="437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8725858-B2FC-FA4B-B0D8-F110F61F9D96}">
          <p14:sldIdLst>
            <p14:sldId id="259"/>
            <p14:sldId id="4375"/>
            <p14:sldId id="260"/>
            <p14:sldId id="263"/>
            <p14:sldId id="274"/>
            <p14:sldId id="285"/>
            <p14:sldId id="4384"/>
            <p14:sldId id="279"/>
            <p14:sldId id="4383"/>
            <p14:sldId id="4379"/>
            <p14:sldId id="286"/>
            <p14:sldId id="280"/>
            <p14:sldId id="281"/>
            <p14:sldId id="282"/>
            <p14:sldId id="4380"/>
            <p14:sldId id="275"/>
            <p14:sldId id="267"/>
            <p14:sldId id="287"/>
            <p14:sldId id="271"/>
            <p14:sldId id="272"/>
            <p14:sldId id="273"/>
            <p14:sldId id="283"/>
            <p14:sldId id="276"/>
            <p14:sldId id="277"/>
            <p14:sldId id="278"/>
            <p14:sldId id="270"/>
            <p14:sldId id="284"/>
            <p14:sldId id="4381"/>
            <p14:sldId id="264"/>
            <p14:sldId id="261"/>
            <p14:sldId id="1091"/>
            <p14:sldId id="4374"/>
            <p14:sldId id="4376"/>
            <p14:sldId id="1100"/>
            <p14:sldId id="1054"/>
            <p14:sldId id="4385"/>
            <p14:sldId id="4382"/>
            <p14:sldId id="4377"/>
          </p14:sldIdLst>
        </p14:section>
        <p14:section name="Extras Section" id="{307D68F3-3FCA-644B-92F4-FDD4C4B3943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960"/>
    <a:srgbClr val="709D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6041"/>
  </p:normalViewPr>
  <p:slideViewPr>
    <p:cSldViewPr snapToGrid="0">
      <p:cViewPr varScale="1">
        <p:scale>
          <a:sx n="114" d="100"/>
          <a:sy n="114" d="100"/>
        </p:scale>
        <p:origin x="5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1289D6-A4B4-4F0E-A463-A337FC1AE754}" type="datetimeFigureOut">
              <a:rPr lang="en-US" smtClean="0"/>
              <a:t>8/29/22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0D4B1C-1780-49DE-8A0D-A25E168CE669}" type="slidenum">
              <a:rPr lang="en-US" smtClean="0"/>
              <a:t>‹#›</a:t>
            </a:fld>
            <a:endParaRPr lang="en-US" dirty="0"/>
          </a:p>
        </p:txBody>
      </p:sp>
    </p:spTree>
    <p:extLst>
      <p:ext uri="{BB962C8B-B14F-4D97-AF65-F5344CB8AC3E}">
        <p14:creationId xmlns:p14="http://schemas.microsoft.com/office/powerpoint/2010/main" val="2294961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Opening slide deck, title and imagery will depend on what type of presentation:  launch, general, educational</a:t>
            </a:r>
          </a:p>
        </p:txBody>
      </p:sp>
      <p:sp>
        <p:nvSpPr>
          <p:cNvPr id="4" name="Slide Number Placeholder 3"/>
          <p:cNvSpPr>
            <a:spLocks noGrp="1"/>
          </p:cNvSpPr>
          <p:nvPr>
            <p:ph type="sldNum" sz="quarter" idx="5"/>
          </p:nvPr>
        </p:nvSpPr>
        <p:spPr/>
        <p:txBody>
          <a:bodyPr/>
          <a:lstStyle/>
          <a:p>
            <a:fld id="{730D4B1C-1780-49DE-8A0D-A25E168CE669}" type="slidenum">
              <a:rPr lang="en-US" smtClean="0"/>
              <a:t>1</a:t>
            </a:fld>
            <a:endParaRPr lang="en-US" dirty="0"/>
          </a:p>
        </p:txBody>
      </p:sp>
    </p:spTree>
    <p:extLst>
      <p:ext uri="{BB962C8B-B14F-4D97-AF65-F5344CB8AC3E}">
        <p14:creationId xmlns:p14="http://schemas.microsoft.com/office/powerpoint/2010/main" val="1279493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 slide</a:t>
            </a:r>
          </a:p>
        </p:txBody>
      </p:sp>
      <p:sp>
        <p:nvSpPr>
          <p:cNvPr id="4" name="Slide Number Placeholder 3"/>
          <p:cNvSpPr>
            <a:spLocks noGrp="1"/>
          </p:cNvSpPr>
          <p:nvPr>
            <p:ph type="sldNum" sz="quarter" idx="5"/>
          </p:nvPr>
        </p:nvSpPr>
        <p:spPr/>
        <p:txBody>
          <a:bodyPr/>
          <a:lstStyle/>
          <a:p>
            <a:fld id="{730D4B1C-1780-49DE-8A0D-A25E168CE669}" type="slidenum">
              <a:rPr lang="en-US" smtClean="0"/>
              <a:t>13</a:t>
            </a:fld>
            <a:endParaRPr lang="en-US" dirty="0"/>
          </a:p>
        </p:txBody>
      </p:sp>
    </p:spTree>
    <p:extLst>
      <p:ext uri="{BB962C8B-B14F-4D97-AF65-F5344CB8AC3E}">
        <p14:creationId xmlns:p14="http://schemas.microsoft.com/office/powerpoint/2010/main" val="2813789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 slide</a:t>
            </a:r>
          </a:p>
        </p:txBody>
      </p:sp>
      <p:sp>
        <p:nvSpPr>
          <p:cNvPr id="4" name="Slide Number Placeholder 3"/>
          <p:cNvSpPr>
            <a:spLocks noGrp="1"/>
          </p:cNvSpPr>
          <p:nvPr>
            <p:ph type="sldNum" sz="quarter" idx="5"/>
          </p:nvPr>
        </p:nvSpPr>
        <p:spPr/>
        <p:txBody>
          <a:bodyPr/>
          <a:lstStyle/>
          <a:p>
            <a:fld id="{730D4B1C-1780-49DE-8A0D-A25E168CE669}" type="slidenum">
              <a:rPr lang="en-US" smtClean="0"/>
              <a:t>14</a:t>
            </a:fld>
            <a:endParaRPr lang="en-US" dirty="0"/>
          </a:p>
        </p:txBody>
      </p:sp>
    </p:spTree>
    <p:extLst>
      <p:ext uri="{BB962C8B-B14F-4D97-AF65-F5344CB8AC3E}">
        <p14:creationId xmlns:p14="http://schemas.microsoft.com/office/powerpoint/2010/main" val="1426867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 slide</a:t>
            </a:r>
          </a:p>
        </p:txBody>
      </p:sp>
      <p:sp>
        <p:nvSpPr>
          <p:cNvPr id="4" name="Slide Number Placeholder 3"/>
          <p:cNvSpPr>
            <a:spLocks noGrp="1"/>
          </p:cNvSpPr>
          <p:nvPr>
            <p:ph type="sldNum" sz="quarter" idx="5"/>
          </p:nvPr>
        </p:nvSpPr>
        <p:spPr/>
        <p:txBody>
          <a:bodyPr/>
          <a:lstStyle/>
          <a:p>
            <a:fld id="{730D4B1C-1780-49DE-8A0D-A25E168CE669}" type="slidenum">
              <a:rPr lang="en-US" smtClean="0"/>
              <a:t>15</a:t>
            </a:fld>
            <a:endParaRPr lang="en-US" dirty="0"/>
          </a:p>
        </p:txBody>
      </p:sp>
    </p:spTree>
    <p:extLst>
      <p:ext uri="{BB962C8B-B14F-4D97-AF65-F5344CB8AC3E}">
        <p14:creationId xmlns:p14="http://schemas.microsoft.com/office/powerpoint/2010/main" val="371517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 slide</a:t>
            </a:r>
          </a:p>
        </p:txBody>
      </p:sp>
      <p:sp>
        <p:nvSpPr>
          <p:cNvPr id="4" name="Slide Number Placeholder 3"/>
          <p:cNvSpPr>
            <a:spLocks noGrp="1"/>
          </p:cNvSpPr>
          <p:nvPr>
            <p:ph type="sldNum" sz="quarter" idx="5"/>
          </p:nvPr>
        </p:nvSpPr>
        <p:spPr/>
        <p:txBody>
          <a:bodyPr/>
          <a:lstStyle/>
          <a:p>
            <a:fld id="{730D4B1C-1780-49DE-8A0D-A25E168CE669}" type="slidenum">
              <a:rPr lang="en-US" smtClean="0"/>
              <a:t>16</a:t>
            </a:fld>
            <a:endParaRPr lang="en-US" dirty="0"/>
          </a:p>
        </p:txBody>
      </p:sp>
    </p:spTree>
    <p:extLst>
      <p:ext uri="{BB962C8B-B14F-4D97-AF65-F5344CB8AC3E}">
        <p14:creationId xmlns:p14="http://schemas.microsoft.com/office/powerpoint/2010/main" val="2148506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Header Slide</a:t>
            </a:r>
          </a:p>
        </p:txBody>
      </p:sp>
      <p:sp>
        <p:nvSpPr>
          <p:cNvPr id="4" name="Slide Number Placeholder 3"/>
          <p:cNvSpPr>
            <a:spLocks noGrp="1"/>
          </p:cNvSpPr>
          <p:nvPr>
            <p:ph type="sldNum" sz="quarter" idx="5"/>
          </p:nvPr>
        </p:nvSpPr>
        <p:spPr/>
        <p:txBody>
          <a:bodyPr/>
          <a:lstStyle/>
          <a:p>
            <a:fld id="{730D4B1C-1780-49DE-8A0D-A25E168CE669}" type="slidenum">
              <a:rPr lang="en-US" smtClean="0"/>
              <a:t>17</a:t>
            </a:fld>
            <a:endParaRPr lang="en-US" dirty="0"/>
          </a:p>
        </p:txBody>
      </p:sp>
    </p:spTree>
    <p:extLst>
      <p:ext uri="{BB962C8B-B14F-4D97-AF65-F5344CB8AC3E}">
        <p14:creationId xmlns:p14="http://schemas.microsoft.com/office/powerpoint/2010/main" val="4283477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Header Slide</a:t>
            </a:r>
          </a:p>
        </p:txBody>
      </p:sp>
      <p:sp>
        <p:nvSpPr>
          <p:cNvPr id="4" name="Slide Number Placeholder 3"/>
          <p:cNvSpPr>
            <a:spLocks noGrp="1"/>
          </p:cNvSpPr>
          <p:nvPr>
            <p:ph type="sldNum" sz="quarter" idx="5"/>
          </p:nvPr>
        </p:nvSpPr>
        <p:spPr/>
        <p:txBody>
          <a:bodyPr/>
          <a:lstStyle/>
          <a:p>
            <a:fld id="{730D4B1C-1780-49DE-8A0D-A25E168CE669}" type="slidenum">
              <a:rPr lang="en-US" smtClean="0"/>
              <a:t>18</a:t>
            </a:fld>
            <a:endParaRPr lang="en-US" dirty="0"/>
          </a:p>
        </p:txBody>
      </p:sp>
    </p:spTree>
    <p:extLst>
      <p:ext uri="{BB962C8B-B14F-4D97-AF65-F5344CB8AC3E}">
        <p14:creationId xmlns:p14="http://schemas.microsoft.com/office/powerpoint/2010/main" val="3225099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One-section information slide </a:t>
            </a:r>
          </a:p>
        </p:txBody>
      </p:sp>
      <p:sp>
        <p:nvSpPr>
          <p:cNvPr id="4" name="Slide Number Placeholder 3"/>
          <p:cNvSpPr>
            <a:spLocks noGrp="1"/>
          </p:cNvSpPr>
          <p:nvPr>
            <p:ph type="sldNum" sz="quarter" idx="5"/>
          </p:nvPr>
        </p:nvSpPr>
        <p:spPr/>
        <p:txBody>
          <a:bodyPr/>
          <a:lstStyle/>
          <a:p>
            <a:fld id="{730D4B1C-1780-49DE-8A0D-A25E168CE669}" type="slidenum">
              <a:rPr lang="en-US" smtClean="0"/>
              <a:t>19</a:t>
            </a:fld>
            <a:endParaRPr lang="en-US" dirty="0"/>
          </a:p>
        </p:txBody>
      </p:sp>
    </p:spTree>
    <p:extLst>
      <p:ext uri="{BB962C8B-B14F-4D97-AF65-F5344CB8AC3E}">
        <p14:creationId xmlns:p14="http://schemas.microsoft.com/office/powerpoint/2010/main" val="467949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One-section information slide </a:t>
            </a:r>
          </a:p>
        </p:txBody>
      </p:sp>
      <p:sp>
        <p:nvSpPr>
          <p:cNvPr id="4" name="Slide Number Placeholder 3"/>
          <p:cNvSpPr>
            <a:spLocks noGrp="1"/>
          </p:cNvSpPr>
          <p:nvPr>
            <p:ph type="sldNum" sz="quarter" idx="5"/>
          </p:nvPr>
        </p:nvSpPr>
        <p:spPr/>
        <p:txBody>
          <a:bodyPr/>
          <a:lstStyle/>
          <a:p>
            <a:fld id="{730D4B1C-1780-49DE-8A0D-A25E168CE669}" type="slidenum">
              <a:rPr lang="en-US" smtClean="0"/>
              <a:t>20</a:t>
            </a:fld>
            <a:endParaRPr lang="en-US" dirty="0"/>
          </a:p>
        </p:txBody>
      </p:sp>
    </p:spTree>
    <p:extLst>
      <p:ext uri="{BB962C8B-B14F-4D97-AF65-F5344CB8AC3E}">
        <p14:creationId xmlns:p14="http://schemas.microsoft.com/office/powerpoint/2010/main" val="1923110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One-section information slide </a:t>
            </a:r>
          </a:p>
        </p:txBody>
      </p:sp>
      <p:sp>
        <p:nvSpPr>
          <p:cNvPr id="4" name="Slide Number Placeholder 3"/>
          <p:cNvSpPr>
            <a:spLocks noGrp="1"/>
          </p:cNvSpPr>
          <p:nvPr>
            <p:ph type="sldNum" sz="quarter" idx="5"/>
          </p:nvPr>
        </p:nvSpPr>
        <p:spPr/>
        <p:txBody>
          <a:bodyPr/>
          <a:lstStyle/>
          <a:p>
            <a:fld id="{730D4B1C-1780-49DE-8A0D-A25E168CE669}" type="slidenum">
              <a:rPr lang="en-US" smtClean="0"/>
              <a:t>21</a:t>
            </a:fld>
            <a:endParaRPr lang="en-US" dirty="0"/>
          </a:p>
        </p:txBody>
      </p:sp>
    </p:spTree>
    <p:extLst>
      <p:ext uri="{BB962C8B-B14F-4D97-AF65-F5344CB8AC3E}">
        <p14:creationId xmlns:p14="http://schemas.microsoft.com/office/powerpoint/2010/main" val="3823628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 slide</a:t>
            </a:r>
          </a:p>
        </p:txBody>
      </p:sp>
      <p:sp>
        <p:nvSpPr>
          <p:cNvPr id="4" name="Slide Number Placeholder 3"/>
          <p:cNvSpPr>
            <a:spLocks noGrp="1"/>
          </p:cNvSpPr>
          <p:nvPr>
            <p:ph type="sldNum" sz="quarter" idx="5"/>
          </p:nvPr>
        </p:nvSpPr>
        <p:spPr/>
        <p:txBody>
          <a:bodyPr/>
          <a:lstStyle/>
          <a:p>
            <a:fld id="{730D4B1C-1780-49DE-8A0D-A25E168CE669}" type="slidenum">
              <a:rPr lang="en-US" smtClean="0"/>
              <a:t>22</a:t>
            </a:fld>
            <a:endParaRPr lang="en-US" dirty="0"/>
          </a:p>
        </p:txBody>
      </p:sp>
    </p:spTree>
    <p:extLst>
      <p:ext uri="{BB962C8B-B14F-4D97-AF65-F5344CB8AC3E}">
        <p14:creationId xmlns:p14="http://schemas.microsoft.com/office/powerpoint/2010/main" val="4163844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 slide</a:t>
            </a:r>
          </a:p>
        </p:txBody>
      </p:sp>
      <p:sp>
        <p:nvSpPr>
          <p:cNvPr id="4" name="Slide Number Placeholder 3"/>
          <p:cNvSpPr>
            <a:spLocks noGrp="1"/>
          </p:cNvSpPr>
          <p:nvPr>
            <p:ph type="sldNum" sz="quarter" idx="5"/>
          </p:nvPr>
        </p:nvSpPr>
        <p:spPr/>
        <p:txBody>
          <a:bodyPr/>
          <a:lstStyle/>
          <a:p>
            <a:fld id="{730D4B1C-1780-49DE-8A0D-A25E168CE669}" type="slidenum">
              <a:rPr lang="en-US" smtClean="0"/>
              <a:t>5</a:t>
            </a:fld>
            <a:endParaRPr lang="en-US" dirty="0"/>
          </a:p>
        </p:txBody>
      </p:sp>
    </p:spTree>
    <p:extLst>
      <p:ext uri="{BB962C8B-B14F-4D97-AF65-F5344CB8AC3E}">
        <p14:creationId xmlns:p14="http://schemas.microsoft.com/office/powerpoint/2010/main" val="28093393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One-section information slide </a:t>
            </a:r>
          </a:p>
        </p:txBody>
      </p:sp>
      <p:sp>
        <p:nvSpPr>
          <p:cNvPr id="4" name="Slide Number Placeholder 3"/>
          <p:cNvSpPr>
            <a:spLocks noGrp="1"/>
          </p:cNvSpPr>
          <p:nvPr>
            <p:ph type="sldNum" sz="quarter" idx="5"/>
          </p:nvPr>
        </p:nvSpPr>
        <p:spPr/>
        <p:txBody>
          <a:bodyPr/>
          <a:lstStyle/>
          <a:p>
            <a:fld id="{730D4B1C-1780-49DE-8A0D-A25E168CE669}" type="slidenum">
              <a:rPr lang="en-US" smtClean="0"/>
              <a:t>23</a:t>
            </a:fld>
            <a:endParaRPr lang="en-US" dirty="0"/>
          </a:p>
        </p:txBody>
      </p:sp>
    </p:spTree>
    <p:extLst>
      <p:ext uri="{BB962C8B-B14F-4D97-AF65-F5344CB8AC3E}">
        <p14:creationId xmlns:p14="http://schemas.microsoft.com/office/powerpoint/2010/main" val="1875324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One-section information slide </a:t>
            </a:r>
          </a:p>
        </p:txBody>
      </p:sp>
      <p:sp>
        <p:nvSpPr>
          <p:cNvPr id="4" name="Slide Number Placeholder 3"/>
          <p:cNvSpPr>
            <a:spLocks noGrp="1"/>
          </p:cNvSpPr>
          <p:nvPr>
            <p:ph type="sldNum" sz="quarter" idx="5"/>
          </p:nvPr>
        </p:nvSpPr>
        <p:spPr/>
        <p:txBody>
          <a:bodyPr/>
          <a:lstStyle/>
          <a:p>
            <a:fld id="{730D4B1C-1780-49DE-8A0D-A25E168CE669}" type="slidenum">
              <a:rPr lang="en-US" smtClean="0"/>
              <a:t>24</a:t>
            </a:fld>
            <a:endParaRPr lang="en-US" dirty="0"/>
          </a:p>
        </p:txBody>
      </p:sp>
    </p:spTree>
    <p:extLst>
      <p:ext uri="{BB962C8B-B14F-4D97-AF65-F5344CB8AC3E}">
        <p14:creationId xmlns:p14="http://schemas.microsoft.com/office/powerpoint/2010/main" val="3920760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One-section information slide </a:t>
            </a:r>
          </a:p>
        </p:txBody>
      </p:sp>
      <p:sp>
        <p:nvSpPr>
          <p:cNvPr id="4" name="Slide Number Placeholder 3"/>
          <p:cNvSpPr>
            <a:spLocks noGrp="1"/>
          </p:cNvSpPr>
          <p:nvPr>
            <p:ph type="sldNum" sz="quarter" idx="5"/>
          </p:nvPr>
        </p:nvSpPr>
        <p:spPr/>
        <p:txBody>
          <a:bodyPr/>
          <a:lstStyle/>
          <a:p>
            <a:fld id="{730D4B1C-1780-49DE-8A0D-A25E168CE669}" type="slidenum">
              <a:rPr lang="en-US" smtClean="0"/>
              <a:t>25</a:t>
            </a:fld>
            <a:endParaRPr lang="en-US" dirty="0"/>
          </a:p>
        </p:txBody>
      </p:sp>
    </p:spTree>
    <p:extLst>
      <p:ext uri="{BB962C8B-B14F-4D97-AF65-F5344CB8AC3E}">
        <p14:creationId xmlns:p14="http://schemas.microsoft.com/office/powerpoint/2010/main" val="40317455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Two-section information slide</a:t>
            </a:r>
          </a:p>
        </p:txBody>
      </p:sp>
      <p:sp>
        <p:nvSpPr>
          <p:cNvPr id="4" name="Slide Number Placeholder 3"/>
          <p:cNvSpPr>
            <a:spLocks noGrp="1"/>
          </p:cNvSpPr>
          <p:nvPr>
            <p:ph type="sldNum" sz="quarter" idx="5"/>
          </p:nvPr>
        </p:nvSpPr>
        <p:spPr/>
        <p:txBody>
          <a:bodyPr/>
          <a:lstStyle/>
          <a:p>
            <a:fld id="{730D4B1C-1780-49DE-8A0D-A25E168CE669}" type="slidenum">
              <a:rPr lang="en-US" smtClean="0"/>
              <a:t>26</a:t>
            </a:fld>
            <a:endParaRPr lang="en-US" dirty="0"/>
          </a:p>
        </p:txBody>
      </p:sp>
    </p:spTree>
    <p:extLst>
      <p:ext uri="{BB962C8B-B14F-4D97-AF65-F5344CB8AC3E}">
        <p14:creationId xmlns:p14="http://schemas.microsoft.com/office/powerpoint/2010/main" val="893771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Two-section information slide</a:t>
            </a:r>
          </a:p>
        </p:txBody>
      </p:sp>
      <p:sp>
        <p:nvSpPr>
          <p:cNvPr id="4" name="Slide Number Placeholder 3"/>
          <p:cNvSpPr>
            <a:spLocks noGrp="1"/>
          </p:cNvSpPr>
          <p:nvPr>
            <p:ph type="sldNum" sz="quarter" idx="5"/>
          </p:nvPr>
        </p:nvSpPr>
        <p:spPr/>
        <p:txBody>
          <a:bodyPr/>
          <a:lstStyle/>
          <a:p>
            <a:fld id="{730D4B1C-1780-49DE-8A0D-A25E168CE669}" type="slidenum">
              <a:rPr lang="en-US" smtClean="0"/>
              <a:t>27</a:t>
            </a:fld>
            <a:endParaRPr lang="en-US" dirty="0"/>
          </a:p>
        </p:txBody>
      </p:sp>
    </p:spTree>
    <p:extLst>
      <p:ext uri="{BB962C8B-B14F-4D97-AF65-F5344CB8AC3E}">
        <p14:creationId xmlns:p14="http://schemas.microsoft.com/office/powerpoint/2010/main" val="13702112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 slide</a:t>
            </a:r>
          </a:p>
        </p:txBody>
      </p:sp>
      <p:sp>
        <p:nvSpPr>
          <p:cNvPr id="4" name="Slide Number Placeholder 3"/>
          <p:cNvSpPr>
            <a:spLocks noGrp="1"/>
          </p:cNvSpPr>
          <p:nvPr>
            <p:ph type="sldNum" sz="quarter" idx="5"/>
          </p:nvPr>
        </p:nvSpPr>
        <p:spPr/>
        <p:txBody>
          <a:bodyPr/>
          <a:lstStyle/>
          <a:p>
            <a:fld id="{730D4B1C-1780-49DE-8A0D-A25E168CE669}" type="slidenum">
              <a:rPr lang="en-US" smtClean="0"/>
              <a:t>28</a:t>
            </a:fld>
            <a:endParaRPr lang="en-US" dirty="0"/>
          </a:p>
        </p:txBody>
      </p:sp>
    </p:spTree>
    <p:extLst>
      <p:ext uri="{BB962C8B-B14F-4D97-AF65-F5344CB8AC3E}">
        <p14:creationId xmlns:p14="http://schemas.microsoft.com/office/powerpoint/2010/main" val="14675687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b="1" i="0" dirty="0">
                <a:solidFill>
                  <a:srgbClr val="000000"/>
                </a:solidFill>
                <a:effectLst/>
                <a:latin typeface="Times New Roman" panose="02020603050405020304" pitchFamily="18" charset="0"/>
              </a:rPr>
              <a:t>Adrienne</a:t>
            </a: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How does Oklahoma become a top ten state while addressing so many barriers?</a:t>
            </a: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Addressing social determinants of health is a unifying approach for interagency collaboration</a:t>
            </a: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SDOH can be addressed through targeted interventions, such as peer support groups, that incorporate Harvard’s straight-forward “Three Principles to Improve Outcomes for Children and Adults”:</a:t>
            </a:r>
          </a:p>
          <a:p>
            <a:pPr marL="0" marR="0" indent="0">
              <a:lnSpc>
                <a:spcPct val="107000"/>
              </a:lnSpc>
              <a:spcBef>
                <a:spcPts val="0"/>
              </a:spcBef>
              <a:spcAft>
                <a:spcPts val="0"/>
              </a:spcAft>
              <a:buFontTx/>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1) Reduce sources of stress</a:t>
            </a:r>
          </a:p>
          <a:p>
            <a:pPr marL="0" marR="0" indent="0">
              <a:lnSpc>
                <a:spcPct val="107000"/>
              </a:lnSpc>
              <a:spcBef>
                <a:spcPts val="0"/>
              </a:spcBef>
              <a:spcAft>
                <a:spcPts val="0"/>
              </a:spcAft>
              <a:buFontTx/>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2) Support responsive relationships</a:t>
            </a:r>
          </a:p>
          <a:p>
            <a:pPr marL="0" marR="0" indent="0">
              <a:lnSpc>
                <a:spcPct val="107000"/>
              </a:lnSpc>
              <a:spcBef>
                <a:spcPts val="0"/>
              </a:spcBef>
              <a:spcAft>
                <a:spcPts val="0"/>
              </a:spcAft>
              <a:buFontTx/>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3) Strengthen core life skills</a:t>
            </a:r>
          </a:p>
          <a:p>
            <a:endParaRPr lang="en-US" dirty="0"/>
          </a:p>
        </p:txBody>
      </p:sp>
      <p:sp>
        <p:nvSpPr>
          <p:cNvPr id="4" name="Slide Number Placeholder 3"/>
          <p:cNvSpPr>
            <a:spLocks noGrp="1"/>
          </p:cNvSpPr>
          <p:nvPr>
            <p:ph type="sldNum" sz="quarter" idx="5"/>
          </p:nvPr>
        </p:nvSpPr>
        <p:spPr/>
        <p:txBody>
          <a:bodyPr/>
          <a:lstStyle/>
          <a:p>
            <a:fld id="{1E127821-9FE0-BC43-BC1C-A954EB1CA1AE}" type="slidenum">
              <a:rPr lang="en-US" smtClean="0"/>
              <a:t>31</a:t>
            </a:fld>
            <a:endParaRPr lang="en-US"/>
          </a:p>
        </p:txBody>
      </p:sp>
    </p:spTree>
    <p:extLst>
      <p:ext uri="{BB962C8B-B14F-4D97-AF65-F5344CB8AC3E}">
        <p14:creationId xmlns:p14="http://schemas.microsoft.com/office/powerpoint/2010/main" val="8689678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Times New Roman" panose="02020603050405020304" pitchFamily="18" charset="0"/>
              </a:rPr>
              <a:t>Adrienne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Times New Roman" panose="02020603050405020304" pitchFamily="18" charset="0"/>
              </a:rPr>
              <a:t>Measuring Results &amp; </a:t>
            </a:r>
            <a:r>
              <a:rPr lang="en-US" dirty="0"/>
              <a:t>Interagency Logic Model: </a:t>
            </a:r>
            <a:r>
              <a:rPr lang="en-US" b="0" i="0" dirty="0">
                <a:solidFill>
                  <a:srgbClr val="000000"/>
                </a:solidFill>
                <a:effectLst/>
                <a:latin typeface="Times New Roman" panose="02020603050405020304" pitchFamily="18" charset="0"/>
              </a:rPr>
              <a:t>https://docs.google.com/document/d/1dcrR1dFKLnDjyDvDRf4upeqGKvjOXb4O/edit?usp=sharing&amp;ouid=102895141314219214041&amp;rtpof=true&amp;sd=true</a:t>
            </a:r>
          </a:p>
          <a:p>
            <a:endParaRPr lang="en-US" b="0" i="0" dirty="0">
              <a:solidFill>
                <a:srgbClr val="000000"/>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Interagency Trainings</a:t>
            </a:r>
            <a:br>
              <a:rPr lang="en-US" b="0" i="0" dirty="0">
                <a:solidFill>
                  <a:srgbClr val="000000"/>
                </a:solidFill>
                <a:effectLst/>
                <a:latin typeface="Times New Roman" panose="02020603050405020304" pitchFamily="18" charset="0"/>
              </a:rPr>
            </a:br>
            <a:r>
              <a:rPr lang="en-US" b="0" i="0" dirty="0">
                <a:solidFill>
                  <a:srgbClr val="000000"/>
                </a:solidFill>
                <a:effectLst/>
                <a:latin typeface="Times New Roman" panose="02020603050405020304" pitchFamily="18" charset="0"/>
              </a:rPr>
              <a:t>https://docs.google.com/document/d/13Cf3EUH6OpUaIYUcexQ4HOVUJgxALN25/edit?rtpof=true</a:t>
            </a:r>
          </a:p>
          <a:p>
            <a:endParaRPr lang="en-US" b="0" i="0" dirty="0">
              <a:solidFill>
                <a:srgbClr val="000000"/>
              </a:solidFill>
              <a:effectLst/>
              <a:latin typeface="Times New Roman" panose="02020603050405020304" pitchFamily="18" charset="0"/>
            </a:endParaRPr>
          </a:p>
          <a:p>
            <a:endParaRPr lang="en-US" b="0" i="0" dirty="0">
              <a:solidFill>
                <a:srgbClr val="000000"/>
              </a:solidFill>
              <a:effectLst/>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B53E721-3D2C-45C6-8F09-A0C47FE7FEE6}" type="slidenum">
              <a:rPr lang="en-US" smtClean="0"/>
              <a:t>32</a:t>
            </a:fld>
            <a:endParaRPr lang="en-US"/>
          </a:p>
        </p:txBody>
      </p:sp>
    </p:spTree>
    <p:extLst>
      <p:ext uri="{BB962C8B-B14F-4D97-AF65-F5344CB8AC3E}">
        <p14:creationId xmlns:p14="http://schemas.microsoft.com/office/powerpoint/2010/main" val="5818963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Two-section information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0D4B1C-1780-49DE-8A0D-A25E168CE6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11258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support of the Public Health Institute of Oklahoma, an amazing neutral convener, we have established a statewide website and hold monthly community support calls to address barriers, celebrate milestones, and work with local communities to advance trauma-informed strategies across the state.</a:t>
            </a:r>
          </a:p>
        </p:txBody>
      </p:sp>
      <p:sp>
        <p:nvSpPr>
          <p:cNvPr id="4" name="Slide Number Placeholder 3"/>
          <p:cNvSpPr>
            <a:spLocks noGrp="1"/>
          </p:cNvSpPr>
          <p:nvPr>
            <p:ph type="sldNum" sz="quarter" idx="5"/>
          </p:nvPr>
        </p:nvSpPr>
        <p:spPr/>
        <p:txBody>
          <a:bodyPr/>
          <a:lstStyle/>
          <a:p>
            <a:fld id="{67C8144A-5D57-4508-A6BB-FEB4C2F83D30}" type="slidenum">
              <a:rPr lang="en-US" smtClean="0"/>
              <a:t>34</a:t>
            </a:fld>
            <a:endParaRPr lang="en-US"/>
          </a:p>
        </p:txBody>
      </p:sp>
    </p:spTree>
    <p:extLst>
      <p:ext uri="{BB962C8B-B14F-4D97-AF65-F5344CB8AC3E}">
        <p14:creationId xmlns:p14="http://schemas.microsoft.com/office/powerpoint/2010/main" val="867295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 slide</a:t>
            </a:r>
          </a:p>
        </p:txBody>
      </p:sp>
      <p:sp>
        <p:nvSpPr>
          <p:cNvPr id="4" name="Slide Number Placeholder 3"/>
          <p:cNvSpPr>
            <a:spLocks noGrp="1"/>
          </p:cNvSpPr>
          <p:nvPr>
            <p:ph type="sldNum" sz="quarter" idx="5"/>
          </p:nvPr>
        </p:nvSpPr>
        <p:spPr/>
        <p:txBody>
          <a:bodyPr/>
          <a:lstStyle/>
          <a:p>
            <a:fld id="{730D4B1C-1780-49DE-8A0D-A25E168CE669}" type="slidenum">
              <a:rPr lang="en-US" smtClean="0"/>
              <a:t>6</a:t>
            </a:fld>
            <a:endParaRPr lang="en-US" dirty="0"/>
          </a:p>
        </p:txBody>
      </p:sp>
    </p:spTree>
    <p:extLst>
      <p:ext uri="{BB962C8B-B14F-4D97-AF65-F5344CB8AC3E}">
        <p14:creationId xmlns:p14="http://schemas.microsoft.com/office/powerpoint/2010/main" val="3292158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90% of children who have a Handle With Care notice can be supported with simple interventions, like snack/change of clothes/rest.</a:t>
            </a:r>
          </a:p>
          <a:p>
            <a:endParaRPr lang="en-US" dirty="0"/>
          </a:p>
        </p:txBody>
      </p:sp>
      <p:sp>
        <p:nvSpPr>
          <p:cNvPr id="4" name="Slide Number Placeholder 3"/>
          <p:cNvSpPr>
            <a:spLocks noGrp="1"/>
          </p:cNvSpPr>
          <p:nvPr>
            <p:ph type="sldNum" sz="quarter" idx="10"/>
          </p:nvPr>
        </p:nvSpPr>
        <p:spPr/>
        <p:txBody>
          <a:bodyPr/>
          <a:lstStyle/>
          <a:p>
            <a:pPr defTabSz="966612">
              <a:defRPr/>
            </a:pPr>
            <a:fld id="{928B7C8D-DE5D-4CD2-BE51-A5782B0B01DE}" type="slidenum">
              <a:rPr lang="en-US">
                <a:solidFill>
                  <a:prstClr val="black"/>
                </a:solidFill>
                <a:latin typeface="Calibri"/>
              </a:rPr>
              <a:pPr defTabSz="966612">
                <a:defRPr/>
              </a:pPr>
              <a:t>35</a:t>
            </a:fld>
            <a:endParaRPr lang="en-US" dirty="0">
              <a:solidFill>
                <a:prstClr val="black"/>
              </a:solidFill>
              <a:latin typeface="Calibri"/>
            </a:endParaRPr>
          </a:p>
        </p:txBody>
      </p:sp>
    </p:spTree>
    <p:extLst>
      <p:ext uri="{BB962C8B-B14F-4D97-AF65-F5344CB8AC3E}">
        <p14:creationId xmlns:p14="http://schemas.microsoft.com/office/powerpoint/2010/main" val="5296023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Oklahoma is one of the top five states in the nation to have a statewide initiative</a:t>
            </a:r>
          </a:p>
        </p:txBody>
      </p:sp>
      <p:sp>
        <p:nvSpPr>
          <p:cNvPr id="4" name="Slide Number Placeholder 3"/>
          <p:cNvSpPr>
            <a:spLocks noGrp="1"/>
          </p:cNvSpPr>
          <p:nvPr>
            <p:ph type="sldNum" sz="quarter" idx="5"/>
          </p:nvPr>
        </p:nvSpPr>
        <p:spPr/>
        <p:txBody>
          <a:bodyPr/>
          <a:lstStyle/>
          <a:p>
            <a:fld id="{67C8144A-5D57-4508-A6BB-FEB4C2F83D30}" type="slidenum">
              <a:rPr lang="en-US" smtClean="0"/>
              <a:t>36</a:t>
            </a:fld>
            <a:endParaRPr lang="en-US"/>
          </a:p>
        </p:txBody>
      </p:sp>
    </p:spTree>
    <p:extLst>
      <p:ext uri="{BB962C8B-B14F-4D97-AF65-F5344CB8AC3E}">
        <p14:creationId xmlns:p14="http://schemas.microsoft.com/office/powerpoint/2010/main" val="28756611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Two-section information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0D4B1C-1780-49DE-8A0D-A25E168CE6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30072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Two-section information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0D4B1C-1780-49DE-8A0D-A25E168CE6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678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 slide</a:t>
            </a:r>
          </a:p>
        </p:txBody>
      </p:sp>
      <p:sp>
        <p:nvSpPr>
          <p:cNvPr id="4" name="Slide Number Placeholder 3"/>
          <p:cNvSpPr>
            <a:spLocks noGrp="1"/>
          </p:cNvSpPr>
          <p:nvPr>
            <p:ph type="sldNum" sz="quarter" idx="5"/>
          </p:nvPr>
        </p:nvSpPr>
        <p:spPr/>
        <p:txBody>
          <a:bodyPr/>
          <a:lstStyle/>
          <a:p>
            <a:fld id="{730D4B1C-1780-49DE-8A0D-A25E168CE669}" type="slidenum">
              <a:rPr lang="en-US" smtClean="0"/>
              <a:t>7</a:t>
            </a:fld>
            <a:endParaRPr lang="en-US" dirty="0"/>
          </a:p>
        </p:txBody>
      </p:sp>
    </p:spTree>
    <p:extLst>
      <p:ext uri="{BB962C8B-B14F-4D97-AF65-F5344CB8AC3E}">
        <p14:creationId xmlns:p14="http://schemas.microsoft.com/office/powerpoint/2010/main" val="166445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 slide</a:t>
            </a:r>
          </a:p>
        </p:txBody>
      </p:sp>
      <p:sp>
        <p:nvSpPr>
          <p:cNvPr id="4" name="Slide Number Placeholder 3"/>
          <p:cNvSpPr>
            <a:spLocks noGrp="1"/>
          </p:cNvSpPr>
          <p:nvPr>
            <p:ph type="sldNum" sz="quarter" idx="5"/>
          </p:nvPr>
        </p:nvSpPr>
        <p:spPr/>
        <p:txBody>
          <a:bodyPr/>
          <a:lstStyle/>
          <a:p>
            <a:fld id="{730D4B1C-1780-49DE-8A0D-A25E168CE669}" type="slidenum">
              <a:rPr lang="en-US" smtClean="0"/>
              <a:t>8</a:t>
            </a:fld>
            <a:endParaRPr lang="en-US" dirty="0"/>
          </a:p>
        </p:txBody>
      </p:sp>
    </p:spTree>
    <p:extLst>
      <p:ext uri="{BB962C8B-B14F-4D97-AF65-F5344CB8AC3E}">
        <p14:creationId xmlns:p14="http://schemas.microsoft.com/office/powerpoint/2010/main" val="1768822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 slide</a:t>
            </a:r>
          </a:p>
        </p:txBody>
      </p:sp>
      <p:sp>
        <p:nvSpPr>
          <p:cNvPr id="4" name="Slide Number Placeholder 3"/>
          <p:cNvSpPr>
            <a:spLocks noGrp="1"/>
          </p:cNvSpPr>
          <p:nvPr>
            <p:ph type="sldNum" sz="quarter" idx="5"/>
          </p:nvPr>
        </p:nvSpPr>
        <p:spPr/>
        <p:txBody>
          <a:bodyPr/>
          <a:lstStyle/>
          <a:p>
            <a:fld id="{730D4B1C-1780-49DE-8A0D-A25E168CE669}" type="slidenum">
              <a:rPr lang="en-US" smtClean="0"/>
              <a:t>9</a:t>
            </a:fld>
            <a:endParaRPr lang="en-US" dirty="0"/>
          </a:p>
        </p:txBody>
      </p:sp>
    </p:spTree>
    <p:extLst>
      <p:ext uri="{BB962C8B-B14F-4D97-AF65-F5344CB8AC3E}">
        <p14:creationId xmlns:p14="http://schemas.microsoft.com/office/powerpoint/2010/main" val="1647393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 slide</a:t>
            </a:r>
          </a:p>
        </p:txBody>
      </p:sp>
      <p:sp>
        <p:nvSpPr>
          <p:cNvPr id="4" name="Slide Number Placeholder 3"/>
          <p:cNvSpPr>
            <a:spLocks noGrp="1"/>
          </p:cNvSpPr>
          <p:nvPr>
            <p:ph type="sldNum" sz="quarter" idx="5"/>
          </p:nvPr>
        </p:nvSpPr>
        <p:spPr/>
        <p:txBody>
          <a:bodyPr/>
          <a:lstStyle/>
          <a:p>
            <a:fld id="{730D4B1C-1780-49DE-8A0D-A25E168CE669}" type="slidenum">
              <a:rPr lang="en-US" smtClean="0"/>
              <a:t>10</a:t>
            </a:fld>
            <a:endParaRPr lang="en-US" dirty="0"/>
          </a:p>
        </p:txBody>
      </p:sp>
    </p:spTree>
    <p:extLst>
      <p:ext uri="{BB962C8B-B14F-4D97-AF65-F5344CB8AC3E}">
        <p14:creationId xmlns:p14="http://schemas.microsoft.com/office/powerpoint/2010/main" val="3751362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 slide</a:t>
            </a:r>
          </a:p>
        </p:txBody>
      </p:sp>
      <p:sp>
        <p:nvSpPr>
          <p:cNvPr id="4" name="Slide Number Placeholder 3"/>
          <p:cNvSpPr>
            <a:spLocks noGrp="1"/>
          </p:cNvSpPr>
          <p:nvPr>
            <p:ph type="sldNum" sz="quarter" idx="5"/>
          </p:nvPr>
        </p:nvSpPr>
        <p:spPr/>
        <p:txBody>
          <a:bodyPr/>
          <a:lstStyle/>
          <a:p>
            <a:fld id="{730D4B1C-1780-49DE-8A0D-A25E168CE669}" type="slidenum">
              <a:rPr lang="en-US" smtClean="0"/>
              <a:t>11</a:t>
            </a:fld>
            <a:endParaRPr lang="en-US" dirty="0"/>
          </a:p>
        </p:txBody>
      </p:sp>
    </p:spTree>
    <p:extLst>
      <p:ext uri="{BB962C8B-B14F-4D97-AF65-F5344CB8AC3E}">
        <p14:creationId xmlns:p14="http://schemas.microsoft.com/office/powerpoint/2010/main" val="2236909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 slide</a:t>
            </a:r>
          </a:p>
        </p:txBody>
      </p:sp>
      <p:sp>
        <p:nvSpPr>
          <p:cNvPr id="4" name="Slide Number Placeholder 3"/>
          <p:cNvSpPr>
            <a:spLocks noGrp="1"/>
          </p:cNvSpPr>
          <p:nvPr>
            <p:ph type="sldNum" sz="quarter" idx="5"/>
          </p:nvPr>
        </p:nvSpPr>
        <p:spPr/>
        <p:txBody>
          <a:bodyPr/>
          <a:lstStyle/>
          <a:p>
            <a:fld id="{730D4B1C-1780-49DE-8A0D-A25E168CE669}" type="slidenum">
              <a:rPr lang="en-US" smtClean="0"/>
              <a:t>12</a:t>
            </a:fld>
            <a:endParaRPr lang="en-US" dirty="0"/>
          </a:p>
        </p:txBody>
      </p:sp>
    </p:spTree>
    <p:extLst>
      <p:ext uri="{BB962C8B-B14F-4D97-AF65-F5344CB8AC3E}">
        <p14:creationId xmlns:p14="http://schemas.microsoft.com/office/powerpoint/2010/main" val="1694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63242-9430-4F24-BB27-0F65D159FC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512D06-5951-43AB-A313-EBF638807C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9D8434-2E4F-408D-8D8D-51C969D3F462}"/>
              </a:ext>
            </a:extLst>
          </p:cNvPr>
          <p:cNvSpPr>
            <a:spLocks noGrp="1"/>
          </p:cNvSpPr>
          <p:nvPr>
            <p:ph type="dt" sz="half" idx="10"/>
          </p:nvPr>
        </p:nvSpPr>
        <p:spPr/>
        <p:txBody>
          <a:bodyPr/>
          <a:lstStyle/>
          <a:p>
            <a:fld id="{99DD4F35-221C-484F-AEFF-1F1E2A1E96C9}" type="datetimeFigureOut">
              <a:rPr lang="en-US" smtClean="0"/>
              <a:t>8/29/22</a:t>
            </a:fld>
            <a:endParaRPr lang="en-US" dirty="0"/>
          </a:p>
        </p:txBody>
      </p:sp>
      <p:sp>
        <p:nvSpPr>
          <p:cNvPr id="5" name="Footer Placeholder 4">
            <a:extLst>
              <a:ext uri="{FF2B5EF4-FFF2-40B4-BE49-F238E27FC236}">
                <a16:creationId xmlns:a16="http://schemas.microsoft.com/office/drawing/2014/main" id="{CDE8657D-CBFE-46D8-9AB4-0D6C6A94B48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337AEF1-C6E3-41C3-9E78-3556E273D83F}"/>
              </a:ext>
            </a:extLst>
          </p:cNvPr>
          <p:cNvSpPr>
            <a:spLocks noGrp="1"/>
          </p:cNvSpPr>
          <p:nvPr>
            <p:ph type="sldNum" sz="quarter" idx="12"/>
          </p:nvPr>
        </p:nvSpPr>
        <p:spPr/>
        <p:txBody>
          <a:bodyPr/>
          <a:lstStyle/>
          <a:p>
            <a:fld id="{289730CA-CE68-423D-B178-B77AF0FBE452}" type="slidenum">
              <a:rPr lang="en-US" smtClean="0"/>
              <a:t>‹#›</a:t>
            </a:fld>
            <a:endParaRPr lang="en-US" dirty="0"/>
          </a:p>
        </p:txBody>
      </p:sp>
    </p:spTree>
    <p:extLst>
      <p:ext uri="{BB962C8B-B14F-4D97-AF65-F5344CB8AC3E}">
        <p14:creationId xmlns:p14="http://schemas.microsoft.com/office/powerpoint/2010/main" val="931214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2A3FB-A95C-4ACF-95B8-C368A21330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F64C51-64FC-4EB2-8BFC-6058C4BC1A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26F8E4-B83F-4912-9802-68679127787D}"/>
              </a:ext>
            </a:extLst>
          </p:cNvPr>
          <p:cNvSpPr>
            <a:spLocks noGrp="1"/>
          </p:cNvSpPr>
          <p:nvPr>
            <p:ph type="dt" sz="half" idx="10"/>
          </p:nvPr>
        </p:nvSpPr>
        <p:spPr/>
        <p:txBody>
          <a:bodyPr/>
          <a:lstStyle/>
          <a:p>
            <a:fld id="{99DD4F35-221C-484F-AEFF-1F1E2A1E96C9}" type="datetimeFigureOut">
              <a:rPr lang="en-US" smtClean="0"/>
              <a:t>8/29/22</a:t>
            </a:fld>
            <a:endParaRPr lang="en-US" dirty="0"/>
          </a:p>
        </p:txBody>
      </p:sp>
      <p:sp>
        <p:nvSpPr>
          <p:cNvPr id="5" name="Footer Placeholder 4">
            <a:extLst>
              <a:ext uri="{FF2B5EF4-FFF2-40B4-BE49-F238E27FC236}">
                <a16:creationId xmlns:a16="http://schemas.microsoft.com/office/drawing/2014/main" id="{0467213E-32EB-4B4E-91CA-A7C4877619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8EE6B54-25DA-4A11-A875-B3C83ECEE931}"/>
              </a:ext>
            </a:extLst>
          </p:cNvPr>
          <p:cNvSpPr>
            <a:spLocks noGrp="1"/>
          </p:cNvSpPr>
          <p:nvPr>
            <p:ph type="sldNum" sz="quarter" idx="12"/>
          </p:nvPr>
        </p:nvSpPr>
        <p:spPr/>
        <p:txBody>
          <a:bodyPr/>
          <a:lstStyle/>
          <a:p>
            <a:fld id="{289730CA-CE68-423D-B178-B77AF0FBE452}" type="slidenum">
              <a:rPr lang="en-US" smtClean="0"/>
              <a:t>‹#›</a:t>
            </a:fld>
            <a:endParaRPr lang="en-US" dirty="0"/>
          </a:p>
        </p:txBody>
      </p:sp>
    </p:spTree>
    <p:extLst>
      <p:ext uri="{BB962C8B-B14F-4D97-AF65-F5344CB8AC3E}">
        <p14:creationId xmlns:p14="http://schemas.microsoft.com/office/powerpoint/2010/main" val="4185502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2D91C-27E7-49DA-AF82-10E603CE33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3A9124-0566-49C2-B593-35D2174BFF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FB5E79-A961-49B9-BCF6-8FB2A209A1FC}"/>
              </a:ext>
            </a:extLst>
          </p:cNvPr>
          <p:cNvSpPr>
            <a:spLocks noGrp="1"/>
          </p:cNvSpPr>
          <p:nvPr>
            <p:ph type="dt" sz="half" idx="10"/>
          </p:nvPr>
        </p:nvSpPr>
        <p:spPr/>
        <p:txBody>
          <a:bodyPr/>
          <a:lstStyle/>
          <a:p>
            <a:fld id="{99DD4F35-221C-484F-AEFF-1F1E2A1E96C9}" type="datetimeFigureOut">
              <a:rPr lang="en-US" smtClean="0"/>
              <a:t>8/29/22</a:t>
            </a:fld>
            <a:endParaRPr lang="en-US" dirty="0"/>
          </a:p>
        </p:txBody>
      </p:sp>
      <p:sp>
        <p:nvSpPr>
          <p:cNvPr id="5" name="Footer Placeholder 4">
            <a:extLst>
              <a:ext uri="{FF2B5EF4-FFF2-40B4-BE49-F238E27FC236}">
                <a16:creationId xmlns:a16="http://schemas.microsoft.com/office/drawing/2014/main" id="{6C2574CE-FB84-493B-BCA6-12189A2FAC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0EC841-5948-4A69-909C-F2B0186A3267}"/>
              </a:ext>
            </a:extLst>
          </p:cNvPr>
          <p:cNvSpPr>
            <a:spLocks noGrp="1"/>
          </p:cNvSpPr>
          <p:nvPr>
            <p:ph type="sldNum" sz="quarter" idx="12"/>
          </p:nvPr>
        </p:nvSpPr>
        <p:spPr/>
        <p:txBody>
          <a:bodyPr/>
          <a:lstStyle/>
          <a:p>
            <a:fld id="{289730CA-CE68-423D-B178-B77AF0FBE452}" type="slidenum">
              <a:rPr lang="en-US" smtClean="0"/>
              <a:t>‹#›</a:t>
            </a:fld>
            <a:endParaRPr lang="en-US" dirty="0"/>
          </a:p>
        </p:txBody>
      </p:sp>
    </p:spTree>
    <p:extLst>
      <p:ext uri="{BB962C8B-B14F-4D97-AF65-F5344CB8AC3E}">
        <p14:creationId xmlns:p14="http://schemas.microsoft.com/office/powerpoint/2010/main" val="4238411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63242-9430-4F24-BB27-0F65D159FC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512D06-5951-43AB-A313-EBF638807C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9D8434-2E4F-408D-8D8D-51C969D3F462}"/>
              </a:ext>
            </a:extLst>
          </p:cNvPr>
          <p:cNvSpPr>
            <a:spLocks noGrp="1"/>
          </p:cNvSpPr>
          <p:nvPr>
            <p:ph type="dt" sz="half" idx="10"/>
          </p:nvPr>
        </p:nvSpPr>
        <p:spPr/>
        <p:txBody>
          <a:bodyPr/>
          <a:lstStyle/>
          <a:p>
            <a:fld id="{99DD4F35-221C-484F-AEFF-1F1E2A1E96C9}" type="datetimeFigureOut">
              <a:rPr lang="en-US" smtClean="0"/>
              <a:t>8/29/22</a:t>
            </a:fld>
            <a:endParaRPr lang="en-US" dirty="0"/>
          </a:p>
        </p:txBody>
      </p:sp>
      <p:sp>
        <p:nvSpPr>
          <p:cNvPr id="5" name="Footer Placeholder 4">
            <a:extLst>
              <a:ext uri="{FF2B5EF4-FFF2-40B4-BE49-F238E27FC236}">
                <a16:creationId xmlns:a16="http://schemas.microsoft.com/office/drawing/2014/main" id="{CDE8657D-CBFE-46D8-9AB4-0D6C6A94B48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337AEF1-C6E3-41C3-9E78-3556E273D83F}"/>
              </a:ext>
            </a:extLst>
          </p:cNvPr>
          <p:cNvSpPr>
            <a:spLocks noGrp="1"/>
          </p:cNvSpPr>
          <p:nvPr>
            <p:ph type="sldNum" sz="quarter" idx="12"/>
          </p:nvPr>
        </p:nvSpPr>
        <p:spPr/>
        <p:txBody>
          <a:bodyPr/>
          <a:lstStyle/>
          <a:p>
            <a:fld id="{289730CA-CE68-423D-B178-B77AF0FBE452}" type="slidenum">
              <a:rPr lang="en-US" smtClean="0"/>
              <a:t>‹#›</a:t>
            </a:fld>
            <a:endParaRPr lang="en-US" dirty="0"/>
          </a:p>
        </p:txBody>
      </p:sp>
    </p:spTree>
    <p:extLst>
      <p:ext uri="{BB962C8B-B14F-4D97-AF65-F5344CB8AC3E}">
        <p14:creationId xmlns:p14="http://schemas.microsoft.com/office/powerpoint/2010/main" val="691207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AEFB2-67B6-4F72-8150-39A86E31CF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16F438-1399-48BA-B0CC-ABB8DECDBF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988604-8F82-41AE-9ED5-D655D800101C}"/>
              </a:ext>
            </a:extLst>
          </p:cNvPr>
          <p:cNvSpPr>
            <a:spLocks noGrp="1"/>
          </p:cNvSpPr>
          <p:nvPr>
            <p:ph type="dt" sz="half" idx="10"/>
          </p:nvPr>
        </p:nvSpPr>
        <p:spPr/>
        <p:txBody>
          <a:bodyPr/>
          <a:lstStyle/>
          <a:p>
            <a:fld id="{99DD4F35-221C-484F-AEFF-1F1E2A1E96C9}" type="datetimeFigureOut">
              <a:rPr lang="en-US" smtClean="0"/>
              <a:t>8/29/22</a:t>
            </a:fld>
            <a:endParaRPr lang="en-US" dirty="0"/>
          </a:p>
        </p:txBody>
      </p:sp>
      <p:sp>
        <p:nvSpPr>
          <p:cNvPr id="5" name="Footer Placeholder 4">
            <a:extLst>
              <a:ext uri="{FF2B5EF4-FFF2-40B4-BE49-F238E27FC236}">
                <a16:creationId xmlns:a16="http://schemas.microsoft.com/office/drawing/2014/main" id="{C0EB4492-F74C-422C-AAF8-02DF8D1F28A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1E674FD-AE12-4446-9669-91D3F148F350}"/>
              </a:ext>
            </a:extLst>
          </p:cNvPr>
          <p:cNvSpPr>
            <a:spLocks noGrp="1"/>
          </p:cNvSpPr>
          <p:nvPr>
            <p:ph type="sldNum" sz="quarter" idx="12"/>
          </p:nvPr>
        </p:nvSpPr>
        <p:spPr/>
        <p:txBody>
          <a:bodyPr/>
          <a:lstStyle/>
          <a:p>
            <a:fld id="{289730CA-CE68-423D-B178-B77AF0FBE452}" type="slidenum">
              <a:rPr lang="en-US" smtClean="0"/>
              <a:t>‹#›</a:t>
            </a:fld>
            <a:endParaRPr lang="en-US" dirty="0"/>
          </a:p>
        </p:txBody>
      </p:sp>
    </p:spTree>
    <p:extLst>
      <p:ext uri="{BB962C8B-B14F-4D97-AF65-F5344CB8AC3E}">
        <p14:creationId xmlns:p14="http://schemas.microsoft.com/office/powerpoint/2010/main" val="2746848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7DDDC-FA7B-4A31-B83A-81B43D9302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96F5AC-286E-4154-B7A2-2E0270ACF3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828700-B124-44B3-B447-62BD07C7E9EC}"/>
              </a:ext>
            </a:extLst>
          </p:cNvPr>
          <p:cNvSpPr>
            <a:spLocks noGrp="1"/>
          </p:cNvSpPr>
          <p:nvPr>
            <p:ph type="dt" sz="half" idx="10"/>
          </p:nvPr>
        </p:nvSpPr>
        <p:spPr/>
        <p:txBody>
          <a:bodyPr/>
          <a:lstStyle/>
          <a:p>
            <a:fld id="{99DD4F35-221C-484F-AEFF-1F1E2A1E96C9}" type="datetimeFigureOut">
              <a:rPr lang="en-US" smtClean="0"/>
              <a:t>8/29/22</a:t>
            </a:fld>
            <a:endParaRPr lang="en-US" dirty="0"/>
          </a:p>
        </p:txBody>
      </p:sp>
      <p:sp>
        <p:nvSpPr>
          <p:cNvPr id="5" name="Footer Placeholder 4">
            <a:extLst>
              <a:ext uri="{FF2B5EF4-FFF2-40B4-BE49-F238E27FC236}">
                <a16:creationId xmlns:a16="http://schemas.microsoft.com/office/drawing/2014/main" id="{1FCC9738-334F-4710-A565-4E36B53BE9A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83E2CD-B4B6-43BB-B35C-104F87FA67C2}"/>
              </a:ext>
            </a:extLst>
          </p:cNvPr>
          <p:cNvSpPr>
            <a:spLocks noGrp="1"/>
          </p:cNvSpPr>
          <p:nvPr>
            <p:ph type="sldNum" sz="quarter" idx="12"/>
          </p:nvPr>
        </p:nvSpPr>
        <p:spPr/>
        <p:txBody>
          <a:bodyPr/>
          <a:lstStyle/>
          <a:p>
            <a:fld id="{289730CA-CE68-423D-B178-B77AF0FBE452}" type="slidenum">
              <a:rPr lang="en-US" smtClean="0"/>
              <a:t>‹#›</a:t>
            </a:fld>
            <a:endParaRPr lang="en-US" dirty="0"/>
          </a:p>
        </p:txBody>
      </p:sp>
    </p:spTree>
    <p:extLst>
      <p:ext uri="{BB962C8B-B14F-4D97-AF65-F5344CB8AC3E}">
        <p14:creationId xmlns:p14="http://schemas.microsoft.com/office/powerpoint/2010/main" val="1656559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65713-9C2F-44DE-BD86-2D3C1648F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BD5683-A022-4CFD-A58D-4F9C6F99E3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FC3ACD-EA98-4CCB-BBB3-F03E1C313D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CDB98E-5C8D-4D7E-8FE6-8B402DCC35BE}"/>
              </a:ext>
            </a:extLst>
          </p:cNvPr>
          <p:cNvSpPr>
            <a:spLocks noGrp="1"/>
          </p:cNvSpPr>
          <p:nvPr>
            <p:ph type="dt" sz="half" idx="10"/>
          </p:nvPr>
        </p:nvSpPr>
        <p:spPr/>
        <p:txBody>
          <a:bodyPr/>
          <a:lstStyle/>
          <a:p>
            <a:fld id="{99DD4F35-221C-484F-AEFF-1F1E2A1E96C9}" type="datetimeFigureOut">
              <a:rPr lang="en-US" smtClean="0"/>
              <a:t>8/29/22</a:t>
            </a:fld>
            <a:endParaRPr lang="en-US" dirty="0"/>
          </a:p>
        </p:txBody>
      </p:sp>
      <p:sp>
        <p:nvSpPr>
          <p:cNvPr id="6" name="Footer Placeholder 5">
            <a:extLst>
              <a:ext uri="{FF2B5EF4-FFF2-40B4-BE49-F238E27FC236}">
                <a16:creationId xmlns:a16="http://schemas.microsoft.com/office/drawing/2014/main" id="{28968A6C-165E-49C4-9211-7E6ED251907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53F2585-FCC3-4543-9477-160D711ACFC1}"/>
              </a:ext>
            </a:extLst>
          </p:cNvPr>
          <p:cNvSpPr>
            <a:spLocks noGrp="1"/>
          </p:cNvSpPr>
          <p:nvPr>
            <p:ph type="sldNum" sz="quarter" idx="12"/>
          </p:nvPr>
        </p:nvSpPr>
        <p:spPr/>
        <p:txBody>
          <a:bodyPr/>
          <a:lstStyle/>
          <a:p>
            <a:fld id="{289730CA-CE68-423D-B178-B77AF0FBE452}" type="slidenum">
              <a:rPr lang="en-US" smtClean="0"/>
              <a:t>‹#›</a:t>
            </a:fld>
            <a:endParaRPr lang="en-US" dirty="0"/>
          </a:p>
        </p:txBody>
      </p:sp>
    </p:spTree>
    <p:extLst>
      <p:ext uri="{BB962C8B-B14F-4D97-AF65-F5344CB8AC3E}">
        <p14:creationId xmlns:p14="http://schemas.microsoft.com/office/powerpoint/2010/main" val="2270883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224B-5EA6-44CD-9C89-CF92440BCD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9AF352-6F9A-4FAF-8512-A58D55ACAF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0AA8C7-9B7B-4AEA-B59A-AB16C23810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F57DAE-3AFB-40AA-A769-9DFCF7727C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5F9CD5-19F1-4F7E-8A57-2BCE93F13A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7C989B-11D9-4B60-8E1D-2181F69FD795}"/>
              </a:ext>
            </a:extLst>
          </p:cNvPr>
          <p:cNvSpPr>
            <a:spLocks noGrp="1"/>
          </p:cNvSpPr>
          <p:nvPr>
            <p:ph type="dt" sz="half" idx="10"/>
          </p:nvPr>
        </p:nvSpPr>
        <p:spPr/>
        <p:txBody>
          <a:bodyPr/>
          <a:lstStyle/>
          <a:p>
            <a:fld id="{99DD4F35-221C-484F-AEFF-1F1E2A1E96C9}" type="datetimeFigureOut">
              <a:rPr lang="en-US" smtClean="0"/>
              <a:t>8/29/22</a:t>
            </a:fld>
            <a:endParaRPr lang="en-US" dirty="0"/>
          </a:p>
        </p:txBody>
      </p:sp>
      <p:sp>
        <p:nvSpPr>
          <p:cNvPr id="8" name="Footer Placeholder 7">
            <a:extLst>
              <a:ext uri="{FF2B5EF4-FFF2-40B4-BE49-F238E27FC236}">
                <a16:creationId xmlns:a16="http://schemas.microsoft.com/office/drawing/2014/main" id="{809CCAF8-2E71-4C01-9958-09CDFCFDB7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6A4EF4E-0B99-4363-9F4C-4FC20AEB2E67}"/>
              </a:ext>
            </a:extLst>
          </p:cNvPr>
          <p:cNvSpPr>
            <a:spLocks noGrp="1"/>
          </p:cNvSpPr>
          <p:nvPr>
            <p:ph type="sldNum" sz="quarter" idx="12"/>
          </p:nvPr>
        </p:nvSpPr>
        <p:spPr/>
        <p:txBody>
          <a:bodyPr/>
          <a:lstStyle/>
          <a:p>
            <a:fld id="{289730CA-CE68-423D-B178-B77AF0FBE452}" type="slidenum">
              <a:rPr lang="en-US" smtClean="0"/>
              <a:t>‹#›</a:t>
            </a:fld>
            <a:endParaRPr lang="en-US" dirty="0"/>
          </a:p>
        </p:txBody>
      </p:sp>
    </p:spTree>
    <p:extLst>
      <p:ext uri="{BB962C8B-B14F-4D97-AF65-F5344CB8AC3E}">
        <p14:creationId xmlns:p14="http://schemas.microsoft.com/office/powerpoint/2010/main" val="3462834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7432C-8CAC-4E7D-8DA9-190C17C916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007B43-73AE-43AD-91A8-E00AC67D2228}"/>
              </a:ext>
            </a:extLst>
          </p:cNvPr>
          <p:cNvSpPr>
            <a:spLocks noGrp="1"/>
          </p:cNvSpPr>
          <p:nvPr>
            <p:ph type="dt" sz="half" idx="10"/>
          </p:nvPr>
        </p:nvSpPr>
        <p:spPr/>
        <p:txBody>
          <a:bodyPr/>
          <a:lstStyle/>
          <a:p>
            <a:fld id="{99DD4F35-221C-484F-AEFF-1F1E2A1E96C9}" type="datetimeFigureOut">
              <a:rPr lang="en-US" smtClean="0"/>
              <a:t>8/29/22</a:t>
            </a:fld>
            <a:endParaRPr lang="en-US" dirty="0"/>
          </a:p>
        </p:txBody>
      </p:sp>
      <p:sp>
        <p:nvSpPr>
          <p:cNvPr id="4" name="Footer Placeholder 3">
            <a:extLst>
              <a:ext uri="{FF2B5EF4-FFF2-40B4-BE49-F238E27FC236}">
                <a16:creationId xmlns:a16="http://schemas.microsoft.com/office/drawing/2014/main" id="{67C2CFF3-E42F-482E-91E6-D22347E7842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75DA3C7-DC72-4985-8441-C78918E5527C}"/>
              </a:ext>
            </a:extLst>
          </p:cNvPr>
          <p:cNvSpPr>
            <a:spLocks noGrp="1"/>
          </p:cNvSpPr>
          <p:nvPr>
            <p:ph type="sldNum" sz="quarter" idx="12"/>
          </p:nvPr>
        </p:nvSpPr>
        <p:spPr/>
        <p:txBody>
          <a:bodyPr/>
          <a:lstStyle/>
          <a:p>
            <a:fld id="{289730CA-CE68-423D-B178-B77AF0FBE452}" type="slidenum">
              <a:rPr lang="en-US" smtClean="0"/>
              <a:t>‹#›</a:t>
            </a:fld>
            <a:endParaRPr lang="en-US" dirty="0"/>
          </a:p>
        </p:txBody>
      </p:sp>
    </p:spTree>
    <p:extLst>
      <p:ext uri="{BB962C8B-B14F-4D97-AF65-F5344CB8AC3E}">
        <p14:creationId xmlns:p14="http://schemas.microsoft.com/office/powerpoint/2010/main" val="20081145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437C1A-AFD3-4C88-9117-AA918104C219}"/>
              </a:ext>
            </a:extLst>
          </p:cNvPr>
          <p:cNvSpPr>
            <a:spLocks noGrp="1"/>
          </p:cNvSpPr>
          <p:nvPr>
            <p:ph type="dt" sz="half" idx="10"/>
          </p:nvPr>
        </p:nvSpPr>
        <p:spPr/>
        <p:txBody>
          <a:bodyPr/>
          <a:lstStyle/>
          <a:p>
            <a:fld id="{99DD4F35-221C-484F-AEFF-1F1E2A1E96C9}" type="datetimeFigureOut">
              <a:rPr lang="en-US" smtClean="0"/>
              <a:t>8/29/22</a:t>
            </a:fld>
            <a:endParaRPr lang="en-US" dirty="0"/>
          </a:p>
        </p:txBody>
      </p:sp>
      <p:sp>
        <p:nvSpPr>
          <p:cNvPr id="3" name="Footer Placeholder 2">
            <a:extLst>
              <a:ext uri="{FF2B5EF4-FFF2-40B4-BE49-F238E27FC236}">
                <a16:creationId xmlns:a16="http://schemas.microsoft.com/office/drawing/2014/main" id="{4160B1CE-8F13-4D09-A1DA-C967EF06D86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1E2B633-835D-47E8-ABCF-B8494D78CD64}"/>
              </a:ext>
            </a:extLst>
          </p:cNvPr>
          <p:cNvSpPr>
            <a:spLocks noGrp="1"/>
          </p:cNvSpPr>
          <p:nvPr>
            <p:ph type="sldNum" sz="quarter" idx="12"/>
          </p:nvPr>
        </p:nvSpPr>
        <p:spPr/>
        <p:txBody>
          <a:bodyPr/>
          <a:lstStyle/>
          <a:p>
            <a:fld id="{289730CA-CE68-423D-B178-B77AF0FBE452}" type="slidenum">
              <a:rPr lang="en-US" smtClean="0"/>
              <a:t>‹#›</a:t>
            </a:fld>
            <a:endParaRPr lang="en-US" dirty="0"/>
          </a:p>
        </p:txBody>
      </p:sp>
    </p:spTree>
    <p:extLst>
      <p:ext uri="{BB962C8B-B14F-4D97-AF65-F5344CB8AC3E}">
        <p14:creationId xmlns:p14="http://schemas.microsoft.com/office/powerpoint/2010/main" val="201985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ECB19-5EB9-4E2E-A41B-4E34E23C46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9EB71A-5849-48EF-BC15-9B624C2C19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2F5351-7FD4-4452-BCC7-D40EE2F293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90359C-97E2-47E9-8C7A-ABDC93C07E76}"/>
              </a:ext>
            </a:extLst>
          </p:cNvPr>
          <p:cNvSpPr>
            <a:spLocks noGrp="1"/>
          </p:cNvSpPr>
          <p:nvPr>
            <p:ph type="dt" sz="half" idx="10"/>
          </p:nvPr>
        </p:nvSpPr>
        <p:spPr/>
        <p:txBody>
          <a:bodyPr/>
          <a:lstStyle/>
          <a:p>
            <a:fld id="{99DD4F35-221C-484F-AEFF-1F1E2A1E96C9}" type="datetimeFigureOut">
              <a:rPr lang="en-US" smtClean="0"/>
              <a:t>8/29/22</a:t>
            </a:fld>
            <a:endParaRPr lang="en-US" dirty="0"/>
          </a:p>
        </p:txBody>
      </p:sp>
      <p:sp>
        <p:nvSpPr>
          <p:cNvPr id="6" name="Footer Placeholder 5">
            <a:extLst>
              <a:ext uri="{FF2B5EF4-FFF2-40B4-BE49-F238E27FC236}">
                <a16:creationId xmlns:a16="http://schemas.microsoft.com/office/drawing/2014/main" id="{3A2798D9-81B9-4063-9A72-2D98728E9C0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002858C-542A-4C1C-BA6F-F2CB26094D27}"/>
              </a:ext>
            </a:extLst>
          </p:cNvPr>
          <p:cNvSpPr>
            <a:spLocks noGrp="1"/>
          </p:cNvSpPr>
          <p:nvPr>
            <p:ph type="sldNum" sz="quarter" idx="12"/>
          </p:nvPr>
        </p:nvSpPr>
        <p:spPr/>
        <p:txBody>
          <a:bodyPr/>
          <a:lstStyle/>
          <a:p>
            <a:fld id="{289730CA-CE68-423D-B178-B77AF0FBE452}" type="slidenum">
              <a:rPr lang="en-US" smtClean="0"/>
              <a:t>‹#›</a:t>
            </a:fld>
            <a:endParaRPr lang="en-US" dirty="0"/>
          </a:p>
        </p:txBody>
      </p:sp>
    </p:spTree>
    <p:extLst>
      <p:ext uri="{BB962C8B-B14F-4D97-AF65-F5344CB8AC3E}">
        <p14:creationId xmlns:p14="http://schemas.microsoft.com/office/powerpoint/2010/main" val="413476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AEFB2-67B6-4F72-8150-39A86E31CF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16F438-1399-48BA-B0CC-ABB8DECDBF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988604-8F82-41AE-9ED5-D655D800101C}"/>
              </a:ext>
            </a:extLst>
          </p:cNvPr>
          <p:cNvSpPr>
            <a:spLocks noGrp="1"/>
          </p:cNvSpPr>
          <p:nvPr>
            <p:ph type="dt" sz="half" idx="10"/>
          </p:nvPr>
        </p:nvSpPr>
        <p:spPr/>
        <p:txBody>
          <a:bodyPr/>
          <a:lstStyle/>
          <a:p>
            <a:fld id="{99DD4F35-221C-484F-AEFF-1F1E2A1E96C9}" type="datetimeFigureOut">
              <a:rPr lang="en-US" smtClean="0"/>
              <a:t>8/29/22</a:t>
            </a:fld>
            <a:endParaRPr lang="en-US" dirty="0"/>
          </a:p>
        </p:txBody>
      </p:sp>
      <p:sp>
        <p:nvSpPr>
          <p:cNvPr id="5" name="Footer Placeholder 4">
            <a:extLst>
              <a:ext uri="{FF2B5EF4-FFF2-40B4-BE49-F238E27FC236}">
                <a16:creationId xmlns:a16="http://schemas.microsoft.com/office/drawing/2014/main" id="{C0EB4492-F74C-422C-AAF8-02DF8D1F28A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1E674FD-AE12-4446-9669-91D3F148F350}"/>
              </a:ext>
            </a:extLst>
          </p:cNvPr>
          <p:cNvSpPr>
            <a:spLocks noGrp="1"/>
          </p:cNvSpPr>
          <p:nvPr>
            <p:ph type="sldNum" sz="quarter" idx="12"/>
          </p:nvPr>
        </p:nvSpPr>
        <p:spPr/>
        <p:txBody>
          <a:bodyPr/>
          <a:lstStyle/>
          <a:p>
            <a:fld id="{289730CA-CE68-423D-B178-B77AF0FBE452}" type="slidenum">
              <a:rPr lang="en-US" smtClean="0"/>
              <a:t>‹#›</a:t>
            </a:fld>
            <a:endParaRPr lang="en-US" dirty="0"/>
          </a:p>
        </p:txBody>
      </p:sp>
    </p:spTree>
    <p:extLst>
      <p:ext uri="{BB962C8B-B14F-4D97-AF65-F5344CB8AC3E}">
        <p14:creationId xmlns:p14="http://schemas.microsoft.com/office/powerpoint/2010/main" val="1352372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E6551-E7B1-4AE9-954D-E222218F9A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C3FFBF-F564-4516-90A8-7137C00E41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3BC4EF2-74D9-4AC7-83E6-5243FC724F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347D37-E9EB-4138-89E4-14C402E40C57}"/>
              </a:ext>
            </a:extLst>
          </p:cNvPr>
          <p:cNvSpPr>
            <a:spLocks noGrp="1"/>
          </p:cNvSpPr>
          <p:nvPr>
            <p:ph type="dt" sz="half" idx="10"/>
          </p:nvPr>
        </p:nvSpPr>
        <p:spPr/>
        <p:txBody>
          <a:bodyPr/>
          <a:lstStyle/>
          <a:p>
            <a:fld id="{99DD4F35-221C-484F-AEFF-1F1E2A1E96C9}" type="datetimeFigureOut">
              <a:rPr lang="en-US" smtClean="0"/>
              <a:t>8/29/22</a:t>
            </a:fld>
            <a:endParaRPr lang="en-US" dirty="0"/>
          </a:p>
        </p:txBody>
      </p:sp>
      <p:sp>
        <p:nvSpPr>
          <p:cNvPr id="6" name="Footer Placeholder 5">
            <a:extLst>
              <a:ext uri="{FF2B5EF4-FFF2-40B4-BE49-F238E27FC236}">
                <a16:creationId xmlns:a16="http://schemas.microsoft.com/office/drawing/2014/main" id="{87F227A1-97F7-4ADC-A1AE-11F07B3A9FA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06AA23E-609D-4D78-8906-E804D0B5488D}"/>
              </a:ext>
            </a:extLst>
          </p:cNvPr>
          <p:cNvSpPr>
            <a:spLocks noGrp="1"/>
          </p:cNvSpPr>
          <p:nvPr>
            <p:ph type="sldNum" sz="quarter" idx="12"/>
          </p:nvPr>
        </p:nvSpPr>
        <p:spPr/>
        <p:txBody>
          <a:bodyPr/>
          <a:lstStyle/>
          <a:p>
            <a:fld id="{289730CA-CE68-423D-B178-B77AF0FBE452}" type="slidenum">
              <a:rPr lang="en-US" smtClean="0"/>
              <a:t>‹#›</a:t>
            </a:fld>
            <a:endParaRPr lang="en-US" dirty="0"/>
          </a:p>
        </p:txBody>
      </p:sp>
    </p:spTree>
    <p:extLst>
      <p:ext uri="{BB962C8B-B14F-4D97-AF65-F5344CB8AC3E}">
        <p14:creationId xmlns:p14="http://schemas.microsoft.com/office/powerpoint/2010/main" val="1914130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2A3FB-A95C-4ACF-95B8-C368A21330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F64C51-64FC-4EB2-8BFC-6058C4BC1A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26F8E4-B83F-4912-9802-68679127787D}"/>
              </a:ext>
            </a:extLst>
          </p:cNvPr>
          <p:cNvSpPr>
            <a:spLocks noGrp="1"/>
          </p:cNvSpPr>
          <p:nvPr>
            <p:ph type="dt" sz="half" idx="10"/>
          </p:nvPr>
        </p:nvSpPr>
        <p:spPr/>
        <p:txBody>
          <a:bodyPr/>
          <a:lstStyle/>
          <a:p>
            <a:fld id="{99DD4F35-221C-484F-AEFF-1F1E2A1E96C9}" type="datetimeFigureOut">
              <a:rPr lang="en-US" smtClean="0"/>
              <a:t>8/29/22</a:t>
            </a:fld>
            <a:endParaRPr lang="en-US" dirty="0"/>
          </a:p>
        </p:txBody>
      </p:sp>
      <p:sp>
        <p:nvSpPr>
          <p:cNvPr id="5" name="Footer Placeholder 4">
            <a:extLst>
              <a:ext uri="{FF2B5EF4-FFF2-40B4-BE49-F238E27FC236}">
                <a16:creationId xmlns:a16="http://schemas.microsoft.com/office/drawing/2014/main" id="{0467213E-32EB-4B4E-91CA-A7C4877619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8EE6B54-25DA-4A11-A875-B3C83ECEE931}"/>
              </a:ext>
            </a:extLst>
          </p:cNvPr>
          <p:cNvSpPr>
            <a:spLocks noGrp="1"/>
          </p:cNvSpPr>
          <p:nvPr>
            <p:ph type="sldNum" sz="quarter" idx="12"/>
          </p:nvPr>
        </p:nvSpPr>
        <p:spPr/>
        <p:txBody>
          <a:bodyPr/>
          <a:lstStyle/>
          <a:p>
            <a:fld id="{289730CA-CE68-423D-B178-B77AF0FBE452}" type="slidenum">
              <a:rPr lang="en-US" smtClean="0"/>
              <a:t>‹#›</a:t>
            </a:fld>
            <a:endParaRPr lang="en-US" dirty="0"/>
          </a:p>
        </p:txBody>
      </p:sp>
    </p:spTree>
    <p:extLst>
      <p:ext uri="{BB962C8B-B14F-4D97-AF65-F5344CB8AC3E}">
        <p14:creationId xmlns:p14="http://schemas.microsoft.com/office/powerpoint/2010/main" val="35689763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2D91C-27E7-49DA-AF82-10E603CE33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3A9124-0566-49C2-B593-35D2174BFF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FB5E79-A961-49B9-BCF6-8FB2A209A1FC}"/>
              </a:ext>
            </a:extLst>
          </p:cNvPr>
          <p:cNvSpPr>
            <a:spLocks noGrp="1"/>
          </p:cNvSpPr>
          <p:nvPr>
            <p:ph type="dt" sz="half" idx="10"/>
          </p:nvPr>
        </p:nvSpPr>
        <p:spPr/>
        <p:txBody>
          <a:bodyPr/>
          <a:lstStyle/>
          <a:p>
            <a:fld id="{99DD4F35-221C-484F-AEFF-1F1E2A1E96C9}" type="datetimeFigureOut">
              <a:rPr lang="en-US" smtClean="0"/>
              <a:t>8/29/22</a:t>
            </a:fld>
            <a:endParaRPr lang="en-US" dirty="0"/>
          </a:p>
        </p:txBody>
      </p:sp>
      <p:sp>
        <p:nvSpPr>
          <p:cNvPr id="5" name="Footer Placeholder 4">
            <a:extLst>
              <a:ext uri="{FF2B5EF4-FFF2-40B4-BE49-F238E27FC236}">
                <a16:creationId xmlns:a16="http://schemas.microsoft.com/office/drawing/2014/main" id="{6C2574CE-FB84-493B-BCA6-12189A2FAC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0EC841-5948-4A69-909C-F2B0186A3267}"/>
              </a:ext>
            </a:extLst>
          </p:cNvPr>
          <p:cNvSpPr>
            <a:spLocks noGrp="1"/>
          </p:cNvSpPr>
          <p:nvPr>
            <p:ph type="sldNum" sz="quarter" idx="12"/>
          </p:nvPr>
        </p:nvSpPr>
        <p:spPr/>
        <p:txBody>
          <a:bodyPr/>
          <a:lstStyle/>
          <a:p>
            <a:fld id="{289730CA-CE68-423D-B178-B77AF0FBE452}" type="slidenum">
              <a:rPr lang="en-US" smtClean="0"/>
              <a:t>‹#›</a:t>
            </a:fld>
            <a:endParaRPr lang="en-US" dirty="0"/>
          </a:p>
        </p:txBody>
      </p:sp>
    </p:spTree>
    <p:extLst>
      <p:ext uri="{BB962C8B-B14F-4D97-AF65-F5344CB8AC3E}">
        <p14:creationId xmlns:p14="http://schemas.microsoft.com/office/powerpoint/2010/main" val="19816273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D43937-6191-F24E-B35C-EF57CC8B4D86}" type="datetimeFigureOut">
              <a:rPr lang="en-US" smtClean="0"/>
              <a:t>8/29/22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DB911D-9D7F-724D-8450-FDA5036F043D}" type="slidenum">
              <a:rPr lang="en-US" smtClean="0"/>
              <a:t>‹#›</a:t>
            </a:fld>
            <a:endParaRPr lang="en-US" dirty="0"/>
          </a:p>
        </p:txBody>
      </p:sp>
    </p:spTree>
    <p:extLst>
      <p:ext uri="{BB962C8B-B14F-4D97-AF65-F5344CB8AC3E}">
        <p14:creationId xmlns:p14="http://schemas.microsoft.com/office/powerpoint/2010/main" val="2288360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D43937-6191-F24E-B35C-EF57CC8B4D86}" type="datetimeFigureOut">
              <a:rPr lang="en-US" smtClean="0"/>
              <a:t>8/29/22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DB911D-9D7F-724D-8450-FDA5036F043D}" type="slidenum">
              <a:rPr lang="en-US" smtClean="0"/>
              <a:t>‹#›</a:t>
            </a:fld>
            <a:endParaRPr lang="en-US" dirty="0"/>
          </a:p>
        </p:txBody>
      </p:sp>
    </p:spTree>
    <p:extLst>
      <p:ext uri="{BB962C8B-B14F-4D97-AF65-F5344CB8AC3E}">
        <p14:creationId xmlns:p14="http://schemas.microsoft.com/office/powerpoint/2010/main" val="603207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D43937-6191-F24E-B35C-EF57CC8B4D86}" type="datetimeFigureOut">
              <a:rPr lang="en-US" smtClean="0"/>
              <a:t>8/29/22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DB911D-9D7F-724D-8450-FDA5036F043D}" type="slidenum">
              <a:rPr lang="en-US" smtClean="0"/>
              <a:t>‹#›</a:t>
            </a:fld>
            <a:endParaRPr lang="en-US" dirty="0"/>
          </a:p>
        </p:txBody>
      </p:sp>
    </p:spTree>
    <p:extLst>
      <p:ext uri="{BB962C8B-B14F-4D97-AF65-F5344CB8AC3E}">
        <p14:creationId xmlns:p14="http://schemas.microsoft.com/office/powerpoint/2010/main" val="2800629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D43937-6191-F24E-B35C-EF57CC8B4D86}" type="datetimeFigureOut">
              <a:rPr lang="en-US" smtClean="0"/>
              <a:t>8/29/22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DB911D-9D7F-724D-8450-FDA5036F043D}" type="slidenum">
              <a:rPr lang="en-US" smtClean="0"/>
              <a:t>‹#›</a:t>
            </a:fld>
            <a:endParaRPr lang="en-US" dirty="0"/>
          </a:p>
        </p:txBody>
      </p:sp>
    </p:spTree>
    <p:extLst>
      <p:ext uri="{BB962C8B-B14F-4D97-AF65-F5344CB8AC3E}">
        <p14:creationId xmlns:p14="http://schemas.microsoft.com/office/powerpoint/2010/main" val="24946450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D43937-6191-F24E-B35C-EF57CC8B4D86}" type="datetimeFigureOut">
              <a:rPr lang="en-US" smtClean="0"/>
              <a:t>8/29/22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4DB911D-9D7F-724D-8450-FDA5036F043D}" type="slidenum">
              <a:rPr lang="en-US" smtClean="0"/>
              <a:t>‹#›</a:t>
            </a:fld>
            <a:endParaRPr lang="en-US" dirty="0"/>
          </a:p>
        </p:txBody>
      </p:sp>
    </p:spTree>
    <p:extLst>
      <p:ext uri="{BB962C8B-B14F-4D97-AF65-F5344CB8AC3E}">
        <p14:creationId xmlns:p14="http://schemas.microsoft.com/office/powerpoint/2010/main" val="8715779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D43937-6191-F24E-B35C-EF57CC8B4D86}" type="datetimeFigureOut">
              <a:rPr lang="en-US" smtClean="0"/>
              <a:t>8/29/22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4DB911D-9D7F-724D-8450-FDA5036F043D}" type="slidenum">
              <a:rPr lang="en-US" smtClean="0"/>
              <a:t>‹#›</a:t>
            </a:fld>
            <a:endParaRPr lang="en-US" dirty="0"/>
          </a:p>
        </p:txBody>
      </p:sp>
    </p:spTree>
    <p:extLst>
      <p:ext uri="{BB962C8B-B14F-4D97-AF65-F5344CB8AC3E}">
        <p14:creationId xmlns:p14="http://schemas.microsoft.com/office/powerpoint/2010/main" val="1480191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D43937-6191-F24E-B35C-EF57CC8B4D86}" type="datetimeFigureOut">
              <a:rPr lang="en-US" smtClean="0"/>
              <a:t>8/29/22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4DB911D-9D7F-724D-8450-FDA5036F043D}" type="slidenum">
              <a:rPr lang="en-US" smtClean="0"/>
              <a:t>‹#›</a:t>
            </a:fld>
            <a:endParaRPr lang="en-US" dirty="0"/>
          </a:p>
        </p:txBody>
      </p:sp>
    </p:spTree>
    <p:extLst>
      <p:ext uri="{BB962C8B-B14F-4D97-AF65-F5344CB8AC3E}">
        <p14:creationId xmlns:p14="http://schemas.microsoft.com/office/powerpoint/2010/main" val="3917405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7DDDC-FA7B-4A31-B83A-81B43D9302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96F5AC-286E-4154-B7A2-2E0270ACF3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828700-B124-44B3-B447-62BD07C7E9EC}"/>
              </a:ext>
            </a:extLst>
          </p:cNvPr>
          <p:cNvSpPr>
            <a:spLocks noGrp="1"/>
          </p:cNvSpPr>
          <p:nvPr>
            <p:ph type="dt" sz="half" idx="10"/>
          </p:nvPr>
        </p:nvSpPr>
        <p:spPr/>
        <p:txBody>
          <a:bodyPr/>
          <a:lstStyle/>
          <a:p>
            <a:fld id="{99DD4F35-221C-484F-AEFF-1F1E2A1E96C9}" type="datetimeFigureOut">
              <a:rPr lang="en-US" smtClean="0"/>
              <a:t>8/29/22</a:t>
            </a:fld>
            <a:endParaRPr lang="en-US" dirty="0"/>
          </a:p>
        </p:txBody>
      </p:sp>
      <p:sp>
        <p:nvSpPr>
          <p:cNvPr id="5" name="Footer Placeholder 4">
            <a:extLst>
              <a:ext uri="{FF2B5EF4-FFF2-40B4-BE49-F238E27FC236}">
                <a16:creationId xmlns:a16="http://schemas.microsoft.com/office/drawing/2014/main" id="{1FCC9738-334F-4710-A565-4E36B53BE9A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83E2CD-B4B6-43BB-B35C-104F87FA67C2}"/>
              </a:ext>
            </a:extLst>
          </p:cNvPr>
          <p:cNvSpPr>
            <a:spLocks noGrp="1"/>
          </p:cNvSpPr>
          <p:nvPr>
            <p:ph type="sldNum" sz="quarter" idx="12"/>
          </p:nvPr>
        </p:nvSpPr>
        <p:spPr/>
        <p:txBody>
          <a:bodyPr/>
          <a:lstStyle/>
          <a:p>
            <a:fld id="{289730CA-CE68-423D-B178-B77AF0FBE452}" type="slidenum">
              <a:rPr lang="en-US" smtClean="0"/>
              <a:t>‹#›</a:t>
            </a:fld>
            <a:endParaRPr lang="en-US" dirty="0"/>
          </a:p>
        </p:txBody>
      </p:sp>
    </p:spTree>
    <p:extLst>
      <p:ext uri="{BB962C8B-B14F-4D97-AF65-F5344CB8AC3E}">
        <p14:creationId xmlns:p14="http://schemas.microsoft.com/office/powerpoint/2010/main" val="15047316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D43937-6191-F24E-B35C-EF57CC8B4D86}" type="datetimeFigureOut">
              <a:rPr lang="en-US" smtClean="0"/>
              <a:t>8/29/22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DB911D-9D7F-724D-8450-FDA5036F043D}" type="slidenum">
              <a:rPr lang="en-US" smtClean="0"/>
              <a:t>‹#›</a:t>
            </a:fld>
            <a:endParaRPr lang="en-US" dirty="0"/>
          </a:p>
        </p:txBody>
      </p:sp>
    </p:spTree>
    <p:extLst>
      <p:ext uri="{BB962C8B-B14F-4D97-AF65-F5344CB8AC3E}">
        <p14:creationId xmlns:p14="http://schemas.microsoft.com/office/powerpoint/2010/main" val="42466312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D43937-6191-F24E-B35C-EF57CC8B4D86}" type="datetimeFigureOut">
              <a:rPr lang="en-US" smtClean="0"/>
              <a:t>8/29/22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DB911D-9D7F-724D-8450-FDA5036F043D}" type="slidenum">
              <a:rPr lang="en-US" smtClean="0"/>
              <a:t>‹#›</a:t>
            </a:fld>
            <a:endParaRPr lang="en-US" dirty="0"/>
          </a:p>
        </p:txBody>
      </p:sp>
    </p:spTree>
    <p:extLst>
      <p:ext uri="{BB962C8B-B14F-4D97-AF65-F5344CB8AC3E}">
        <p14:creationId xmlns:p14="http://schemas.microsoft.com/office/powerpoint/2010/main" val="11303254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D43937-6191-F24E-B35C-EF57CC8B4D86}" type="datetimeFigureOut">
              <a:rPr lang="en-US" smtClean="0"/>
              <a:t>8/29/22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DB911D-9D7F-724D-8450-FDA5036F043D}" type="slidenum">
              <a:rPr lang="en-US" smtClean="0"/>
              <a:t>‹#›</a:t>
            </a:fld>
            <a:endParaRPr lang="en-US" dirty="0"/>
          </a:p>
        </p:txBody>
      </p:sp>
    </p:spTree>
    <p:extLst>
      <p:ext uri="{BB962C8B-B14F-4D97-AF65-F5344CB8AC3E}">
        <p14:creationId xmlns:p14="http://schemas.microsoft.com/office/powerpoint/2010/main" val="3532694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D43937-6191-F24E-B35C-EF57CC8B4D86}" type="datetimeFigureOut">
              <a:rPr lang="en-US" smtClean="0"/>
              <a:t>8/29/22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DB911D-9D7F-724D-8450-FDA5036F043D}"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276695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D43937-6191-F24E-B35C-EF57CC8B4D86}" type="datetimeFigureOut">
              <a:rPr lang="en-US" smtClean="0"/>
              <a:t>8/29/22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DB911D-9D7F-724D-8450-FDA5036F043D}" type="slidenum">
              <a:rPr lang="en-US" smtClean="0"/>
              <a:t>‹#›</a:t>
            </a:fld>
            <a:endParaRPr lang="en-US" dirty="0"/>
          </a:p>
        </p:txBody>
      </p:sp>
    </p:spTree>
    <p:extLst>
      <p:ext uri="{BB962C8B-B14F-4D97-AF65-F5344CB8AC3E}">
        <p14:creationId xmlns:p14="http://schemas.microsoft.com/office/powerpoint/2010/main" val="26745113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D43937-6191-F24E-B35C-EF57CC8B4D86}" type="datetimeFigureOut">
              <a:rPr lang="en-US" smtClean="0"/>
              <a:t>8/29/22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DB911D-9D7F-724D-8450-FDA5036F043D}"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353002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D43937-6191-F24E-B35C-EF57CC8B4D86}" type="datetimeFigureOut">
              <a:rPr lang="en-US" smtClean="0"/>
              <a:t>8/29/22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DB911D-9D7F-724D-8450-FDA5036F043D}" type="slidenum">
              <a:rPr lang="en-US" smtClean="0"/>
              <a:t>‹#›</a:t>
            </a:fld>
            <a:endParaRPr lang="en-US" dirty="0"/>
          </a:p>
        </p:txBody>
      </p:sp>
    </p:spTree>
    <p:extLst>
      <p:ext uri="{BB962C8B-B14F-4D97-AF65-F5344CB8AC3E}">
        <p14:creationId xmlns:p14="http://schemas.microsoft.com/office/powerpoint/2010/main" val="34898031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D43937-6191-F24E-B35C-EF57CC8B4D86}" type="datetimeFigureOut">
              <a:rPr lang="en-US" smtClean="0"/>
              <a:t>8/29/22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DB911D-9D7F-724D-8450-FDA5036F043D}" type="slidenum">
              <a:rPr lang="en-US" smtClean="0"/>
              <a:t>‹#›</a:t>
            </a:fld>
            <a:endParaRPr lang="en-US" dirty="0"/>
          </a:p>
        </p:txBody>
      </p:sp>
    </p:spTree>
    <p:extLst>
      <p:ext uri="{BB962C8B-B14F-4D97-AF65-F5344CB8AC3E}">
        <p14:creationId xmlns:p14="http://schemas.microsoft.com/office/powerpoint/2010/main" val="37236619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D43937-6191-F24E-B35C-EF57CC8B4D86}" type="datetimeFigureOut">
              <a:rPr lang="en-US" smtClean="0"/>
              <a:t>8/29/22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DB911D-9D7F-724D-8450-FDA5036F043D}" type="slidenum">
              <a:rPr lang="en-US" smtClean="0"/>
              <a:t>‹#›</a:t>
            </a:fld>
            <a:endParaRPr lang="en-US" dirty="0"/>
          </a:p>
        </p:txBody>
      </p:sp>
    </p:spTree>
    <p:extLst>
      <p:ext uri="{BB962C8B-B14F-4D97-AF65-F5344CB8AC3E}">
        <p14:creationId xmlns:p14="http://schemas.microsoft.com/office/powerpoint/2010/main" val="1598101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65713-9C2F-44DE-BD86-2D3C1648F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BD5683-A022-4CFD-A58D-4F9C6F99E3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FC3ACD-EA98-4CCB-BBB3-F03E1C313D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CDB98E-5C8D-4D7E-8FE6-8B402DCC35BE}"/>
              </a:ext>
            </a:extLst>
          </p:cNvPr>
          <p:cNvSpPr>
            <a:spLocks noGrp="1"/>
          </p:cNvSpPr>
          <p:nvPr>
            <p:ph type="dt" sz="half" idx="10"/>
          </p:nvPr>
        </p:nvSpPr>
        <p:spPr/>
        <p:txBody>
          <a:bodyPr/>
          <a:lstStyle/>
          <a:p>
            <a:fld id="{99DD4F35-221C-484F-AEFF-1F1E2A1E96C9}" type="datetimeFigureOut">
              <a:rPr lang="en-US" smtClean="0"/>
              <a:t>8/29/22</a:t>
            </a:fld>
            <a:endParaRPr lang="en-US" dirty="0"/>
          </a:p>
        </p:txBody>
      </p:sp>
      <p:sp>
        <p:nvSpPr>
          <p:cNvPr id="6" name="Footer Placeholder 5">
            <a:extLst>
              <a:ext uri="{FF2B5EF4-FFF2-40B4-BE49-F238E27FC236}">
                <a16:creationId xmlns:a16="http://schemas.microsoft.com/office/drawing/2014/main" id="{28968A6C-165E-49C4-9211-7E6ED251907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53F2585-FCC3-4543-9477-160D711ACFC1}"/>
              </a:ext>
            </a:extLst>
          </p:cNvPr>
          <p:cNvSpPr>
            <a:spLocks noGrp="1"/>
          </p:cNvSpPr>
          <p:nvPr>
            <p:ph type="sldNum" sz="quarter" idx="12"/>
          </p:nvPr>
        </p:nvSpPr>
        <p:spPr/>
        <p:txBody>
          <a:bodyPr/>
          <a:lstStyle/>
          <a:p>
            <a:fld id="{289730CA-CE68-423D-B178-B77AF0FBE452}" type="slidenum">
              <a:rPr lang="en-US" smtClean="0"/>
              <a:t>‹#›</a:t>
            </a:fld>
            <a:endParaRPr lang="en-US" dirty="0"/>
          </a:p>
        </p:txBody>
      </p:sp>
    </p:spTree>
    <p:extLst>
      <p:ext uri="{BB962C8B-B14F-4D97-AF65-F5344CB8AC3E}">
        <p14:creationId xmlns:p14="http://schemas.microsoft.com/office/powerpoint/2010/main" val="1657967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224B-5EA6-44CD-9C89-CF92440BCD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9AF352-6F9A-4FAF-8512-A58D55ACAF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0AA8C7-9B7B-4AEA-B59A-AB16C23810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F57DAE-3AFB-40AA-A769-9DFCF7727C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5F9CD5-19F1-4F7E-8A57-2BCE93F13A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7C989B-11D9-4B60-8E1D-2181F69FD795}"/>
              </a:ext>
            </a:extLst>
          </p:cNvPr>
          <p:cNvSpPr>
            <a:spLocks noGrp="1"/>
          </p:cNvSpPr>
          <p:nvPr>
            <p:ph type="dt" sz="half" idx="10"/>
          </p:nvPr>
        </p:nvSpPr>
        <p:spPr/>
        <p:txBody>
          <a:bodyPr/>
          <a:lstStyle/>
          <a:p>
            <a:fld id="{99DD4F35-221C-484F-AEFF-1F1E2A1E96C9}" type="datetimeFigureOut">
              <a:rPr lang="en-US" smtClean="0"/>
              <a:t>8/29/22</a:t>
            </a:fld>
            <a:endParaRPr lang="en-US" dirty="0"/>
          </a:p>
        </p:txBody>
      </p:sp>
      <p:sp>
        <p:nvSpPr>
          <p:cNvPr id="8" name="Footer Placeholder 7">
            <a:extLst>
              <a:ext uri="{FF2B5EF4-FFF2-40B4-BE49-F238E27FC236}">
                <a16:creationId xmlns:a16="http://schemas.microsoft.com/office/drawing/2014/main" id="{809CCAF8-2E71-4C01-9958-09CDFCFDB7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6A4EF4E-0B99-4363-9F4C-4FC20AEB2E67}"/>
              </a:ext>
            </a:extLst>
          </p:cNvPr>
          <p:cNvSpPr>
            <a:spLocks noGrp="1"/>
          </p:cNvSpPr>
          <p:nvPr>
            <p:ph type="sldNum" sz="quarter" idx="12"/>
          </p:nvPr>
        </p:nvSpPr>
        <p:spPr/>
        <p:txBody>
          <a:bodyPr/>
          <a:lstStyle/>
          <a:p>
            <a:fld id="{289730CA-CE68-423D-B178-B77AF0FBE452}" type="slidenum">
              <a:rPr lang="en-US" smtClean="0"/>
              <a:t>‹#›</a:t>
            </a:fld>
            <a:endParaRPr lang="en-US" dirty="0"/>
          </a:p>
        </p:txBody>
      </p:sp>
    </p:spTree>
    <p:extLst>
      <p:ext uri="{BB962C8B-B14F-4D97-AF65-F5344CB8AC3E}">
        <p14:creationId xmlns:p14="http://schemas.microsoft.com/office/powerpoint/2010/main" val="2407900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7432C-8CAC-4E7D-8DA9-190C17C916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007B43-73AE-43AD-91A8-E00AC67D2228}"/>
              </a:ext>
            </a:extLst>
          </p:cNvPr>
          <p:cNvSpPr>
            <a:spLocks noGrp="1"/>
          </p:cNvSpPr>
          <p:nvPr>
            <p:ph type="dt" sz="half" idx="10"/>
          </p:nvPr>
        </p:nvSpPr>
        <p:spPr/>
        <p:txBody>
          <a:bodyPr/>
          <a:lstStyle/>
          <a:p>
            <a:fld id="{99DD4F35-221C-484F-AEFF-1F1E2A1E96C9}" type="datetimeFigureOut">
              <a:rPr lang="en-US" smtClean="0"/>
              <a:t>8/29/22</a:t>
            </a:fld>
            <a:endParaRPr lang="en-US" dirty="0"/>
          </a:p>
        </p:txBody>
      </p:sp>
      <p:sp>
        <p:nvSpPr>
          <p:cNvPr id="4" name="Footer Placeholder 3">
            <a:extLst>
              <a:ext uri="{FF2B5EF4-FFF2-40B4-BE49-F238E27FC236}">
                <a16:creationId xmlns:a16="http://schemas.microsoft.com/office/drawing/2014/main" id="{67C2CFF3-E42F-482E-91E6-D22347E7842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75DA3C7-DC72-4985-8441-C78918E5527C}"/>
              </a:ext>
            </a:extLst>
          </p:cNvPr>
          <p:cNvSpPr>
            <a:spLocks noGrp="1"/>
          </p:cNvSpPr>
          <p:nvPr>
            <p:ph type="sldNum" sz="quarter" idx="12"/>
          </p:nvPr>
        </p:nvSpPr>
        <p:spPr/>
        <p:txBody>
          <a:bodyPr/>
          <a:lstStyle/>
          <a:p>
            <a:fld id="{289730CA-CE68-423D-B178-B77AF0FBE452}" type="slidenum">
              <a:rPr lang="en-US" smtClean="0"/>
              <a:t>‹#›</a:t>
            </a:fld>
            <a:endParaRPr lang="en-US" dirty="0"/>
          </a:p>
        </p:txBody>
      </p:sp>
    </p:spTree>
    <p:extLst>
      <p:ext uri="{BB962C8B-B14F-4D97-AF65-F5344CB8AC3E}">
        <p14:creationId xmlns:p14="http://schemas.microsoft.com/office/powerpoint/2010/main" val="2417101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437C1A-AFD3-4C88-9117-AA918104C219}"/>
              </a:ext>
            </a:extLst>
          </p:cNvPr>
          <p:cNvSpPr>
            <a:spLocks noGrp="1"/>
          </p:cNvSpPr>
          <p:nvPr>
            <p:ph type="dt" sz="half" idx="10"/>
          </p:nvPr>
        </p:nvSpPr>
        <p:spPr/>
        <p:txBody>
          <a:bodyPr/>
          <a:lstStyle/>
          <a:p>
            <a:fld id="{99DD4F35-221C-484F-AEFF-1F1E2A1E96C9}" type="datetimeFigureOut">
              <a:rPr lang="en-US" smtClean="0"/>
              <a:t>8/29/22</a:t>
            </a:fld>
            <a:endParaRPr lang="en-US" dirty="0"/>
          </a:p>
        </p:txBody>
      </p:sp>
      <p:sp>
        <p:nvSpPr>
          <p:cNvPr id="3" name="Footer Placeholder 2">
            <a:extLst>
              <a:ext uri="{FF2B5EF4-FFF2-40B4-BE49-F238E27FC236}">
                <a16:creationId xmlns:a16="http://schemas.microsoft.com/office/drawing/2014/main" id="{4160B1CE-8F13-4D09-A1DA-C967EF06D86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1E2B633-835D-47E8-ABCF-B8494D78CD64}"/>
              </a:ext>
            </a:extLst>
          </p:cNvPr>
          <p:cNvSpPr>
            <a:spLocks noGrp="1"/>
          </p:cNvSpPr>
          <p:nvPr>
            <p:ph type="sldNum" sz="quarter" idx="12"/>
          </p:nvPr>
        </p:nvSpPr>
        <p:spPr/>
        <p:txBody>
          <a:bodyPr/>
          <a:lstStyle/>
          <a:p>
            <a:fld id="{289730CA-CE68-423D-B178-B77AF0FBE452}" type="slidenum">
              <a:rPr lang="en-US" smtClean="0"/>
              <a:t>‹#›</a:t>
            </a:fld>
            <a:endParaRPr lang="en-US" dirty="0"/>
          </a:p>
        </p:txBody>
      </p:sp>
    </p:spTree>
    <p:extLst>
      <p:ext uri="{BB962C8B-B14F-4D97-AF65-F5344CB8AC3E}">
        <p14:creationId xmlns:p14="http://schemas.microsoft.com/office/powerpoint/2010/main" val="342822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ECB19-5EB9-4E2E-A41B-4E34E23C46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9EB71A-5849-48EF-BC15-9B624C2C19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2F5351-7FD4-4452-BCC7-D40EE2F293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90359C-97E2-47E9-8C7A-ABDC93C07E76}"/>
              </a:ext>
            </a:extLst>
          </p:cNvPr>
          <p:cNvSpPr>
            <a:spLocks noGrp="1"/>
          </p:cNvSpPr>
          <p:nvPr>
            <p:ph type="dt" sz="half" idx="10"/>
          </p:nvPr>
        </p:nvSpPr>
        <p:spPr/>
        <p:txBody>
          <a:bodyPr/>
          <a:lstStyle/>
          <a:p>
            <a:fld id="{99DD4F35-221C-484F-AEFF-1F1E2A1E96C9}" type="datetimeFigureOut">
              <a:rPr lang="en-US" smtClean="0"/>
              <a:t>8/29/22</a:t>
            </a:fld>
            <a:endParaRPr lang="en-US" dirty="0"/>
          </a:p>
        </p:txBody>
      </p:sp>
      <p:sp>
        <p:nvSpPr>
          <p:cNvPr id="6" name="Footer Placeholder 5">
            <a:extLst>
              <a:ext uri="{FF2B5EF4-FFF2-40B4-BE49-F238E27FC236}">
                <a16:creationId xmlns:a16="http://schemas.microsoft.com/office/drawing/2014/main" id="{3A2798D9-81B9-4063-9A72-2D98728E9C0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002858C-542A-4C1C-BA6F-F2CB26094D27}"/>
              </a:ext>
            </a:extLst>
          </p:cNvPr>
          <p:cNvSpPr>
            <a:spLocks noGrp="1"/>
          </p:cNvSpPr>
          <p:nvPr>
            <p:ph type="sldNum" sz="quarter" idx="12"/>
          </p:nvPr>
        </p:nvSpPr>
        <p:spPr/>
        <p:txBody>
          <a:bodyPr/>
          <a:lstStyle/>
          <a:p>
            <a:fld id="{289730CA-CE68-423D-B178-B77AF0FBE452}" type="slidenum">
              <a:rPr lang="en-US" smtClean="0"/>
              <a:t>‹#›</a:t>
            </a:fld>
            <a:endParaRPr lang="en-US" dirty="0"/>
          </a:p>
        </p:txBody>
      </p:sp>
    </p:spTree>
    <p:extLst>
      <p:ext uri="{BB962C8B-B14F-4D97-AF65-F5344CB8AC3E}">
        <p14:creationId xmlns:p14="http://schemas.microsoft.com/office/powerpoint/2010/main" val="2134003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E6551-E7B1-4AE9-954D-E222218F9A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C3FFBF-F564-4516-90A8-7137C00E41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3BC4EF2-74D9-4AC7-83E6-5243FC724F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347D37-E9EB-4138-89E4-14C402E40C57}"/>
              </a:ext>
            </a:extLst>
          </p:cNvPr>
          <p:cNvSpPr>
            <a:spLocks noGrp="1"/>
          </p:cNvSpPr>
          <p:nvPr>
            <p:ph type="dt" sz="half" idx="10"/>
          </p:nvPr>
        </p:nvSpPr>
        <p:spPr/>
        <p:txBody>
          <a:bodyPr/>
          <a:lstStyle/>
          <a:p>
            <a:fld id="{99DD4F35-221C-484F-AEFF-1F1E2A1E96C9}" type="datetimeFigureOut">
              <a:rPr lang="en-US" smtClean="0"/>
              <a:t>8/29/22</a:t>
            </a:fld>
            <a:endParaRPr lang="en-US" dirty="0"/>
          </a:p>
        </p:txBody>
      </p:sp>
      <p:sp>
        <p:nvSpPr>
          <p:cNvPr id="6" name="Footer Placeholder 5">
            <a:extLst>
              <a:ext uri="{FF2B5EF4-FFF2-40B4-BE49-F238E27FC236}">
                <a16:creationId xmlns:a16="http://schemas.microsoft.com/office/drawing/2014/main" id="{87F227A1-97F7-4ADC-A1AE-11F07B3A9FA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06AA23E-609D-4D78-8906-E804D0B5488D}"/>
              </a:ext>
            </a:extLst>
          </p:cNvPr>
          <p:cNvSpPr>
            <a:spLocks noGrp="1"/>
          </p:cNvSpPr>
          <p:nvPr>
            <p:ph type="sldNum" sz="quarter" idx="12"/>
          </p:nvPr>
        </p:nvSpPr>
        <p:spPr/>
        <p:txBody>
          <a:bodyPr/>
          <a:lstStyle/>
          <a:p>
            <a:fld id="{289730CA-CE68-423D-B178-B77AF0FBE452}" type="slidenum">
              <a:rPr lang="en-US" smtClean="0"/>
              <a:t>‹#›</a:t>
            </a:fld>
            <a:endParaRPr lang="en-US" dirty="0"/>
          </a:p>
        </p:txBody>
      </p:sp>
    </p:spTree>
    <p:extLst>
      <p:ext uri="{BB962C8B-B14F-4D97-AF65-F5344CB8AC3E}">
        <p14:creationId xmlns:p14="http://schemas.microsoft.com/office/powerpoint/2010/main" val="1824584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7737C1-7C1E-4FB4-8894-F5287C7599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B6577A-9EE6-4380-9334-4966AF2FFE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CD4BF9-F0B0-4005-AF61-4D5657A98E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DD4F35-221C-484F-AEFF-1F1E2A1E96C9}" type="datetimeFigureOut">
              <a:rPr lang="en-US" smtClean="0"/>
              <a:t>8/29/22</a:t>
            </a:fld>
            <a:endParaRPr lang="en-US" dirty="0"/>
          </a:p>
        </p:txBody>
      </p:sp>
      <p:sp>
        <p:nvSpPr>
          <p:cNvPr id="5" name="Footer Placeholder 4">
            <a:extLst>
              <a:ext uri="{FF2B5EF4-FFF2-40B4-BE49-F238E27FC236}">
                <a16:creationId xmlns:a16="http://schemas.microsoft.com/office/drawing/2014/main" id="{89E3F5E2-D63C-4E8A-BAE9-B439D3FAC1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7988605-B7A8-4AAE-8DB3-ED2E5A03E7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9730CA-CE68-423D-B178-B77AF0FBE452}" type="slidenum">
              <a:rPr lang="en-US" smtClean="0"/>
              <a:t>‹#›</a:t>
            </a:fld>
            <a:endParaRPr lang="en-US" dirty="0"/>
          </a:p>
        </p:txBody>
      </p:sp>
    </p:spTree>
    <p:extLst>
      <p:ext uri="{BB962C8B-B14F-4D97-AF65-F5344CB8AC3E}">
        <p14:creationId xmlns:p14="http://schemas.microsoft.com/office/powerpoint/2010/main" val="175695462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7737C1-7C1E-4FB4-8894-F5287C7599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B6577A-9EE6-4380-9334-4966AF2FFE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CD4BF9-F0B0-4005-AF61-4D5657A98E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DD4F35-221C-484F-AEFF-1F1E2A1E96C9}" type="datetimeFigureOut">
              <a:rPr lang="en-US" smtClean="0"/>
              <a:t>8/29/22</a:t>
            </a:fld>
            <a:endParaRPr lang="en-US" dirty="0"/>
          </a:p>
        </p:txBody>
      </p:sp>
      <p:sp>
        <p:nvSpPr>
          <p:cNvPr id="5" name="Footer Placeholder 4">
            <a:extLst>
              <a:ext uri="{FF2B5EF4-FFF2-40B4-BE49-F238E27FC236}">
                <a16:creationId xmlns:a16="http://schemas.microsoft.com/office/drawing/2014/main" id="{89E3F5E2-D63C-4E8A-BAE9-B439D3FAC1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7988605-B7A8-4AAE-8DB3-ED2E5A03E7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9730CA-CE68-423D-B178-B77AF0FBE452}" type="slidenum">
              <a:rPr lang="en-US" smtClean="0"/>
              <a:t>‹#›</a:t>
            </a:fld>
            <a:endParaRPr lang="en-US" dirty="0"/>
          </a:p>
        </p:txBody>
      </p:sp>
    </p:spTree>
    <p:extLst>
      <p:ext uri="{BB962C8B-B14F-4D97-AF65-F5344CB8AC3E}">
        <p14:creationId xmlns:p14="http://schemas.microsoft.com/office/powerpoint/2010/main" val="215352620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8D43937-6191-F24E-B35C-EF57CC8B4D86}" type="datetimeFigureOut">
              <a:rPr lang="en-US" smtClean="0"/>
              <a:t>8/29/22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4DB911D-9D7F-724D-8450-FDA5036F043D}" type="slidenum">
              <a:rPr lang="en-US" smtClean="0"/>
              <a:t>‹#›</a:t>
            </a:fld>
            <a:endParaRPr lang="en-US" dirty="0"/>
          </a:p>
        </p:txBody>
      </p:sp>
    </p:spTree>
    <p:extLst>
      <p:ext uri="{BB962C8B-B14F-4D97-AF65-F5344CB8AC3E}">
        <p14:creationId xmlns:p14="http://schemas.microsoft.com/office/powerpoint/2010/main" val="2543220383"/>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hyperlink" Target="https://docs.google.com/forms/d/1k4qKqu41Qy4UY8QjI-z1tPCFIPI8OqHI-6rLpH-OJgM/edit?usp=sharin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publichealthok.org/chio-readiness-2022/" TargetMode="External"/><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publichealthok.org/chio-2022/" TargetMode="Externa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23.xml"/><Relationship Id="rId6" Type="http://schemas.openxmlformats.org/officeDocument/2006/relationships/image" Target="../media/image22.jpg"/><Relationship Id="rId5" Type="http://schemas.openxmlformats.org/officeDocument/2006/relationships/image" Target="../media/image21.jpe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s://publichealthok.org/wp-content/uploads/wpforms/3542-e6c87d5e0ce3fd7c18da38a8b280c17b/CATCH-Up-a397e8254f79d5db64b4e8e5b58011da.mp4" TargetMode="External"/><Relationship Id="rId2" Type="http://schemas.openxmlformats.org/officeDocument/2006/relationships/image" Target="../media/image1.jpg"/><Relationship Id="rId1" Type="http://schemas.openxmlformats.org/officeDocument/2006/relationships/slideLayout" Target="../slideLayouts/slideLayout12.xml"/><Relationship Id="rId5" Type="http://schemas.openxmlformats.org/officeDocument/2006/relationships/image" Target="../media/image25.jpeg"/><Relationship Id="rId4" Type="http://schemas.openxmlformats.org/officeDocument/2006/relationships/hyperlink" Target="https://publichealthok.org/programs/catch-up-user-registration/"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handlewithcareok.or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 Id="rId9" Type="http://schemas.openxmlformats.org/officeDocument/2006/relationships/image" Target="../media/image38.jpeg"/></Relationships>
</file>

<file path=ppt/slides/_rels/slide36.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18" Type="http://schemas.openxmlformats.org/officeDocument/2006/relationships/image" Target="../media/image53.png"/><Relationship Id="rId26" Type="http://schemas.openxmlformats.org/officeDocument/2006/relationships/image" Target="../media/image61.png"/><Relationship Id="rId3" Type="http://schemas.openxmlformats.org/officeDocument/2006/relationships/slide" Target="slide36.xml"/><Relationship Id="rId21" Type="http://schemas.openxmlformats.org/officeDocument/2006/relationships/image" Target="../media/image56.pn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2.png"/><Relationship Id="rId25" Type="http://schemas.openxmlformats.org/officeDocument/2006/relationships/image" Target="../media/image60.png"/><Relationship Id="rId2" Type="http://schemas.openxmlformats.org/officeDocument/2006/relationships/notesSlide" Target="../notesSlides/notesSlide31.xml"/><Relationship Id="rId16" Type="http://schemas.openxmlformats.org/officeDocument/2006/relationships/image" Target="../media/image51.png"/><Relationship Id="rId20"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24" Type="http://schemas.openxmlformats.org/officeDocument/2006/relationships/image" Target="../media/image59.png"/><Relationship Id="rId5" Type="http://schemas.openxmlformats.org/officeDocument/2006/relationships/image" Target="../media/image40.png"/><Relationship Id="rId15" Type="http://schemas.openxmlformats.org/officeDocument/2006/relationships/image" Target="../media/image50.png"/><Relationship Id="rId23" Type="http://schemas.openxmlformats.org/officeDocument/2006/relationships/image" Target="../media/image58.png"/><Relationship Id="rId28" Type="http://schemas.openxmlformats.org/officeDocument/2006/relationships/image" Target="../media/image63.png"/><Relationship Id="rId10" Type="http://schemas.openxmlformats.org/officeDocument/2006/relationships/image" Target="../media/image45.png"/><Relationship Id="rId19" Type="http://schemas.openxmlformats.org/officeDocument/2006/relationships/image" Target="../media/image54.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 Id="rId22" Type="http://schemas.openxmlformats.org/officeDocument/2006/relationships/image" Target="../media/image57.png"/><Relationship Id="rId27" Type="http://schemas.openxmlformats.org/officeDocument/2006/relationships/image" Target="../media/image62.png"/></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hyperlink" Target="https://docs.google.com/forms/d/1k4qKqu41Qy4UY8QjI-z1tPCFIPI8OqHI-6rLpH-OJgM/edit?usp=sharing." TargetMode="External"/><Relationship Id="rId5" Type="http://schemas.openxmlformats.org/officeDocument/2006/relationships/hyperlink" Target="https://okturningpoint.org/conference/registration/" TargetMode="External"/><Relationship Id="rId4" Type="http://schemas.openxmlformats.org/officeDocument/2006/relationships/image" Target="../media/image64.png"/></Relationships>
</file>

<file path=ppt/slides/_rels/slide38.xml.rels><?xml version="1.0" encoding="UTF-8" standalone="yes"?>
<Relationships xmlns="http://schemas.openxmlformats.org/package/2006/relationships"><Relationship Id="rId8" Type="http://schemas.openxmlformats.org/officeDocument/2006/relationships/hyperlink" Target="mailto:amber@publichealthok.org" TargetMode="External"/><Relationship Id="rId13" Type="http://schemas.openxmlformats.org/officeDocument/2006/relationships/hyperlink" Target="https://us02web.zoom.us/j/82184558988?pwd=c1cvUHlncGhwQmc2WmlzakhNTG9pdz09" TargetMode="External"/><Relationship Id="rId3" Type="http://schemas.openxmlformats.org/officeDocument/2006/relationships/image" Target="../media/image1.jpg"/><Relationship Id="rId7" Type="http://schemas.openxmlformats.org/officeDocument/2006/relationships/hyperlink" Target="mailto:leigh@publichealthok.org" TargetMode="External"/><Relationship Id="rId12" Type="http://schemas.openxmlformats.org/officeDocument/2006/relationships/image" Target="../media/image66.sv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hyperlink" Target="mailto:Adrienne@publichealthok.org" TargetMode="External"/><Relationship Id="rId11" Type="http://schemas.openxmlformats.org/officeDocument/2006/relationships/image" Target="../media/image65.png"/><Relationship Id="rId5" Type="http://schemas.openxmlformats.org/officeDocument/2006/relationships/hyperlink" Target="mailto:laura@publichealthok.org" TargetMode="External"/><Relationship Id="rId10" Type="http://schemas.openxmlformats.org/officeDocument/2006/relationships/hyperlink" Target="mailto:kayla@publichealthok.org" TargetMode="External"/><Relationship Id="rId4" Type="http://schemas.openxmlformats.org/officeDocument/2006/relationships/hyperlink" Target="mailto:jill@publichealthok.org" TargetMode="External"/><Relationship Id="rId9" Type="http://schemas.openxmlformats.org/officeDocument/2006/relationships/hyperlink" Target="mailto:dan@publichealthok.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nifa.usda.gov/cooperative-extension-syste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nifa.usda.gov/cooperative-extension-syste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22960"/>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4AC3A5-D2EB-4D02-A8DD-4DFB957EF147}"/>
              </a:ext>
            </a:extLst>
          </p:cNvPr>
          <p:cNvSpPr txBox="1"/>
          <p:nvPr/>
        </p:nvSpPr>
        <p:spPr>
          <a:xfrm>
            <a:off x="0" y="110906"/>
            <a:ext cx="12192000" cy="1384995"/>
          </a:xfrm>
          <a:prstGeom prst="rect">
            <a:avLst/>
          </a:prstGeom>
          <a:solidFill>
            <a:schemeClr val="bg1"/>
          </a:solidFill>
        </p:spPr>
        <p:txBody>
          <a:bodyPr wrap="square" rtlCol="0">
            <a:spAutoFit/>
          </a:bodyPr>
          <a:lstStyle/>
          <a:p>
            <a:pPr algn="ctr"/>
            <a:r>
              <a:rPr lang="en-US" sz="3200" b="1" dirty="0">
                <a:solidFill>
                  <a:srgbClr val="222960"/>
                </a:solidFill>
              </a:rPr>
              <a:t>OPHES Expansion &amp;</a:t>
            </a:r>
          </a:p>
          <a:p>
            <a:pPr algn="ctr"/>
            <a:r>
              <a:rPr lang="en-US" sz="3200" b="1" dirty="0">
                <a:solidFill>
                  <a:srgbClr val="222960"/>
                </a:solidFill>
              </a:rPr>
              <a:t>CHIO Certification Update</a:t>
            </a:r>
          </a:p>
          <a:p>
            <a:pPr algn="ctr"/>
            <a:r>
              <a:rPr lang="en-US" sz="2000" i="1" dirty="0">
                <a:solidFill>
                  <a:srgbClr val="222960"/>
                </a:solidFill>
              </a:rPr>
              <a:t>Connecting You to Health Improvement Opportunities</a:t>
            </a:r>
            <a:endParaRPr lang="en-US" i="1" dirty="0">
              <a:solidFill>
                <a:srgbClr val="222960"/>
              </a:solidFill>
            </a:endParaRPr>
          </a:p>
        </p:txBody>
      </p:sp>
      <p:sp>
        <p:nvSpPr>
          <p:cNvPr id="7" name="TextBox 6">
            <a:extLst>
              <a:ext uri="{FF2B5EF4-FFF2-40B4-BE49-F238E27FC236}">
                <a16:creationId xmlns:a16="http://schemas.microsoft.com/office/drawing/2014/main" id="{048A68AB-28DF-4E5D-955C-FBD6BB532B6D}"/>
              </a:ext>
            </a:extLst>
          </p:cNvPr>
          <p:cNvSpPr txBox="1"/>
          <p:nvPr/>
        </p:nvSpPr>
        <p:spPr>
          <a:xfrm>
            <a:off x="1554480" y="6091986"/>
            <a:ext cx="10637520" cy="400110"/>
          </a:xfrm>
          <a:prstGeom prst="rect">
            <a:avLst/>
          </a:prstGeom>
          <a:solidFill>
            <a:srgbClr val="709D0F"/>
          </a:solidFill>
        </p:spPr>
        <p:txBody>
          <a:bodyPr wrap="square" rtlCol="0">
            <a:spAutoFit/>
          </a:bodyPr>
          <a:lstStyle/>
          <a:p>
            <a:r>
              <a:rPr lang="en-US" sz="2000" dirty="0"/>
              <a:t>                                              publichealthok.org                @</a:t>
            </a:r>
            <a:r>
              <a:rPr lang="en-US" sz="2000" dirty="0" err="1"/>
              <a:t>publichealthok</a:t>
            </a:r>
            <a:r>
              <a:rPr lang="en-US" sz="2000" dirty="0"/>
              <a:t>		@</a:t>
            </a:r>
            <a:r>
              <a:rPr lang="en-US" sz="2000" dirty="0" err="1"/>
              <a:t>oklahomachio</a:t>
            </a:r>
            <a:endParaRPr lang="en-US" sz="2000" dirty="0"/>
          </a:p>
        </p:txBody>
      </p:sp>
      <p:pic>
        <p:nvPicPr>
          <p:cNvPr id="9" name="Picture 8" descr="Logo, company name&#10;&#10;Description automatically generated">
            <a:extLst>
              <a:ext uri="{FF2B5EF4-FFF2-40B4-BE49-F238E27FC236}">
                <a16:creationId xmlns:a16="http://schemas.microsoft.com/office/drawing/2014/main" id="{C297835B-EA52-4CA8-8040-468B978410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60" y="4750676"/>
            <a:ext cx="2008264" cy="2008264"/>
          </a:xfrm>
          <a:prstGeom prst="rect">
            <a:avLst/>
          </a:prstGeom>
        </p:spPr>
      </p:pic>
      <p:sp>
        <p:nvSpPr>
          <p:cNvPr id="3" name="TextBox 2">
            <a:extLst>
              <a:ext uri="{FF2B5EF4-FFF2-40B4-BE49-F238E27FC236}">
                <a16:creationId xmlns:a16="http://schemas.microsoft.com/office/drawing/2014/main" id="{6E14241B-8DF5-674E-80B6-010DC1D50E23}"/>
              </a:ext>
            </a:extLst>
          </p:cNvPr>
          <p:cNvSpPr txBox="1"/>
          <p:nvPr/>
        </p:nvSpPr>
        <p:spPr>
          <a:xfrm>
            <a:off x="1630994" y="2107324"/>
            <a:ext cx="9552013" cy="3231654"/>
          </a:xfrm>
          <a:prstGeom prst="rect">
            <a:avLst/>
          </a:prstGeom>
          <a:noFill/>
        </p:spPr>
        <p:txBody>
          <a:bodyPr wrap="square" rtlCol="0">
            <a:spAutoFit/>
          </a:bodyPr>
          <a:lstStyle/>
          <a:p>
            <a:pPr algn="ctr"/>
            <a:r>
              <a:rPr lang="en-US" sz="4400" dirty="0">
                <a:solidFill>
                  <a:schemeClr val="bg1"/>
                </a:solidFill>
              </a:rPr>
              <a:t>Public Health Institute of Oklahoma</a:t>
            </a:r>
          </a:p>
          <a:p>
            <a:pPr algn="ctr"/>
            <a:endParaRPr lang="en-US" sz="3200" dirty="0">
              <a:solidFill>
                <a:schemeClr val="bg1"/>
              </a:solidFill>
            </a:endParaRPr>
          </a:p>
          <a:p>
            <a:pPr algn="ctr"/>
            <a:endParaRPr lang="en-US" sz="3200" dirty="0">
              <a:solidFill>
                <a:schemeClr val="bg1"/>
              </a:solidFill>
            </a:endParaRPr>
          </a:p>
          <a:p>
            <a:pPr algn="ctr"/>
            <a:r>
              <a:rPr lang="en-US" sz="3200" dirty="0">
                <a:solidFill>
                  <a:schemeClr val="bg1"/>
                </a:solidFill>
              </a:rPr>
              <a:t>Jill </a:t>
            </a:r>
            <a:r>
              <a:rPr lang="en-US" sz="3200" dirty="0" err="1">
                <a:solidFill>
                  <a:schemeClr val="bg1"/>
                </a:solidFill>
              </a:rPr>
              <a:t>Hazeldine</a:t>
            </a:r>
            <a:r>
              <a:rPr lang="en-US" sz="3200" dirty="0">
                <a:solidFill>
                  <a:schemeClr val="bg1"/>
                </a:solidFill>
              </a:rPr>
              <a:t>, Executive Director</a:t>
            </a:r>
          </a:p>
          <a:p>
            <a:pPr algn="ctr"/>
            <a:r>
              <a:rPr lang="en-US" sz="3200" dirty="0">
                <a:solidFill>
                  <a:schemeClr val="bg1"/>
                </a:solidFill>
              </a:rPr>
              <a:t>Laura Ross, Director of Programs</a:t>
            </a:r>
          </a:p>
          <a:p>
            <a:pPr algn="ctr"/>
            <a:r>
              <a:rPr lang="en-US" sz="3200" dirty="0">
                <a:solidFill>
                  <a:schemeClr val="bg1"/>
                </a:solidFill>
              </a:rPr>
              <a:t>Adrienne Elder, Director of Early Intervention</a:t>
            </a:r>
          </a:p>
        </p:txBody>
      </p:sp>
    </p:spTree>
    <p:extLst>
      <p:ext uri="{BB962C8B-B14F-4D97-AF65-F5344CB8AC3E}">
        <p14:creationId xmlns:p14="http://schemas.microsoft.com/office/powerpoint/2010/main" val="372768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22960"/>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4AC3A5-D2EB-4D02-A8DD-4DFB957EF147}"/>
              </a:ext>
            </a:extLst>
          </p:cNvPr>
          <p:cNvSpPr txBox="1"/>
          <p:nvPr/>
        </p:nvSpPr>
        <p:spPr>
          <a:xfrm>
            <a:off x="0" y="110906"/>
            <a:ext cx="12192000" cy="584775"/>
          </a:xfrm>
          <a:prstGeom prst="rect">
            <a:avLst/>
          </a:prstGeom>
          <a:solidFill>
            <a:schemeClr val="bg1"/>
          </a:solidFill>
        </p:spPr>
        <p:txBody>
          <a:bodyPr wrap="square" rtlCol="0">
            <a:spAutoFit/>
          </a:bodyPr>
          <a:lstStyle/>
          <a:p>
            <a:pPr algn="ctr"/>
            <a:r>
              <a:rPr lang="en-US" sz="3200" b="1" dirty="0">
                <a:solidFill>
                  <a:srgbClr val="222960"/>
                </a:solidFill>
              </a:rPr>
              <a:t>Oklahoma Primary Health Care Extension System</a:t>
            </a:r>
          </a:p>
        </p:txBody>
      </p:sp>
      <p:pic>
        <p:nvPicPr>
          <p:cNvPr id="9" name="Picture 8" descr="Logo, company name&#10;&#10;Description automatically generated">
            <a:extLst>
              <a:ext uri="{FF2B5EF4-FFF2-40B4-BE49-F238E27FC236}">
                <a16:creationId xmlns:a16="http://schemas.microsoft.com/office/drawing/2014/main" id="{C297835B-EA52-4CA8-8040-468B978410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60" y="5604932"/>
            <a:ext cx="1154007" cy="1154007"/>
          </a:xfrm>
          <a:prstGeom prst="rect">
            <a:avLst/>
          </a:prstGeom>
        </p:spPr>
      </p:pic>
      <p:pic>
        <p:nvPicPr>
          <p:cNvPr id="7" name="Picture 6" descr="Text&#10;&#10;Description automatically generated with medium confidence">
            <a:extLst>
              <a:ext uri="{FF2B5EF4-FFF2-40B4-BE49-F238E27FC236}">
                <a16:creationId xmlns:a16="http://schemas.microsoft.com/office/drawing/2014/main" id="{D4670D22-910B-8E8D-A425-114A018BBA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4742" y="1392702"/>
            <a:ext cx="8702468" cy="2697968"/>
          </a:xfrm>
          <a:prstGeom prst="rect">
            <a:avLst/>
          </a:prstGeom>
        </p:spPr>
      </p:pic>
    </p:spTree>
    <p:extLst>
      <p:ext uri="{BB962C8B-B14F-4D97-AF65-F5344CB8AC3E}">
        <p14:creationId xmlns:p14="http://schemas.microsoft.com/office/powerpoint/2010/main" val="258096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22960"/>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4AC3A5-D2EB-4D02-A8DD-4DFB957EF147}"/>
              </a:ext>
            </a:extLst>
          </p:cNvPr>
          <p:cNvSpPr txBox="1"/>
          <p:nvPr/>
        </p:nvSpPr>
        <p:spPr>
          <a:xfrm>
            <a:off x="0" y="110906"/>
            <a:ext cx="12192000" cy="584775"/>
          </a:xfrm>
          <a:prstGeom prst="rect">
            <a:avLst/>
          </a:prstGeom>
          <a:solidFill>
            <a:schemeClr val="bg1"/>
          </a:solidFill>
        </p:spPr>
        <p:txBody>
          <a:bodyPr wrap="square" rtlCol="0">
            <a:spAutoFit/>
          </a:bodyPr>
          <a:lstStyle/>
          <a:p>
            <a:pPr algn="ctr"/>
            <a:r>
              <a:rPr lang="en-US" sz="3200" b="1" dirty="0">
                <a:solidFill>
                  <a:srgbClr val="222960"/>
                </a:solidFill>
              </a:rPr>
              <a:t>Oklahoma Primary Health Care Extension System</a:t>
            </a:r>
          </a:p>
        </p:txBody>
      </p:sp>
      <p:pic>
        <p:nvPicPr>
          <p:cNvPr id="9" name="Picture 8" descr="Logo, company name&#10;&#10;Description automatically generated">
            <a:extLst>
              <a:ext uri="{FF2B5EF4-FFF2-40B4-BE49-F238E27FC236}">
                <a16:creationId xmlns:a16="http://schemas.microsoft.com/office/drawing/2014/main" id="{C297835B-EA52-4CA8-8040-468B978410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60" y="5604932"/>
            <a:ext cx="1154007" cy="1154007"/>
          </a:xfrm>
          <a:prstGeom prst="rect">
            <a:avLst/>
          </a:prstGeom>
        </p:spPr>
      </p:pic>
      <p:pic>
        <p:nvPicPr>
          <p:cNvPr id="3" name="Picture 2" descr="A picture containing text, newspaper, screenshot&#10;&#10;Description automatically generated">
            <a:extLst>
              <a:ext uri="{FF2B5EF4-FFF2-40B4-BE49-F238E27FC236}">
                <a16:creationId xmlns:a16="http://schemas.microsoft.com/office/drawing/2014/main" id="{4F5C03E0-8271-B9CB-5133-D7E62EC32E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365" y="1026941"/>
            <a:ext cx="4267269" cy="5577840"/>
          </a:xfrm>
          <a:prstGeom prst="rect">
            <a:avLst/>
          </a:prstGeom>
        </p:spPr>
      </p:pic>
    </p:spTree>
    <p:extLst>
      <p:ext uri="{BB962C8B-B14F-4D97-AF65-F5344CB8AC3E}">
        <p14:creationId xmlns:p14="http://schemas.microsoft.com/office/powerpoint/2010/main" val="3789395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22960"/>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4AC3A5-D2EB-4D02-A8DD-4DFB957EF147}"/>
              </a:ext>
            </a:extLst>
          </p:cNvPr>
          <p:cNvSpPr txBox="1"/>
          <p:nvPr/>
        </p:nvSpPr>
        <p:spPr>
          <a:xfrm>
            <a:off x="0" y="110906"/>
            <a:ext cx="12192000" cy="584775"/>
          </a:xfrm>
          <a:prstGeom prst="rect">
            <a:avLst/>
          </a:prstGeom>
          <a:solidFill>
            <a:schemeClr val="bg1"/>
          </a:solidFill>
        </p:spPr>
        <p:txBody>
          <a:bodyPr wrap="square" rtlCol="0">
            <a:spAutoFit/>
          </a:bodyPr>
          <a:lstStyle/>
          <a:p>
            <a:pPr algn="ctr"/>
            <a:r>
              <a:rPr lang="en-US" sz="3200" b="1" dirty="0">
                <a:solidFill>
                  <a:srgbClr val="222960"/>
                </a:solidFill>
              </a:rPr>
              <a:t>Who is PHIO? Who Supports OPHES?</a:t>
            </a:r>
          </a:p>
        </p:txBody>
      </p:sp>
      <p:pic>
        <p:nvPicPr>
          <p:cNvPr id="9" name="Picture 8" descr="Logo, company name&#10;&#10;Description automatically generated">
            <a:extLst>
              <a:ext uri="{FF2B5EF4-FFF2-40B4-BE49-F238E27FC236}">
                <a16:creationId xmlns:a16="http://schemas.microsoft.com/office/drawing/2014/main" id="{C297835B-EA52-4CA8-8040-468B978410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60" y="5604932"/>
            <a:ext cx="1154007" cy="1154007"/>
          </a:xfrm>
          <a:prstGeom prst="rect">
            <a:avLst/>
          </a:prstGeom>
        </p:spPr>
      </p:pic>
      <p:sp>
        <p:nvSpPr>
          <p:cNvPr id="4" name="TextBox 3">
            <a:extLst>
              <a:ext uri="{FF2B5EF4-FFF2-40B4-BE49-F238E27FC236}">
                <a16:creationId xmlns:a16="http://schemas.microsoft.com/office/drawing/2014/main" id="{9269CDB3-FAF4-A663-FE68-E3260F5D177D}"/>
              </a:ext>
            </a:extLst>
          </p:cNvPr>
          <p:cNvSpPr txBox="1"/>
          <p:nvPr/>
        </p:nvSpPr>
        <p:spPr>
          <a:xfrm>
            <a:off x="1672684" y="1037063"/>
            <a:ext cx="9846526" cy="4524315"/>
          </a:xfrm>
          <a:prstGeom prst="rect">
            <a:avLst/>
          </a:prstGeom>
          <a:noFill/>
        </p:spPr>
        <p:txBody>
          <a:bodyPr wrap="square" rtlCol="0">
            <a:spAutoFit/>
          </a:bodyPr>
          <a:lstStyle/>
          <a:p>
            <a:r>
              <a:rPr lang="en-US" u="sng" dirty="0">
                <a:solidFill>
                  <a:schemeClr val="bg2"/>
                </a:solidFill>
              </a:rPr>
              <a:t>Who is PHIO?</a:t>
            </a:r>
          </a:p>
          <a:p>
            <a:r>
              <a:rPr lang="en-US" dirty="0">
                <a:solidFill>
                  <a:schemeClr val="bg2"/>
                </a:solidFill>
              </a:rPr>
              <a:t>Established in 2004, the Public Health Institute of Oklahoma (PHIO) is a nonprofit organization committed to acting as a neutral convener to bridge government, academia, and communities for collaborative health improvement. PHIO fosters innovation, leverages resources, and supports nonpartisan health advocacy through its work across the state. PHIO works across diverse sectors to ensure a community-voice in local health related activities through it’s portfolio of work.</a:t>
            </a:r>
          </a:p>
          <a:p>
            <a:r>
              <a:rPr lang="en-US" dirty="0">
                <a:solidFill>
                  <a:schemeClr val="bg2"/>
                </a:solidFill>
              </a:rPr>
              <a:t> </a:t>
            </a:r>
          </a:p>
          <a:p>
            <a:r>
              <a:rPr lang="en-US" u="sng" dirty="0">
                <a:solidFill>
                  <a:schemeClr val="bg2"/>
                </a:solidFill>
              </a:rPr>
              <a:t>Who supports OPHES activities? </a:t>
            </a:r>
          </a:p>
          <a:p>
            <a:r>
              <a:rPr lang="en-US" dirty="0">
                <a:solidFill>
                  <a:schemeClr val="bg2"/>
                </a:solidFill>
              </a:rPr>
              <a:t>OPHES activities are financially supported by the Oklahoma Clinical and Translational Science Institute at the University of Oklahoma. Additional OPHES activities are supported by the Oklahoma Primary Health Care Improvement Cooperative, United Health Care, Center for Health Systems Innovation at Oklahoma State University, Robert Wood Johnson County Health Rankings and Road Maps, Oklahoma State Department of Health, Rural Health Association of Oklahoma, Rural Health Network of Oklahoma, Legal Aid Services of Oklahoma, The Lynn Foundation, Handle with Care, and the Oklahoma Turning Point Council. </a:t>
            </a:r>
          </a:p>
          <a:p>
            <a:endParaRPr lang="en-US" dirty="0">
              <a:solidFill>
                <a:schemeClr val="bg2"/>
              </a:solidFill>
            </a:endParaRPr>
          </a:p>
        </p:txBody>
      </p:sp>
    </p:spTree>
    <p:extLst>
      <p:ext uri="{BB962C8B-B14F-4D97-AF65-F5344CB8AC3E}">
        <p14:creationId xmlns:p14="http://schemas.microsoft.com/office/powerpoint/2010/main" val="559661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22960"/>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4AC3A5-D2EB-4D02-A8DD-4DFB957EF147}"/>
              </a:ext>
            </a:extLst>
          </p:cNvPr>
          <p:cNvSpPr txBox="1"/>
          <p:nvPr/>
        </p:nvSpPr>
        <p:spPr>
          <a:xfrm>
            <a:off x="0" y="110906"/>
            <a:ext cx="12192000" cy="584775"/>
          </a:xfrm>
          <a:prstGeom prst="rect">
            <a:avLst/>
          </a:prstGeom>
          <a:solidFill>
            <a:schemeClr val="bg1"/>
          </a:solidFill>
        </p:spPr>
        <p:txBody>
          <a:bodyPr wrap="square" rtlCol="0">
            <a:spAutoFit/>
          </a:bodyPr>
          <a:lstStyle/>
          <a:p>
            <a:pPr algn="ctr"/>
            <a:r>
              <a:rPr lang="en-US" sz="3200" b="1" dirty="0">
                <a:solidFill>
                  <a:srgbClr val="222960"/>
                </a:solidFill>
              </a:rPr>
              <a:t>How OPHES Works</a:t>
            </a:r>
          </a:p>
        </p:txBody>
      </p:sp>
      <p:pic>
        <p:nvPicPr>
          <p:cNvPr id="9" name="Picture 8" descr="Logo, company name&#10;&#10;Description automatically generated">
            <a:extLst>
              <a:ext uri="{FF2B5EF4-FFF2-40B4-BE49-F238E27FC236}">
                <a16:creationId xmlns:a16="http://schemas.microsoft.com/office/drawing/2014/main" id="{C297835B-EA52-4CA8-8040-468B978410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60" y="5604932"/>
            <a:ext cx="1154007" cy="1154007"/>
          </a:xfrm>
          <a:prstGeom prst="rect">
            <a:avLst/>
          </a:prstGeom>
        </p:spPr>
      </p:pic>
      <p:sp>
        <p:nvSpPr>
          <p:cNvPr id="4" name="TextBox 3">
            <a:extLst>
              <a:ext uri="{FF2B5EF4-FFF2-40B4-BE49-F238E27FC236}">
                <a16:creationId xmlns:a16="http://schemas.microsoft.com/office/drawing/2014/main" id="{9269CDB3-FAF4-A663-FE68-E3260F5D177D}"/>
              </a:ext>
            </a:extLst>
          </p:cNvPr>
          <p:cNvSpPr txBox="1"/>
          <p:nvPr/>
        </p:nvSpPr>
        <p:spPr>
          <a:xfrm>
            <a:off x="1717289" y="1271239"/>
            <a:ext cx="9846526" cy="4832092"/>
          </a:xfrm>
          <a:prstGeom prst="rect">
            <a:avLst/>
          </a:prstGeom>
          <a:noFill/>
        </p:spPr>
        <p:txBody>
          <a:bodyPr wrap="square" rtlCol="0">
            <a:spAutoFit/>
          </a:bodyPr>
          <a:lstStyle/>
          <a:p>
            <a:r>
              <a:rPr lang="en-US" u="sng" dirty="0">
                <a:solidFill>
                  <a:schemeClr val="bg2"/>
                </a:solidFill>
              </a:rPr>
              <a:t>How does OPHES work?</a:t>
            </a:r>
          </a:p>
          <a:p>
            <a:r>
              <a:rPr lang="en-US" dirty="0">
                <a:solidFill>
                  <a:schemeClr val="bg2"/>
                </a:solidFill>
              </a:rPr>
              <a:t>Interested entities are encouraged to apply for membership to OPHES. Initial OPHES membership is offered to all qualified entities at no-charge. Additional membership add-ons are offered at cost. Add-ons support the expansion of OPHES efforts and overall sustainability of the network. </a:t>
            </a:r>
            <a:r>
              <a:rPr lang="en-US" b="1" i="1" dirty="0">
                <a:solidFill>
                  <a:schemeClr val="bg2"/>
                </a:solidFill>
              </a:rPr>
              <a:t>At the heart of OPHES are Community &amp; County Health Improvement Organizations </a:t>
            </a:r>
            <a:r>
              <a:rPr lang="en-US" dirty="0">
                <a:solidFill>
                  <a:schemeClr val="bg2"/>
                </a:solidFill>
              </a:rPr>
              <a:t>(CHIOs</a:t>
            </a:r>
            <a:r>
              <a:rPr lang="en-US" b="1" i="1" dirty="0">
                <a:solidFill>
                  <a:schemeClr val="bg2"/>
                </a:solidFill>
              </a:rPr>
              <a:t>) organized to support localized health improvement activities.</a:t>
            </a:r>
          </a:p>
          <a:p>
            <a:endParaRPr lang="en-US" b="1" i="1" dirty="0">
              <a:solidFill>
                <a:schemeClr val="bg2"/>
              </a:solidFill>
            </a:endParaRPr>
          </a:p>
          <a:p>
            <a:endParaRPr lang="en-US" b="1" i="1" dirty="0">
              <a:solidFill>
                <a:schemeClr val="bg2"/>
              </a:solidFill>
            </a:endParaRPr>
          </a:p>
          <a:p>
            <a:endParaRPr lang="en-US" sz="3200" b="1" i="1" dirty="0">
              <a:solidFill>
                <a:schemeClr val="bg2"/>
              </a:solidFill>
            </a:endParaRPr>
          </a:p>
          <a:p>
            <a:pPr algn="ctr"/>
            <a:r>
              <a:rPr lang="en-US" sz="3200" b="1" i="1" dirty="0">
                <a:solidFill>
                  <a:schemeClr val="bg2"/>
                </a:solidFill>
              </a:rPr>
              <a:t>What is a CHIO? Why CHIOs? </a:t>
            </a:r>
            <a:endParaRPr lang="en-US" sz="3200" dirty="0">
              <a:solidFill>
                <a:schemeClr val="bg2"/>
              </a:solidFill>
            </a:endParaRPr>
          </a:p>
          <a:p>
            <a:pPr algn="ctr"/>
            <a:r>
              <a:rPr lang="en-US" sz="3200" b="1" i="1" dirty="0">
                <a:solidFill>
                  <a:schemeClr val="bg2"/>
                </a:solidFill>
              </a:rPr>
              <a:t>And why do you want to be one?</a:t>
            </a:r>
            <a:endParaRPr lang="en-US" sz="3200" dirty="0">
              <a:solidFill>
                <a:schemeClr val="bg2"/>
              </a:solidFill>
            </a:endParaRPr>
          </a:p>
          <a:p>
            <a:pPr algn="ctr"/>
            <a:r>
              <a:rPr lang="en-US" sz="3200" i="1" u="sng" dirty="0">
                <a:solidFill>
                  <a:schemeClr val="bg2"/>
                </a:solidFill>
              </a:rPr>
              <a:t>C</a:t>
            </a:r>
            <a:r>
              <a:rPr lang="en-US" sz="3200" i="1" dirty="0">
                <a:solidFill>
                  <a:schemeClr val="bg2"/>
                </a:solidFill>
              </a:rPr>
              <a:t>onnecting you to </a:t>
            </a:r>
            <a:r>
              <a:rPr lang="en-US" sz="3200" i="1" u="sng" dirty="0">
                <a:solidFill>
                  <a:schemeClr val="bg2"/>
                </a:solidFill>
              </a:rPr>
              <a:t>H</a:t>
            </a:r>
            <a:r>
              <a:rPr lang="en-US" sz="3200" i="1" dirty="0">
                <a:solidFill>
                  <a:schemeClr val="bg2"/>
                </a:solidFill>
              </a:rPr>
              <a:t>ealth </a:t>
            </a:r>
            <a:r>
              <a:rPr lang="en-US" sz="3200" i="1" u="sng" dirty="0">
                <a:solidFill>
                  <a:schemeClr val="bg2"/>
                </a:solidFill>
              </a:rPr>
              <a:t>I</a:t>
            </a:r>
            <a:r>
              <a:rPr lang="en-US" sz="3200" i="1" dirty="0">
                <a:solidFill>
                  <a:schemeClr val="bg2"/>
                </a:solidFill>
              </a:rPr>
              <a:t>mprovement </a:t>
            </a:r>
            <a:r>
              <a:rPr lang="en-US" sz="3200" i="1" u="sng" dirty="0">
                <a:solidFill>
                  <a:schemeClr val="bg2"/>
                </a:solidFill>
              </a:rPr>
              <a:t>O</a:t>
            </a:r>
            <a:r>
              <a:rPr lang="en-US" sz="3200" i="1" dirty="0">
                <a:solidFill>
                  <a:schemeClr val="bg2"/>
                </a:solidFill>
              </a:rPr>
              <a:t>pportunities</a:t>
            </a:r>
            <a:endParaRPr lang="en-US" sz="3200" dirty="0">
              <a:solidFill>
                <a:schemeClr val="bg2"/>
              </a:solidFill>
            </a:endParaRPr>
          </a:p>
          <a:p>
            <a:endParaRPr lang="en-US" dirty="0">
              <a:solidFill>
                <a:schemeClr val="bg2"/>
              </a:solidFill>
            </a:endParaRPr>
          </a:p>
          <a:p>
            <a:endParaRPr lang="en-US" dirty="0">
              <a:solidFill>
                <a:schemeClr val="bg2"/>
              </a:solidFill>
            </a:endParaRPr>
          </a:p>
        </p:txBody>
      </p:sp>
    </p:spTree>
    <p:extLst>
      <p:ext uri="{BB962C8B-B14F-4D97-AF65-F5344CB8AC3E}">
        <p14:creationId xmlns:p14="http://schemas.microsoft.com/office/powerpoint/2010/main" val="3337032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22960"/>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4AC3A5-D2EB-4D02-A8DD-4DFB957EF147}"/>
              </a:ext>
            </a:extLst>
          </p:cNvPr>
          <p:cNvSpPr txBox="1"/>
          <p:nvPr/>
        </p:nvSpPr>
        <p:spPr>
          <a:xfrm>
            <a:off x="0" y="110906"/>
            <a:ext cx="12192000" cy="584775"/>
          </a:xfrm>
          <a:prstGeom prst="rect">
            <a:avLst/>
          </a:prstGeom>
          <a:solidFill>
            <a:schemeClr val="bg1"/>
          </a:solidFill>
        </p:spPr>
        <p:txBody>
          <a:bodyPr wrap="square" rtlCol="0">
            <a:spAutoFit/>
          </a:bodyPr>
          <a:lstStyle/>
          <a:p>
            <a:pPr algn="ctr"/>
            <a:r>
              <a:rPr lang="en-US" sz="3200" b="1" dirty="0">
                <a:solidFill>
                  <a:srgbClr val="222960"/>
                </a:solidFill>
              </a:rPr>
              <a:t>CHIO</a:t>
            </a:r>
          </a:p>
        </p:txBody>
      </p:sp>
      <p:pic>
        <p:nvPicPr>
          <p:cNvPr id="9" name="Picture 8" descr="Logo, company name&#10;&#10;Description automatically generated">
            <a:extLst>
              <a:ext uri="{FF2B5EF4-FFF2-40B4-BE49-F238E27FC236}">
                <a16:creationId xmlns:a16="http://schemas.microsoft.com/office/drawing/2014/main" id="{C297835B-EA52-4CA8-8040-468B978410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60" y="5604932"/>
            <a:ext cx="1154007" cy="1154007"/>
          </a:xfrm>
          <a:prstGeom prst="rect">
            <a:avLst/>
          </a:prstGeom>
        </p:spPr>
      </p:pic>
      <p:sp>
        <p:nvSpPr>
          <p:cNvPr id="14" name="TextBox 13">
            <a:extLst>
              <a:ext uri="{FF2B5EF4-FFF2-40B4-BE49-F238E27FC236}">
                <a16:creationId xmlns:a16="http://schemas.microsoft.com/office/drawing/2014/main" id="{4755B0ED-2342-4C8A-FBAA-C91BD5DDB328}"/>
              </a:ext>
            </a:extLst>
          </p:cNvPr>
          <p:cNvSpPr txBox="1"/>
          <p:nvPr/>
        </p:nvSpPr>
        <p:spPr>
          <a:xfrm>
            <a:off x="1550020" y="1070518"/>
            <a:ext cx="10281424" cy="4985980"/>
          </a:xfrm>
          <a:prstGeom prst="rect">
            <a:avLst/>
          </a:prstGeom>
          <a:noFill/>
        </p:spPr>
        <p:txBody>
          <a:bodyPr wrap="square" rtlCol="0">
            <a:spAutoFit/>
          </a:bodyPr>
          <a:lstStyle/>
          <a:p>
            <a:r>
              <a:rPr lang="en-US" sz="4000" b="1" dirty="0">
                <a:solidFill>
                  <a:schemeClr val="bg2"/>
                </a:solidFill>
              </a:rPr>
              <a:t>A CHIO is a noun and a verb.</a:t>
            </a:r>
          </a:p>
          <a:p>
            <a:r>
              <a:rPr lang="en-US" sz="4000" b="1" dirty="0">
                <a:solidFill>
                  <a:schemeClr val="bg2"/>
                </a:solidFill>
              </a:rPr>
              <a:t>A CHIO is what you do. A CHIO is who you are.</a:t>
            </a:r>
          </a:p>
          <a:p>
            <a:endParaRPr lang="en-US" sz="4000" b="1" dirty="0">
              <a:solidFill>
                <a:schemeClr val="bg2"/>
              </a:solidFill>
            </a:endParaRPr>
          </a:p>
          <a:p>
            <a:r>
              <a:rPr lang="en-US" sz="2000" dirty="0">
                <a:solidFill>
                  <a:schemeClr val="bg2"/>
                </a:solidFill>
              </a:rPr>
              <a:t>The CHIOs are a network of like-minded health care improvement agents supported by the </a:t>
            </a:r>
            <a:r>
              <a:rPr lang="en-US" sz="2000" i="1" dirty="0">
                <a:solidFill>
                  <a:schemeClr val="bg2"/>
                </a:solidFill>
              </a:rPr>
              <a:t>Oklahoma Primary Health Care Extension System</a:t>
            </a:r>
            <a:r>
              <a:rPr lang="en-US" sz="2000" dirty="0">
                <a:solidFill>
                  <a:schemeClr val="bg2"/>
                </a:solidFill>
              </a:rPr>
              <a:t> (OPHES). CHIOs are the heart of OPHES.</a:t>
            </a:r>
          </a:p>
          <a:p>
            <a:r>
              <a:rPr lang="en-US" sz="2000" dirty="0">
                <a:solidFill>
                  <a:schemeClr val="bg2"/>
                </a:solidFill>
              </a:rPr>
              <a:t>Being Certified as a CHIO signifies your community’s desire to collectively improve the health of those you serve, while acknowledging your entity’s ability to operate a high standard of practice while serving. Being a CHIO signals to those around you your willingness and readiness, your capacity and capabilities all while highlighting your community’s uniqueness and expertise. And it’s more… It’s about being a part of something bigger.  It’s about the connections, the relationships which make the landscape of Oklahoma health care different. We want you to be a part of making a difference!</a:t>
            </a:r>
          </a:p>
          <a:p>
            <a:endParaRPr lang="en-US" dirty="0">
              <a:solidFill>
                <a:schemeClr val="bg2"/>
              </a:solidFill>
            </a:endParaRPr>
          </a:p>
        </p:txBody>
      </p:sp>
    </p:spTree>
    <p:extLst>
      <p:ext uri="{BB962C8B-B14F-4D97-AF65-F5344CB8AC3E}">
        <p14:creationId xmlns:p14="http://schemas.microsoft.com/office/powerpoint/2010/main" val="437268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22960"/>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4AC3A5-D2EB-4D02-A8DD-4DFB957EF147}"/>
              </a:ext>
            </a:extLst>
          </p:cNvPr>
          <p:cNvSpPr txBox="1"/>
          <p:nvPr/>
        </p:nvSpPr>
        <p:spPr>
          <a:xfrm>
            <a:off x="0" y="110906"/>
            <a:ext cx="12192000" cy="584775"/>
          </a:xfrm>
          <a:prstGeom prst="rect">
            <a:avLst/>
          </a:prstGeom>
          <a:solidFill>
            <a:schemeClr val="bg1"/>
          </a:solidFill>
        </p:spPr>
        <p:txBody>
          <a:bodyPr wrap="square" rtlCol="0">
            <a:spAutoFit/>
          </a:bodyPr>
          <a:lstStyle/>
          <a:p>
            <a:pPr algn="ctr"/>
            <a:r>
              <a:rPr lang="en-US" sz="3200" b="1" dirty="0">
                <a:solidFill>
                  <a:srgbClr val="222960"/>
                </a:solidFill>
              </a:rPr>
              <a:t>CHIO</a:t>
            </a:r>
          </a:p>
        </p:txBody>
      </p:sp>
      <p:pic>
        <p:nvPicPr>
          <p:cNvPr id="9" name="Picture 8" descr="Logo, company name&#10;&#10;Description automatically generated">
            <a:extLst>
              <a:ext uri="{FF2B5EF4-FFF2-40B4-BE49-F238E27FC236}">
                <a16:creationId xmlns:a16="http://schemas.microsoft.com/office/drawing/2014/main" id="{C297835B-EA52-4CA8-8040-468B978410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60" y="5604932"/>
            <a:ext cx="1154007" cy="1154007"/>
          </a:xfrm>
          <a:prstGeom prst="rect">
            <a:avLst/>
          </a:prstGeom>
        </p:spPr>
      </p:pic>
      <p:sp>
        <p:nvSpPr>
          <p:cNvPr id="14" name="TextBox 13">
            <a:extLst>
              <a:ext uri="{FF2B5EF4-FFF2-40B4-BE49-F238E27FC236}">
                <a16:creationId xmlns:a16="http://schemas.microsoft.com/office/drawing/2014/main" id="{4755B0ED-2342-4C8A-FBAA-C91BD5DDB328}"/>
              </a:ext>
            </a:extLst>
          </p:cNvPr>
          <p:cNvSpPr txBox="1"/>
          <p:nvPr/>
        </p:nvSpPr>
        <p:spPr>
          <a:xfrm>
            <a:off x="1550020" y="1070518"/>
            <a:ext cx="10281424" cy="4955203"/>
          </a:xfrm>
          <a:prstGeom prst="rect">
            <a:avLst/>
          </a:prstGeom>
          <a:noFill/>
        </p:spPr>
        <p:txBody>
          <a:bodyPr wrap="square" rtlCol="0">
            <a:spAutoFit/>
          </a:bodyPr>
          <a:lstStyle/>
          <a:p>
            <a:r>
              <a:rPr lang="en-US" sz="4000" dirty="0">
                <a:solidFill>
                  <a:schemeClr val="bg2"/>
                </a:solidFill>
              </a:rPr>
              <a:t>What is a Community or County Health Improvement Organization (CHIO)?</a:t>
            </a:r>
            <a:endParaRPr lang="en-US" sz="2000" dirty="0">
              <a:solidFill>
                <a:schemeClr val="bg2"/>
              </a:solidFill>
            </a:endParaRPr>
          </a:p>
          <a:p>
            <a:endParaRPr lang="en-US" sz="4000" dirty="0">
              <a:solidFill>
                <a:schemeClr val="bg2"/>
              </a:solidFill>
            </a:endParaRPr>
          </a:p>
          <a:p>
            <a:r>
              <a:rPr lang="en-US" sz="2000" dirty="0">
                <a:solidFill>
                  <a:schemeClr val="bg2"/>
                </a:solidFill>
              </a:rPr>
              <a:t>The concept of a </a:t>
            </a:r>
            <a:r>
              <a:rPr lang="en-US" sz="2000" b="1" i="1" dirty="0">
                <a:solidFill>
                  <a:schemeClr val="bg2"/>
                </a:solidFill>
              </a:rPr>
              <a:t>CHIO </a:t>
            </a:r>
            <a:r>
              <a:rPr lang="en-US" sz="2000" dirty="0">
                <a:solidFill>
                  <a:schemeClr val="bg2"/>
                </a:solidFill>
              </a:rPr>
              <a:t>was introduced by The University of Oklahoma, Dept. of Family Medicine (OU-Dept. of FM) in 2008 in an effort to bring community-driven health focused dissemination and implementation projects to rural Oklahoma. A CHIO Certified entity is an organized group of stakeholders supporting health care improvement activities within a community, communities, a county, or multiple counties.  Each CHIO is Certified by PHIO through a review process designed to ensure a multi-sectorial approach to improving health within an identified community. </a:t>
            </a:r>
          </a:p>
          <a:p>
            <a:endParaRPr lang="en-US" sz="2000" b="1" i="1" dirty="0">
              <a:solidFill>
                <a:schemeClr val="bg2"/>
              </a:solidFill>
            </a:endParaRPr>
          </a:p>
          <a:p>
            <a:r>
              <a:rPr lang="en-US" sz="2800" b="1" i="1" dirty="0">
                <a:solidFill>
                  <a:schemeClr val="bg2"/>
                </a:solidFill>
              </a:rPr>
              <a:t>Each CHIO represents an entity operating at a high level of practice. Certification are offered at 3 levels: </a:t>
            </a:r>
            <a:r>
              <a:rPr lang="en-US" sz="2800" b="1" i="1" dirty="0" err="1">
                <a:solidFill>
                  <a:schemeClr val="bg2"/>
                </a:solidFill>
              </a:rPr>
              <a:t>cHIO</a:t>
            </a:r>
            <a:r>
              <a:rPr lang="en-US" sz="2800" b="1" i="1" dirty="0">
                <a:solidFill>
                  <a:schemeClr val="bg2"/>
                </a:solidFill>
              </a:rPr>
              <a:t>, CHIO, and CHIO+.</a:t>
            </a:r>
            <a:endParaRPr lang="en-US" sz="2000" b="1" i="1" dirty="0">
              <a:solidFill>
                <a:schemeClr val="bg2"/>
              </a:solidFill>
            </a:endParaRPr>
          </a:p>
        </p:txBody>
      </p:sp>
    </p:spTree>
    <p:extLst>
      <p:ext uri="{BB962C8B-B14F-4D97-AF65-F5344CB8AC3E}">
        <p14:creationId xmlns:p14="http://schemas.microsoft.com/office/powerpoint/2010/main" val="369605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22960"/>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4AC3A5-D2EB-4D02-A8DD-4DFB957EF147}"/>
              </a:ext>
            </a:extLst>
          </p:cNvPr>
          <p:cNvSpPr txBox="1"/>
          <p:nvPr/>
        </p:nvSpPr>
        <p:spPr>
          <a:xfrm>
            <a:off x="0" y="110906"/>
            <a:ext cx="12192000" cy="1077218"/>
          </a:xfrm>
          <a:prstGeom prst="rect">
            <a:avLst/>
          </a:prstGeom>
          <a:solidFill>
            <a:schemeClr val="bg1"/>
          </a:solidFill>
        </p:spPr>
        <p:txBody>
          <a:bodyPr wrap="square" rtlCol="0">
            <a:spAutoFit/>
          </a:bodyPr>
          <a:lstStyle/>
          <a:p>
            <a:pPr algn="ctr"/>
            <a:r>
              <a:rPr lang="en-US" sz="3200" b="1" dirty="0">
                <a:solidFill>
                  <a:srgbClr val="222960"/>
                </a:solidFill>
              </a:rPr>
              <a:t>Re-Introducing the CHIO Model</a:t>
            </a:r>
          </a:p>
          <a:p>
            <a:pPr algn="ctr"/>
            <a:r>
              <a:rPr lang="en-US" sz="3200" b="1" dirty="0">
                <a:solidFill>
                  <a:srgbClr val="222960"/>
                </a:solidFill>
              </a:rPr>
              <a:t>A network of networks approach to health care improvement</a:t>
            </a:r>
          </a:p>
        </p:txBody>
      </p:sp>
      <p:pic>
        <p:nvPicPr>
          <p:cNvPr id="9" name="Picture 8" descr="Logo, company name&#10;&#10;Description automatically generated">
            <a:extLst>
              <a:ext uri="{FF2B5EF4-FFF2-40B4-BE49-F238E27FC236}">
                <a16:creationId xmlns:a16="http://schemas.microsoft.com/office/drawing/2014/main" id="{C297835B-EA52-4CA8-8040-468B978410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60" y="5604932"/>
            <a:ext cx="1154007" cy="1154007"/>
          </a:xfrm>
          <a:prstGeom prst="rect">
            <a:avLst/>
          </a:prstGeom>
        </p:spPr>
      </p:pic>
      <p:sp>
        <p:nvSpPr>
          <p:cNvPr id="2" name="TextBox 1">
            <a:extLst>
              <a:ext uri="{FF2B5EF4-FFF2-40B4-BE49-F238E27FC236}">
                <a16:creationId xmlns:a16="http://schemas.microsoft.com/office/drawing/2014/main" id="{F21A97D8-CC72-884F-BFE1-2F36CA954267}"/>
              </a:ext>
            </a:extLst>
          </p:cNvPr>
          <p:cNvSpPr txBox="1"/>
          <p:nvPr/>
        </p:nvSpPr>
        <p:spPr>
          <a:xfrm>
            <a:off x="1962912" y="1036320"/>
            <a:ext cx="9485376" cy="369332"/>
          </a:xfrm>
          <a:prstGeom prst="rect">
            <a:avLst/>
          </a:prstGeom>
          <a:noFill/>
        </p:spPr>
        <p:txBody>
          <a:bodyPr wrap="square" rtlCol="0">
            <a:spAutoFit/>
          </a:bodyPr>
          <a:lstStyle/>
          <a:p>
            <a:endParaRPr lang="en-US" dirty="0">
              <a:solidFill>
                <a:schemeClr val="bg1"/>
              </a:solidFill>
            </a:endParaRPr>
          </a:p>
        </p:txBody>
      </p:sp>
      <p:pic>
        <p:nvPicPr>
          <p:cNvPr id="10" name="Picture 9" descr="Text&#10;&#10;Description automatically generated">
            <a:extLst>
              <a:ext uri="{FF2B5EF4-FFF2-40B4-BE49-F238E27FC236}">
                <a16:creationId xmlns:a16="http://schemas.microsoft.com/office/drawing/2014/main" id="{CFF650D8-ADFF-4B23-4673-C37872B114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7811" y="2330286"/>
            <a:ext cx="4894329" cy="3491394"/>
          </a:xfrm>
          <a:prstGeom prst="rect">
            <a:avLst/>
          </a:prstGeom>
        </p:spPr>
      </p:pic>
      <p:pic>
        <p:nvPicPr>
          <p:cNvPr id="12" name="Picture 11" descr="Text, letter&#10;&#10;Description automatically generated">
            <a:extLst>
              <a:ext uri="{FF2B5EF4-FFF2-40B4-BE49-F238E27FC236}">
                <a16:creationId xmlns:a16="http://schemas.microsoft.com/office/drawing/2014/main" id="{F2C286A5-608F-983F-9757-A5CE6C5DEB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3580" y="1405262"/>
            <a:ext cx="5384518" cy="5341442"/>
          </a:xfrm>
          <a:prstGeom prst="rect">
            <a:avLst/>
          </a:prstGeom>
        </p:spPr>
      </p:pic>
    </p:spTree>
    <p:extLst>
      <p:ext uri="{BB962C8B-B14F-4D97-AF65-F5344CB8AC3E}">
        <p14:creationId xmlns:p14="http://schemas.microsoft.com/office/powerpoint/2010/main" val="3815058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22960"/>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4AC3A5-D2EB-4D02-A8DD-4DFB957EF147}"/>
              </a:ext>
            </a:extLst>
          </p:cNvPr>
          <p:cNvSpPr txBox="1"/>
          <p:nvPr/>
        </p:nvSpPr>
        <p:spPr>
          <a:xfrm>
            <a:off x="0" y="110906"/>
            <a:ext cx="12192000" cy="584775"/>
          </a:xfrm>
          <a:prstGeom prst="rect">
            <a:avLst/>
          </a:prstGeom>
          <a:solidFill>
            <a:schemeClr val="bg1"/>
          </a:solidFill>
        </p:spPr>
        <p:txBody>
          <a:bodyPr wrap="square" rtlCol="0">
            <a:spAutoFit/>
          </a:bodyPr>
          <a:lstStyle/>
          <a:p>
            <a:pPr algn="ctr"/>
            <a:r>
              <a:rPr lang="en-US" sz="3200" b="1" dirty="0">
                <a:solidFill>
                  <a:srgbClr val="222960"/>
                </a:solidFill>
              </a:rPr>
              <a:t>Levels of CHIO Certification</a:t>
            </a:r>
          </a:p>
        </p:txBody>
      </p:sp>
      <p:pic>
        <p:nvPicPr>
          <p:cNvPr id="9" name="Picture 8" descr="Logo, company name&#10;&#10;Description automatically generated">
            <a:extLst>
              <a:ext uri="{FF2B5EF4-FFF2-40B4-BE49-F238E27FC236}">
                <a16:creationId xmlns:a16="http://schemas.microsoft.com/office/drawing/2014/main" id="{C297835B-EA52-4CA8-8040-468B978410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60" y="5604932"/>
            <a:ext cx="1154007" cy="1154007"/>
          </a:xfrm>
          <a:prstGeom prst="rect">
            <a:avLst/>
          </a:prstGeom>
        </p:spPr>
      </p:pic>
      <p:sp>
        <p:nvSpPr>
          <p:cNvPr id="7" name="TextBox 6">
            <a:extLst>
              <a:ext uri="{FF2B5EF4-FFF2-40B4-BE49-F238E27FC236}">
                <a16:creationId xmlns:a16="http://schemas.microsoft.com/office/drawing/2014/main" id="{D271B220-AB43-0043-A058-E6DB32F28B1D}"/>
              </a:ext>
            </a:extLst>
          </p:cNvPr>
          <p:cNvSpPr txBox="1"/>
          <p:nvPr/>
        </p:nvSpPr>
        <p:spPr>
          <a:xfrm>
            <a:off x="2175353" y="5172036"/>
            <a:ext cx="8278368" cy="1569660"/>
          </a:xfrm>
          <a:prstGeom prst="rect">
            <a:avLst/>
          </a:prstGeom>
          <a:noFill/>
        </p:spPr>
        <p:txBody>
          <a:bodyPr wrap="square" rtlCol="0">
            <a:spAutoFit/>
          </a:bodyPr>
          <a:lstStyle/>
          <a:p>
            <a:r>
              <a:rPr lang="en-US" sz="3200" dirty="0">
                <a:solidFill>
                  <a:schemeClr val="bg1"/>
                </a:solidFill>
              </a:rPr>
              <a:t>community Health Improvement Organizations</a:t>
            </a:r>
          </a:p>
          <a:p>
            <a:r>
              <a:rPr lang="en-US" sz="3200" dirty="0">
                <a:solidFill>
                  <a:schemeClr val="bg1"/>
                </a:solidFill>
              </a:rPr>
              <a:t>County Health Improvement Organization</a:t>
            </a:r>
          </a:p>
          <a:p>
            <a:r>
              <a:rPr lang="en-US" sz="3200" dirty="0">
                <a:solidFill>
                  <a:schemeClr val="bg1"/>
                </a:solidFill>
              </a:rPr>
              <a:t>County Health Improvement Organization Plus+</a:t>
            </a:r>
          </a:p>
        </p:txBody>
      </p:sp>
      <p:pic>
        <p:nvPicPr>
          <p:cNvPr id="3" name="Picture 2" descr="Text&#10;&#10;Description automatically generated">
            <a:extLst>
              <a:ext uri="{FF2B5EF4-FFF2-40B4-BE49-F238E27FC236}">
                <a16:creationId xmlns:a16="http://schemas.microsoft.com/office/drawing/2014/main" id="{7886A3AF-6760-345A-E968-9D4ECE7B02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618" y="1087841"/>
            <a:ext cx="10595839" cy="4056340"/>
          </a:xfrm>
          <a:prstGeom prst="rect">
            <a:avLst/>
          </a:prstGeom>
        </p:spPr>
      </p:pic>
    </p:spTree>
    <p:extLst>
      <p:ext uri="{BB962C8B-B14F-4D97-AF65-F5344CB8AC3E}">
        <p14:creationId xmlns:p14="http://schemas.microsoft.com/office/powerpoint/2010/main" val="2833140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22960"/>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4AC3A5-D2EB-4D02-A8DD-4DFB957EF147}"/>
              </a:ext>
            </a:extLst>
          </p:cNvPr>
          <p:cNvSpPr txBox="1"/>
          <p:nvPr/>
        </p:nvSpPr>
        <p:spPr>
          <a:xfrm>
            <a:off x="0" y="110906"/>
            <a:ext cx="12192000" cy="584775"/>
          </a:xfrm>
          <a:prstGeom prst="rect">
            <a:avLst/>
          </a:prstGeom>
          <a:solidFill>
            <a:schemeClr val="bg1"/>
          </a:solidFill>
        </p:spPr>
        <p:txBody>
          <a:bodyPr wrap="square" rtlCol="0">
            <a:spAutoFit/>
          </a:bodyPr>
          <a:lstStyle/>
          <a:p>
            <a:pPr algn="ctr"/>
            <a:r>
              <a:rPr lang="en-US" sz="3200" b="1" dirty="0">
                <a:solidFill>
                  <a:srgbClr val="222960"/>
                </a:solidFill>
              </a:rPr>
              <a:t>Levels of CHIO Certification</a:t>
            </a:r>
          </a:p>
        </p:txBody>
      </p:sp>
      <p:pic>
        <p:nvPicPr>
          <p:cNvPr id="9" name="Picture 8" descr="Logo, company name&#10;&#10;Description automatically generated">
            <a:extLst>
              <a:ext uri="{FF2B5EF4-FFF2-40B4-BE49-F238E27FC236}">
                <a16:creationId xmlns:a16="http://schemas.microsoft.com/office/drawing/2014/main" id="{C297835B-EA52-4CA8-8040-468B978410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60" y="5604932"/>
            <a:ext cx="1154007" cy="1154007"/>
          </a:xfrm>
          <a:prstGeom prst="rect">
            <a:avLst/>
          </a:prstGeom>
        </p:spPr>
      </p:pic>
      <p:pic>
        <p:nvPicPr>
          <p:cNvPr id="4" name="Picture 3" descr="Diagram&#10;&#10;Description automatically generated with low confidence">
            <a:extLst>
              <a:ext uri="{FF2B5EF4-FFF2-40B4-BE49-F238E27FC236}">
                <a16:creationId xmlns:a16="http://schemas.microsoft.com/office/drawing/2014/main" id="{0D9509A3-89ED-E169-89BB-99E77C0063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8963" y="956192"/>
            <a:ext cx="8654073" cy="5663244"/>
          </a:xfrm>
          <a:prstGeom prst="rect">
            <a:avLst/>
          </a:prstGeom>
        </p:spPr>
      </p:pic>
    </p:spTree>
    <p:extLst>
      <p:ext uri="{BB962C8B-B14F-4D97-AF65-F5344CB8AC3E}">
        <p14:creationId xmlns:p14="http://schemas.microsoft.com/office/powerpoint/2010/main" val="2850326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22960"/>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2E485D0-8EC5-5F44-A182-770CDF847139}"/>
              </a:ext>
            </a:extLst>
          </p:cNvPr>
          <p:cNvSpPr>
            <a:spLocks noGrp="1"/>
          </p:cNvSpPr>
          <p:nvPr>
            <p:ph idx="1"/>
          </p:nvPr>
        </p:nvSpPr>
        <p:spPr>
          <a:xfrm>
            <a:off x="1761892" y="1253594"/>
            <a:ext cx="9198207" cy="4351338"/>
          </a:xfrm>
        </p:spPr>
        <p:txBody>
          <a:bodyPr>
            <a:normAutofit lnSpcReduction="10000"/>
          </a:bodyPr>
          <a:lstStyle/>
          <a:p>
            <a:r>
              <a:rPr lang="en-US" dirty="0">
                <a:solidFill>
                  <a:schemeClr val="bg2"/>
                </a:solidFill>
              </a:rPr>
              <a:t>community Health Improvement Organization (</a:t>
            </a:r>
            <a:r>
              <a:rPr lang="en-US" dirty="0" err="1">
                <a:solidFill>
                  <a:schemeClr val="bg2"/>
                </a:solidFill>
              </a:rPr>
              <a:t>cHIO</a:t>
            </a:r>
            <a:r>
              <a:rPr lang="en-US" dirty="0">
                <a:solidFill>
                  <a:schemeClr val="bg2"/>
                </a:solidFill>
              </a:rPr>
              <a:t>)</a:t>
            </a:r>
          </a:p>
          <a:p>
            <a:pPr lvl="1"/>
            <a:r>
              <a:rPr lang="en-US" dirty="0">
                <a:solidFill>
                  <a:schemeClr val="bg2"/>
                </a:solidFill>
              </a:rPr>
              <a:t>Your entity (or collective) serves individuals within one specified geography. </a:t>
            </a:r>
          </a:p>
          <a:p>
            <a:pPr lvl="1"/>
            <a:r>
              <a:rPr lang="en-US" dirty="0">
                <a:solidFill>
                  <a:schemeClr val="bg2"/>
                </a:solidFill>
              </a:rPr>
              <a:t>This could be at the census tract, zip code, town, city, or municipality level.</a:t>
            </a:r>
          </a:p>
          <a:p>
            <a:pPr marL="457200" lvl="1" indent="0">
              <a:buNone/>
            </a:pPr>
            <a:endParaRPr lang="en-US" dirty="0">
              <a:solidFill>
                <a:schemeClr val="bg2"/>
              </a:solidFill>
            </a:endParaRPr>
          </a:p>
          <a:p>
            <a:pPr marL="0" indent="0">
              <a:buNone/>
            </a:pPr>
            <a:r>
              <a:rPr lang="en-US" dirty="0">
                <a:solidFill>
                  <a:schemeClr val="bg2"/>
                </a:solidFill>
              </a:rPr>
              <a:t>•Examples include: small coalitions , task forces, and work groups, local civic groups, faith-based organizations, Parent Advisory Councils, small non-profits, local Chambers of Commerce, Local Governments, local primary and secondary educational institutions</a:t>
            </a:r>
          </a:p>
          <a:p>
            <a:endParaRPr lang="en-US" dirty="0"/>
          </a:p>
        </p:txBody>
      </p:sp>
      <p:sp>
        <p:nvSpPr>
          <p:cNvPr id="6" name="TextBox 5">
            <a:extLst>
              <a:ext uri="{FF2B5EF4-FFF2-40B4-BE49-F238E27FC236}">
                <a16:creationId xmlns:a16="http://schemas.microsoft.com/office/drawing/2014/main" id="{2B66461B-4923-984C-A7DA-E8A799FD2D3E}"/>
              </a:ext>
            </a:extLst>
          </p:cNvPr>
          <p:cNvSpPr txBox="1"/>
          <p:nvPr/>
        </p:nvSpPr>
        <p:spPr>
          <a:xfrm>
            <a:off x="0" y="110906"/>
            <a:ext cx="12192000" cy="584775"/>
          </a:xfrm>
          <a:prstGeom prst="rect">
            <a:avLst/>
          </a:prstGeom>
          <a:solidFill>
            <a:schemeClr val="bg1"/>
          </a:solidFill>
        </p:spPr>
        <p:txBody>
          <a:bodyPr wrap="square" rtlCol="0">
            <a:spAutoFit/>
          </a:bodyPr>
          <a:lstStyle/>
          <a:p>
            <a:pPr algn="ctr"/>
            <a:r>
              <a:rPr lang="en-US" sz="3200" dirty="0">
                <a:solidFill>
                  <a:srgbClr val="002060"/>
                </a:solidFill>
              </a:rPr>
              <a:t>Community Health Improvement Organization</a:t>
            </a:r>
          </a:p>
        </p:txBody>
      </p:sp>
      <p:pic>
        <p:nvPicPr>
          <p:cNvPr id="7" name="Picture 6" descr="Logo, company name&#10;&#10;Description automatically generated">
            <a:extLst>
              <a:ext uri="{FF2B5EF4-FFF2-40B4-BE49-F238E27FC236}">
                <a16:creationId xmlns:a16="http://schemas.microsoft.com/office/drawing/2014/main" id="{60AE5FF0-4AE4-4649-8162-C092C4A9FC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60" y="5604932"/>
            <a:ext cx="1154007" cy="1154007"/>
          </a:xfrm>
          <a:prstGeom prst="rect">
            <a:avLst/>
          </a:prstGeom>
        </p:spPr>
      </p:pic>
    </p:spTree>
    <p:extLst>
      <p:ext uri="{BB962C8B-B14F-4D97-AF65-F5344CB8AC3E}">
        <p14:creationId xmlns:p14="http://schemas.microsoft.com/office/powerpoint/2010/main" val="2128761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22960"/>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4AC3A5-D2EB-4D02-A8DD-4DFB957EF147}"/>
              </a:ext>
            </a:extLst>
          </p:cNvPr>
          <p:cNvSpPr txBox="1"/>
          <p:nvPr/>
        </p:nvSpPr>
        <p:spPr>
          <a:xfrm>
            <a:off x="1498801" y="388001"/>
            <a:ext cx="10693199"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22960"/>
                </a:solidFill>
                <a:effectLst/>
                <a:uLnTx/>
                <a:uFillTx/>
                <a:latin typeface="Calibri" panose="020F0502020204030204"/>
                <a:ea typeface="+mn-ea"/>
                <a:cs typeface="+mn-cs"/>
              </a:rPr>
              <a:t>About PHIO</a:t>
            </a:r>
          </a:p>
        </p:txBody>
      </p:sp>
      <p:sp>
        <p:nvSpPr>
          <p:cNvPr id="7" name="TextBox 6">
            <a:extLst>
              <a:ext uri="{FF2B5EF4-FFF2-40B4-BE49-F238E27FC236}">
                <a16:creationId xmlns:a16="http://schemas.microsoft.com/office/drawing/2014/main" id="{048A68AB-28DF-4E5D-955C-FBD6BB532B6D}"/>
              </a:ext>
            </a:extLst>
          </p:cNvPr>
          <p:cNvSpPr txBox="1"/>
          <p:nvPr/>
        </p:nvSpPr>
        <p:spPr>
          <a:xfrm>
            <a:off x="0" y="6435886"/>
            <a:ext cx="12192000" cy="461665"/>
          </a:xfrm>
          <a:prstGeom prst="rect">
            <a:avLst/>
          </a:prstGeom>
          <a:solidFill>
            <a:srgbClr val="709D0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publichealthok.org                @publichealthok</a:t>
            </a:r>
          </a:p>
        </p:txBody>
      </p:sp>
      <p:pic>
        <p:nvPicPr>
          <p:cNvPr id="9" name="Picture 8" descr="Logo, company name&#10;&#10;Description automatically generated">
            <a:extLst>
              <a:ext uri="{FF2B5EF4-FFF2-40B4-BE49-F238E27FC236}">
                <a16:creationId xmlns:a16="http://schemas.microsoft.com/office/drawing/2014/main" id="{C297835B-EA52-4CA8-8040-468B978410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924" y="54621"/>
            <a:ext cx="1458869" cy="1458869"/>
          </a:xfrm>
          <a:prstGeom prst="rect">
            <a:avLst/>
          </a:prstGeom>
        </p:spPr>
      </p:pic>
      <p:pic>
        <p:nvPicPr>
          <p:cNvPr id="1026" name="Picture 2" descr="NNPHI">
            <a:extLst>
              <a:ext uri="{FF2B5EF4-FFF2-40B4-BE49-F238E27FC236}">
                <a16:creationId xmlns:a16="http://schemas.microsoft.com/office/drawing/2014/main" id="{9B9879E4-9709-1AB1-1A59-8B2BA7907B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6165" y="414538"/>
            <a:ext cx="2297050" cy="53170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7545DDB-7258-FF9B-DBBE-E8AC1A28E627}"/>
              </a:ext>
            </a:extLst>
          </p:cNvPr>
          <p:cNvSpPr txBox="1"/>
          <p:nvPr/>
        </p:nvSpPr>
        <p:spPr>
          <a:xfrm>
            <a:off x="7978760" y="2643203"/>
            <a:ext cx="3726403" cy="40011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prstClr val="white"/>
                </a:solidFill>
                <a:effectLst/>
                <a:uLnTx/>
                <a:uFillTx/>
                <a:latin typeface="T3Font_2"/>
                <a:ea typeface="+mn-ea"/>
                <a:cs typeface="+mn-cs"/>
              </a:rPr>
              <a:t>Coo</a:t>
            </a:r>
            <a:r>
              <a:rPr kumimoji="0" lang="en-US" sz="2000" b="0" i="0" u="none" strike="noStrike" kern="1200" cap="none" spc="0" normalizeH="0" baseline="0" noProof="0" dirty="0">
                <a:ln>
                  <a:noFill/>
                </a:ln>
                <a:solidFill>
                  <a:prstClr val="white"/>
                </a:solidFill>
                <a:effectLst/>
                <a:uLnTx/>
                <a:uFillTx/>
                <a:latin typeface="T3Font_0"/>
                <a:ea typeface="+mn-ea"/>
                <a:cs typeface="+mn-cs"/>
              </a:rPr>
              <a:t>r</a:t>
            </a:r>
            <a:r>
              <a:rPr kumimoji="0" lang="en-US" sz="2000" b="0" i="0" u="none" strike="noStrike" kern="1200" cap="none" spc="0" normalizeH="0" baseline="0" noProof="0" dirty="0">
                <a:ln>
                  <a:noFill/>
                </a:ln>
                <a:solidFill>
                  <a:prstClr val="white"/>
                </a:solidFill>
                <a:effectLst/>
                <a:uLnTx/>
                <a:uFillTx/>
                <a:latin typeface="T3Font_2"/>
                <a:ea typeface="+mn-ea"/>
                <a:cs typeface="+mn-cs"/>
              </a:rPr>
              <a:t>dina</a:t>
            </a:r>
            <a:r>
              <a:rPr kumimoji="0" lang="en-US" sz="2000" b="0" i="0" u="none" strike="noStrike" kern="1200" cap="none" spc="0" normalizeH="0" baseline="0" noProof="0" dirty="0">
                <a:ln>
                  <a:noFill/>
                </a:ln>
                <a:solidFill>
                  <a:prstClr val="white"/>
                </a:solidFill>
                <a:effectLst/>
                <a:uLnTx/>
                <a:uFillTx/>
                <a:latin typeface="T3Font_0"/>
                <a:ea typeface="+mn-ea"/>
                <a:cs typeface="+mn-cs"/>
              </a:rPr>
              <a:t>t</a:t>
            </a:r>
            <a:r>
              <a:rPr kumimoji="0" lang="en-US" sz="2000" b="0" i="0" u="none" strike="noStrike" kern="1200" cap="none" spc="0" normalizeH="0" baseline="0" noProof="0" dirty="0">
                <a:ln>
                  <a:noFill/>
                </a:ln>
                <a:solidFill>
                  <a:prstClr val="white"/>
                </a:solidFill>
                <a:effectLst/>
                <a:uLnTx/>
                <a:uFillTx/>
                <a:latin typeface="T3Font_2"/>
                <a:ea typeface="+mn-ea"/>
                <a:cs typeface="+mn-cs"/>
              </a:rPr>
              <a:t>ion </a:t>
            </a:r>
            <a:r>
              <a:rPr kumimoji="0" lang="en-US" sz="2000" b="0" i="0" u="none" strike="noStrike" kern="1200" cap="none" spc="0" normalizeH="0" baseline="0" noProof="0" dirty="0">
                <a:ln>
                  <a:noFill/>
                </a:ln>
                <a:solidFill>
                  <a:prstClr val="white"/>
                </a:solidFill>
                <a:effectLst/>
                <a:uLnTx/>
                <a:uFillTx/>
                <a:latin typeface="T3Font_1"/>
                <a:ea typeface="+mn-ea"/>
                <a:cs typeface="+mn-cs"/>
              </a:rPr>
              <a:t>&amp; </a:t>
            </a:r>
            <a:r>
              <a:rPr kumimoji="0" lang="en-US" sz="2000" b="0" i="0" u="none" strike="noStrike" kern="1200" cap="none" spc="0" normalizeH="0" baseline="0" noProof="0" dirty="0">
                <a:ln>
                  <a:noFill/>
                </a:ln>
                <a:solidFill>
                  <a:prstClr val="white"/>
                </a:solidFill>
                <a:effectLst/>
                <a:uLnTx/>
                <a:uFillTx/>
                <a:latin typeface="T3Font_2"/>
                <a:ea typeface="+mn-ea"/>
                <a:cs typeface="+mn-cs"/>
              </a:rPr>
              <a:t>Collabo</a:t>
            </a:r>
            <a:r>
              <a:rPr kumimoji="0" lang="en-US" sz="2000" b="0" i="0" u="none" strike="noStrike" kern="1200" cap="none" spc="0" normalizeH="0" baseline="0" noProof="0" dirty="0">
                <a:ln>
                  <a:noFill/>
                </a:ln>
                <a:solidFill>
                  <a:prstClr val="white"/>
                </a:solidFill>
                <a:effectLst/>
                <a:uLnTx/>
                <a:uFillTx/>
                <a:latin typeface="T3Font_0"/>
                <a:ea typeface="+mn-ea"/>
                <a:cs typeface="+mn-cs"/>
              </a:rPr>
              <a:t>r</a:t>
            </a:r>
            <a:r>
              <a:rPr kumimoji="0" lang="en-US" sz="2000" b="0" i="0" u="none" strike="noStrike" kern="1200" cap="none" spc="0" normalizeH="0" baseline="0" noProof="0" dirty="0">
                <a:ln>
                  <a:noFill/>
                </a:ln>
                <a:solidFill>
                  <a:prstClr val="white"/>
                </a:solidFill>
                <a:effectLst/>
                <a:uLnTx/>
                <a:uFillTx/>
                <a:latin typeface="T3Font_2"/>
                <a:ea typeface="+mn-ea"/>
                <a:cs typeface="+mn-cs"/>
              </a:rPr>
              <a:t>a</a:t>
            </a:r>
            <a:r>
              <a:rPr kumimoji="0" lang="en-US" sz="2000" b="0" i="0" u="none" strike="noStrike" kern="1200" cap="none" spc="0" normalizeH="0" baseline="0" noProof="0" dirty="0">
                <a:ln>
                  <a:noFill/>
                </a:ln>
                <a:solidFill>
                  <a:prstClr val="white"/>
                </a:solidFill>
                <a:effectLst/>
                <a:uLnTx/>
                <a:uFillTx/>
                <a:latin typeface="T3Font_0"/>
                <a:ea typeface="+mn-ea"/>
                <a:cs typeface="+mn-cs"/>
              </a:rPr>
              <a:t>t</a:t>
            </a:r>
            <a:r>
              <a:rPr kumimoji="0" lang="en-US" sz="2000" b="0" i="0" u="none" strike="noStrike" kern="1200" cap="none" spc="0" normalizeH="0" baseline="0" noProof="0" dirty="0">
                <a:ln>
                  <a:noFill/>
                </a:ln>
                <a:solidFill>
                  <a:prstClr val="white"/>
                </a:solidFill>
                <a:effectLst/>
                <a:uLnTx/>
                <a:uFillTx/>
                <a:latin typeface="T3Font_2"/>
                <a:ea typeface="+mn-ea"/>
                <a:cs typeface="+mn-cs"/>
              </a:rPr>
              <a:t>ion</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7AE75F5-12CD-E763-0EB4-C055DF5AD06D}"/>
              </a:ext>
            </a:extLst>
          </p:cNvPr>
          <p:cNvSpPr txBox="1"/>
          <p:nvPr/>
        </p:nvSpPr>
        <p:spPr>
          <a:xfrm>
            <a:off x="7968562" y="3106882"/>
            <a:ext cx="6094520" cy="40011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prstClr val="white"/>
                </a:solidFill>
                <a:effectLst/>
                <a:uLnTx/>
                <a:uFillTx/>
                <a:latin typeface="T3Font_2"/>
                <a:ea typeface="+mn-ea"/>
                <a:cs typeface="+mn-cs"/>
              </a:rPr>
              <a:t>Ed</a:t>
            </a:r>
            <a:r>
              <a:rPr kumimoji="0" lang="en-US" sz="2000" b="0" i="0" u="none" strike="noStrike" kern="1200" cap="none" spc="0" normalizeH="0" baseline="0" noProof="0" dirty="0">
                <a:ln>
                  <a:noFill/>
                </a:ln>
                <a:solidFill>
                  <a:prstClr val="white"/>
                </a:solidFill>
                <a:effectLst/>
                <a:uLnTx/>
                <a:uFillTx/>
                <a:latin typeface="T3Font_0"/>
                <a:ea typeface="+mn-ea"/>
                <a:cs typeface="+mn-cs"/>
              </a:rPr>
              <a:t>u</a:t>
            </a:r>
            <a:r>
              <a:rPr kumimoji="0" lang="en-US" sz="2000" b="0" i="0" u="none" strike="noStrike" kern="1200" cap="none" spc="0" normalizeH="0" baseline="0" noProof="0" dirty="0">
                <a:ln>
                  <a:noFill/>
                </a:ln>
                <a:solidFill>
                  <a:prstClr val="white"/>
                </a:solidFill>
                <a:effectLst/>
                <a:uLnTx/>
                <a:uFillTx/>
                <a:latin typeface="T3Font_2"/>
                <a:ea typeface="+mn-ea"/>
                <a:cs typeface="+mn-cs"/>
              </a:rPr>
              <a:t>ca</a:t>
            </a:r>
            <a:r>
              <a:rPr kumimoji="0" lang="en-US" sz="2000" b="0" i="0" u="none" strike="noStrike" kern="1200" cap="none" spc="0" normalizeH="0" baseline="0" noProof="0" dirty="0">
                <a:ln>
                  <a:noFill/>
                </a:ln>
                <a:solidFill>
                  <a:prstClr val="white"/>
                </a:solidFill>
                <a:effectLst/>
                <a:uLnTx/>
                <a:uFillTx/>
                <a:latin typeface="T3Font_0"/>
                <a:ea typeface="+mn-ea"/>
                <a:cs typeface="+mn-cs"/>
              </a:rPr>
              <a:t>t</a:t>
            </a:r>
            <a:r>
              <a:rPr kumimoji="0" lang="en-US" sz="2000" b="0" i="0" u="none" strike="noStrike" kern="1200" cap="none" spc="0" normalizeH="0" baseline="0" noProof="0" dirty="0">
                <a:ln>
                  <a:noFill/>
                </a:ln>
                <a:solidFill>
                  <a:prstClr val="white"/>
                </a:solidFill>
                <a:effectLst/>
                <a:uLnTx/>
                <a:uFillTx/>
                <a:latin typeface="T3Font_2"/>
                <a:ea typeface="+mn-ea"/>
                <a:cs typeface="+mn-cs"/>
              </a:rPr>
              <a:t>ion </a:t>
            </a:r>
            <a:r>
              <a:rPr kumimoji="0" lang="en-US" sz="2000" b="0" i="0" u="none" strike="noStrike" kern="1200" cap="none" spc="0" normalizeH="0" baseline="0" noProof="0" dirty="0">
                <a:ln>
                  <a:noFill/>
                </a:ln>
                <a:solidFill>
                  <a:prstClr val="white"/>
                </a:solidFill>
                <a:effectLst/>
                <a:uLnTx/>
                <a:uFillTx/>
                <a:latin typeface="T3Font_1"/>
                <a:ea typeface="+mn-ea"/>
                <a:cs typeface="+mn-cs"/>
              </a:rPr>
              <a:t>&amp; </a:t>
            </a:r>
            <a:r>
              <a:rPr kumimoji="0" lang="en-US" sz="2000" b="0" i="0" u="none" strike="noStrike" kern="1200" cap="none" spc="0" normalizeH="0" baseline="0" noProof="0" dirty="0">
                <a:ln>
                  <a:noFill/>
                </a:ln>
                <a:solidFill>
                  <a:prstClr val="white"/>
                </a:solidFill>
                <a:effectLst/>
                <a:uLnTx/>
                <a:uFillTx/>
                <a:latin typeface="T3Font_2"/>
                <a:ea typeface="+mn-ea"/>
                <a:cs typeface="+mn-cs"/>
              </a:rPr>
              <a:t>Re</a:t>
            </a:r>
            <a:r>
              <a:rPr kumimoji="0" lang="en-US" sz="2000" b="0" i="0" u="none" strike="noStrike" kern="1200" cap="none" spc="0" normalizeH="0" baseline="0" noProof="0" dirty="0">
                <a:ln>
                  <a:noFill/>
                </a:ln>
                <a:solidFill>
                  <a:prstClr val="white"/>
                </a:solidFill>
                <a:effectLst/>
                <a:uLnTx/>
                <a:uFillTx/>
                <a:latin typeface="T3Font_0"/>
                <a:ea typeface="+mn-ea"/>
                <a:cs typeface="+mn-cs"/>
              </a:rPr>
              <a:t>s</a:t>
            </a:r>
            <a:r>
              <a:rPr kumimoji="0" lang="en-US" sz="2000" b="0" i="0" u="none" strike="noStrike" kern="1200" cap="none" spc="0" normalizeH="0" baseline="0" noProof="0" dirty="0">
                <a:ln>
                  <a:noFill/>
                </a:ln>
                <a:solidFill>
                  <a:prstClr val="white"/>
                </a:solidFill>
                <a:effectLst/>
                <a:uLnTx/>
                <a:uFillTx/>
                <a:latin typeface="T3Font_2"/>
                <a:ea typeface="+mn-ea"/>
                <a:cs typeface="+mn-cs"/>
              </a:rPr>
              <a:t>ea</a:t>
            </a:r>
            <a:r>
              <a:rPr kumimoji="0" lang="en-US" sz="2000" b="0" i="0" u="none" strike="noStrike" kern="1200" cap="none" spc="0" normalizeH="0" baseline="0" noProof="0" dirty="0">
                <a:ln>
                  <a:noFill/>
                </a:ln>
                <a:solidFill>
                  <a:prstClr val="white"/>
                </a:solidFill>
                <a:effectLst/>
                <a:uLnTx/>
                <a:uFillTx/>
                <a:latin typeface="T3Font_0"/>
                <a:ea typeface="+mn-ea"/>
                <a:cs typeface="+mn-cs"/>
              </a:rPr>
              <a:t>r</a:t>
            </a:r>
            <a:r>
              <a:rPr kumimoji="0" lang="en-US" sz="2000" b="0" i="0" u="none" strike="noStrike" kern="1200" cap="none" spc="0" normalizeH="0" baseline="0" noProof="0" dirty="0">
                <a:ln>
                  <a:noFill/>
                </a:ln>
                <a:solidFill>
                  <a:prstClr val="white"/>
                </a:solidFill>
                <a:effectLst/>
                <a:uLnTx/>
                <a:uFillTx/>
                <a:latin typeface="T3Font_2"/>
                <a:ea typeface="+mn-ea"/>
                <a:cs typeface="+mn-cs"/>
              </a:rPr>
              <a:t>ch</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DA442564-0F75-00C9-71AA-F2D2A21C2E55}"/>
              </a:ext>
            </a:extLst>
          </p:cNvPr>
          <p:cNvSpPr txBox="1"/>
          <p:nvPr/>
        </p:nvSpPr>
        <p:spPr>
          <a:xfrm>
            <a:off x="7968562" y="3607944"/>
            <a:ext cx="7088908" cy="40011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prstClr val="white"/>
                </a:solidFill>
                <a:effectLst/>
                <a:uLnTx/>
                <a:uFillTx/>
                <a:latin typeface="T3Font_2"/>
                <a:ea typeface="+mn-ea"/>
                <a:cs typeface="+mn-cs"/>
              </a:rPr>
              <a:t>Engagemen</a:t>
            </a:r>
            <a:r>
              <a:rPr kumimoji="0" lang="en-US" sz="2000" b="0" i="0" u="none" strike="noStrike" kern="1200" cap="none" spc="0" normalizeH="0" baseline="0" noProof="0" dirty="0">
                <a:ln>
                  <a:noFill/>
                </a:ln>
                <a:solidFill>
                  <a:prstClr val="white"/>
                </a:solidFill>
                <a:effectLst/>
                <a:uLnTx/>
                <a:uFillTx/>
                <a:latin typeface="T3Font_0"/>
                <a:ea typeface="+mn-ea"/>
                <a:cs typeface="+mn-cs"/>
              </a:rPr>
              <a:t>t </a:t>
            </a:r>
            <a:r>
              <a:rPr kumimoji="0" lang="en-US" sz="2000" b="0" i="0" u="none" strike="noStrike" kern="1200" cap="none" spc="0" normalizeH="0" baseline="0" noProof="0" dirty="0">
                <a:ln>
                  <a:noFill/>
                </a:ln>
                <a:solidFill>
                  <a:prstClr val="white"/>
                </a:solidFill>
                <a:effectLst/>
                <a:uLnTx/>
                <a:uFillTx/>
                <a:latin typeface="T3Font_1"/>
                <a:ea typeface="+mn-ea"/>
                <a:cs typeface="+mn-cs"/>
              </a:rPr>
              <a:t>&amp; </a:t>
            </a:r>
            <a:r>
              <a:rPr kumimoji="0" lang="en-US" sz="2000" b="0" i="0" u="none" strike="noStrike" kern="1200" cap="none" spc="0" normalizeH="0" baseline="0" noProof="0" dirty="0">
                <a:ln>
                  <a:noFill/>
                </a:ln>
                <a:solidFill>
                  <a:prstClr val="white"/>
                </a:solidFill>
                <a:effectLst/>
                <a:uLnTx/>
                <a:uFillTx/>
                <a:latin typeface="T3Font_2"/>
                <a:ea typeface="+mn-ea"/>
                <a:cs typeface="+mn-cs"/>
              </a:rPr>
              <a:t>Inno</a:t>
            </a:r>
            <a:r>
              <a:rPr kumimoji="0" lang="en-US" sz="2000" b="0" i="0" u="none" strike="noStrike" kern="1200" cap="none" spc="0" normalizeH="0" baseline="0" noProof="0" dirty="0">
                <a:ln>
                  <a:noFill/>
                </a:ln>
                <a:solidFill>
                  <a:prstClr val="white"/>
                </a:solidFill>
                <a:effectLst/>
                <a:uLnTx/>
                <a:uFillTx/>
                <a:latin typeface="T3Font_0"/>
                <a:ea typeface="+mn-ea"/>
                <a:cs typeface="+mn-cs"/>
              </a:rPr>
              <a:t>v</a:t>
            </a:r>
            <a:r>
              <a:rPr kumimoji="0" lang="en-US" sz="2000" b="0" i="0" u="none" strike="noStrike" kern="1200" cap="none" spc="0" normalizeH="0" baseline="0" noProof="0" dirty="0">
                <a:ln>
                  <a:noFill/>
                </a:ln>
                <a:solidFill>
                  <a:prstClr val="white"/>
                </a:solidFill>
                <a:effectLst/>
                <a:uLnTx/>
                <a:uFillTx/>
                <a:latin typeface="T3Font_2"/>
                <a:ea typeface="+mn-ea"/>
                <a:cs typeface="+mn-cs"/>
              </a:rPr>
              <a:t>a</a:t>
            </a:r>
            <a:r>
              <a:rPr kumimoji="0" lang="en-US" sz="2000" b="0" i="0" u="none" strike="noStrike" kern="1200" cap="none" spc="0" normalizeH="0" baseline="0" noProof="0" dirty="0">
                <a:ln>
                  <a:noFill/>
                </a:ln>
                <a:solidFill>
                  <a:prstClr val="white"/>
                </a:solidFill>
                <a:effectLst/>
                <a:uLnTx/>
                <a:uFillTx/>
                <a:latin typeface="T3Font_0"/>
                <a:ea typeface="+mn-ea"/>
                <a:cs typeface="+mn-cs"/>
              </a:rPr>
              <a:t>t</a:t>
            </a:r>
            <a:r>
              <a:rPr kumimoji="0" lang="en-US" sz="2000" b="0" i="0" u="none" strike="noStrike" kern="1200" cap="none" spc="0" normalizeH="0" baseline="0" noProof="0" dirty="0">
                <a:ln>
                  <a:noFill/>
                </a:ln>
                <a:solidFill>
                  <a:prstClr val="white"/>
                </a:solidFill>
                <a:effectLst/>
                <a:uLnTx/>
                <a:uFillTx/>
                <a:latin typeface="T3Font_2"/>
                <a:ea typeface="+mn-ea"/>
                <a:cs typeface="+mn-cs"/>
              </a:rPr>
              <a:t>ion</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BA44C27F-76F0-8BF2-A071-8E1E7145DFFD}"/>
              </a:ext>
            </a:extLst>
          </p:cNvPr>
          <p:cNvSpPr txBox="1"/>
          <p:nvPr/>
        </p:nvSpPr>
        <p:spPr>
          <a:xfrm>
            <a:off x="2912012" y="1026225"/>
            <a:ext cx="7076050" cy="954107"/>
          </a:xfrm>
          <a:prstGeom prst="rect">
            <a:avLst/>
          </a:prstGeom>
          <a:noFill/>
        </p:spPr>
        <p:txBody>
          <a:bodyPr wrap="square" rtlCol="0">
            <a:spAutoFit/>
          </a:bodyPr>
          <a:lstStyle/>
          <a:p>
            <a:pPr lvl="0" algn="ctr">
              <a:defRPr/>
            </a:pPr>
            <a:r>
              <a:rPr lang="en-US" sz="2800" dirty="0">
                <a:solidFill>
                  <a:srgbClr val="F5F7FD"/>
                </a:solidFill>
                <a:latin typeface="T3Font_6"/>
              </a:rPr>
              <a:t>Engaging di</a:t>
            </a:r>
            <a:r>
              <a:rPr lang="en-US" sz="2800" dirty="0">
                <a:solidFill>
                  <a:srgbClr val="F5F7FD"/>
                </a:solidFill>
                <a:latin typeface="T3Font_8"/>
              </a:rPr>
              <a:t>v</a:t>
            </a:r>
            <a:r>
              <a:rPr lang="en-US" sz="2800" dirty="0">
                <a:solidFill>
                  <a:srgbClr val="F5F7FD"/>
                </a:solidFill>
                <a:latin typeface="T3Font_6"/>
              </a:rPr>
              <a:t>e</a:t>
            </a:r>
            <a:r>
              <a:rPr lang="en-US" sz="2800" dirty="0">
                <a:solidFill>
                  <a:srgbClr val="F5F7FD"/>
                </a:solidFill>
                <a:latin typeface="T3Font_8"/>
              </a:rPr>
              <a:t>rs</a:t>
            </a:r>
            <a:r>
              <a:rPr lang="en-US" sz="2800" dirty="0">
                <a:solidFill>
                  <a:srgbClr val="F5F7FD"/>
                </a:solidFill>
                <a:latin typeface="T3Font_6"/>
              </a:rPr>
              <a:t>e change agen</a:t>
            </a:r>
            <a:r>
              <a:rPr lang="en-US" sz="2800" dirty="0">
                <a:solidFill>
                  <a:srgbClr val="F5F7FD"/>
                </a:solidFill>
                <a:latin typeface="T3Font_8"/>
              </a:rPr>
              <a:t>ts </a:t>
            </a:r>
            <a:r>
              <a:rPr lang="en-US" sz="2800" dirty="0">
                <a:solidFill>
                  <a:srgbClr val="F5F7FD"/>
                </a:solidFill>
                <a:latin typeface="T3Font_6"/>
              </a:rPr>
              <a:t>in </a:t>
            </a:r>
          </a:p>
          <a:p>
            <a:pPr lvl="0" algn="ctr">
              <a:defRPr/>
            </a:pPr>
            <a:r>
              <a:rPr lang="en-US" sz="2800" dirty="0">
                <a:solidFill>
                  <a:srgbClr val="F5F7FD"/>
                </a:solidFill>
                <a:latin typeface="T3Font_6"/>
              </a:rPr>
              <a:t>comm</a:t>
            </a:r>
            <a:r>
              <a:rPr lang="en-US" sz="2800" dirty="0">
                <a:solidFill>
                  <a:srgbClr val="F5F7FD"/>
                </a:solidFill>
                <a:latin typeface="T3Font_8"/>
              </a:rPr>
              <a:t>u</a:t>
            </a:r>
            <a:r>
              <a:rPr lang="en-US" sz="2800" dirty="0">
                <a:solidFill>
                  <a:srgbClr val="F5F7FD"/>
                </a:solidFill>
                <a:latin typeface="T3Font_6"/>
              </a:rPr>
              <a:t>ni</a:t>
            </a:r>
            <a:r>
              <a:rPr lang="en-US" sz="2800" dirty="0">
                <a:solidFill>
                  <a:srgbClr val="F5F7FD"/>
                </a:solidFill>
                <a:latin typeface="T3Font_8"/>
              </a:rPr>
              <a:t>ty</a:t>
            </a:r>
            <a:r>
              <a:rPr lang="en-US" sz="2800" dirty="0">
                <a:solidFill>
                  <a:srgbClr val="F5F7FD"/>
                </a:solidFill>
                <a:latin typeface="T3Font_7"/>
              </a:rPr>
              <a:t>-</a:t>
            </a:r>
            <a:r>
              <a:rPr lang="en-US" sz="2800" dirty="0">
                <a:solidFill>
                  <a:srgbClr val="F5F7FD"/>
                </a:solidFill>
                <a:latin typeface="T3Font_6"/>
              </a:rPr>
              <a:t>de</a:t>
            </a:r>
            <a:r>
              <a:rPr lang="en-US" sz="2800" dirty="0">
                <a:solidFill>
                  <a:srgbClr val="F5F7FD"/>
                </a:solidFill>
                <a:latin typeface="T3Font_8"/>
              </a:rPr>
              <a:t>s</a:t>
            </a:r>
            <a:r>
              <a:rPr lang="en-US" sz="2800" dirty="0">
                <a:solidFill>
                  <a:srgbClr val="F5F7FD"/>
                </a:solidFill>
                <a:latin typeface="T3Font_6"/>
              </a:rPr>
              <a:t>igned heal</a:t>
            </a:r>
            <a:r>
              <a:rPr lang="en-US" sz="2800" dirty="0">
                <a:solidFill>
                  <a:srgbClr val="F5F7FD"/>
                </a:solidFill>
                <a:latin typeface="T3Font_8"/>
              </a:rPr>
              <a:t>t</a:t>
            </a:r>
            <a:r>
              <a:rPr lang="en-US" sz="2800" dirty="0">
                <a:solidFill>
                  <a:srgbClr val="F5F7FD"/>
                </a:solidFill>
                <a:latin typeface="T3Font_6"/>
              </a:rPr>
              <a:t>h ca</a:t>
            </a:r>
            <a:r>
              <a:rPr lang="en-US" sz="2800" dirty="0">
                <a:solidFill>
                  <a:srgbClr val="F5F7FD"/>
                </a:solidFill>
                <a:latin typeface="T3Font_8"/>
              </a:rPr>
              <a:t>r</a:t>
            </a:r>
            <a:r>
              <a:rPr lang="en-US" sz="2800" dirty="0">
                <a:solidFill>
                  <a:srgbClr val="F5F7FD"/>
                </a:solidFill>
                <a:latin typeface="T3Font_6"/>
              </a:rPr>
              <a:t>e imp</a:t>
            </a:r>
            <a:r>
              <a:rPr lang="en-US" sz="2800" dirty="0">
                <a:solidFill>
                  <a:srgbClr val="F5F7FD"/>
                </a:solidFill>
                <a:latin typeface="T3Font_8"/>
              </a:rPr>
              <a:t>r</a:t>
            </a:r>
            <a:r>
              <a:rPr lang="en-US" sz="2800" dirty="0">
                <a:solidFill>
                  <a:srgbClr val="F5F7FD"/>
                </a:solidFill>
                <a:latin typeface="T3Font_6"/>
              </a:rPr>
              <a:t>o</a:t>
            </a:r>
            <a:r>
              <a:rPr lang="en-US" sz="2800" dirty="0">
                <a:solidFill>
                  <a:srgbClr val="F5F7FD"/>
                </a:solidFill>
                <a:latin typeface="T3Font_8"/>
              </a:rPr>
              <a:t>v</a:t>
            </a:r>
            <a:r>
              <a:rPr lang="en-US" sz="2800" dirty="0">
                <a:solidFill>
                  <a:srgbClr val="F5F7FD"/>
                </a:solidFill>
                <a:latin typeface="T3Font_6"/>
              </a:rPr>
              <a:t>emen</a:t>
            </a:r>
            <a:r>
              <a:rPr lang="en-US" sz="2800" dirty="0">
                <a:solidFill>
                  <a:srgbClr val="F5F7FD"/>
                </a:solidFill>
                <a:latin typeface="T3Font_8"/>
              </a:rPr>
              <a:t>t</a:t>
            </a:r>
          </a:p>
        </p:txBody>
      </p:sp>
      <p:sp>
        <p:nvSpPr>
          <p:cNvPr id="4" name="TextBox 3">
            <a:extLst>
              <a:ext uri="{FF2B5EF4-FFF2-40B4-BE49-F238E27FC236}">
                <a16:creationId xmlns:a16="http://schemas.microsoft.com/office/drawing/2014/main" id="{99465C09-D400-E825-ABDD-FB82C5D9C779}"/>
              </a:ext>
            </a:extLst>
          </p:cNvPr>
          <p:cNvSpPr txBox="1"/>
          <p:nvPr/>
        </p:nvSpPr>
        <p:spPr>
          <a:xfrm>
            <a:off x="7978761" y="4041308"/>
            <a:ext cx="3930741" cy="707886"/>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prstClr val="white"/>
                </a:solidFill>
                <a:effectLst/>
                <a:uLnTx/>
                <a:uFillTx/>
                <a:latin typeface="T3Font_2"/>
                <a:ea typeface="+mn-ea"/>
                <a:cs typeface="+mn-cs"/>
              </a:rPr>
              <a:t>CHIO Certification and OPHES Network connections</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17A1F3F-9857-469D-E44B-453F77E26DB7}"/>
              </a:ext>
            </a:extLst>
          </p:cNvPr>
          <p:cNvSpPr txBox="1"/>
          <p:nvPr/>
        </p:nvSpPr>
        <p:spPr>
          <a:xfrm>
            <a:off x="947854" y="2216411"/>
            <a:ext cx="4694664" cy="3970318"/>
          </a:xfrm>
          <a:prstGeom prst="rect">
            <a:avLst/>
          </a:prstGeom>
          <a:noFill/>
        </p:spPr>
        <p:txBody>
          <a:bodyPr wrap="square" rtlCol="0">
            <a:spAutoFit/>
          </a:bodyPr>
          <a:lstStyle/>
          <a:p>
            <a:r>
              <a:rPr lang="en-US" dirty="0">
                <a:solidFill>
                  <a:schemeClr val="bg1"/>
                </a:solidFill>
              </a:rPr>
              <a:t>Established in 2004</a:t>
            </a:r>
          </a:p>
          <a:p>
            <a:endParaRPr lang="en-US" dirty="0">
              <a:solidFill>
                <a:schemeClr val="bg1"/>
              </a:solidFill>
            </a:endParaRPr>
          </a:p>
          <a:p>
            <a:r>
              <a:rPr lang="en-US" dirty="0">
                <a:solidFill>
                  <a:schemeClr val="bg1"/>
                </a:solidFill>
              </a:rPr>
              <a:t>501(c)3 nonprofit organization</a:t>
            </a:r>
          </a:p>
          <a:p>
            <a:endParaRPr lang="en-US" dirty="0">
              <a:solidFill>
                <a:schemeClr val="bg1"/>
              </a:solidFill>
            </a:endParaRPr>
          </a:p>
          <a:p>
            <a:r>
              <a:rPr lang="en-US" dirty="0">
                <a:solidFill>
                  <a:schemeClr val="bg1"/>
                </a:solidFill>
              </a:rPr>
              <a:t>Neutral convener to bridge academia, communities, nonprofits, and individuals to collaboration health improvement opportunities</a:t>
            </a:r>
          </a:p>
          <a:p>
            <a:endParaRPr lang="en-US" dirty="0">
              <a:solidFill>
                <a:schemeClr val="bg1"/>
              </a:solidFill>
            </a:endParaRPr>
          </a:p>
          <a:p>
            <a:r>
              <a:rPr lang="en-US" dirty="0">
                <a:solidFill>
                  <a:schemeClr val="bg1"/>
                </a:solidFill>
              </a:rPr>
              <a:t>Work across diverse sectors to ensure community-voice in local health related activities through it’s portfolio of work </a:t>
            </a:r>
          </a:p>
          <a:p>
            <a:endParaRPr lang="en-US" dirty="0">
              <a:solidFill>
                <a:schemeClr val="bg1"/>
              </a:solidFill>
            </a:endParaRPr>
          </a:p>
          <a:p>
            <a:r>
              <a:rPr lang="en-US" dirty="0">
                <a:solidFill>
                  <a:schemeClr val="bg1"/>
                </a:solidFill>
              </a:rPr>
              <a:t>Foster innovation, leverage resources, and support nonpartisan health advocacy</a:t>
            </a:r>
          </a:p>
        </p:txBody>
      </p:sp>
      <p:sp>
        <p:nvSpPr>
          <p:cNvPr id="2" name="TextBox 1">
            <a:extLst>
              <a:ext uri="{FF2B5EF4-FFF2-40B4-BE49-F238E27FC236}">
                <a16:creationId xmlns:a16="http://schemas.microsoft.com/office/drawing/2014/main" id="{E68EB6E6-2403-DB69-DE4C-7E218455E60D}"/>
              </a:ext>
            </a:extLst>
          </p:cNvPr>
          <p:cNvSpPr txBox="1"/>
          <p:nvPr/>
        </p:nvSpPr>
        <p:spPr>
          <a:xfrm>
            <a:off x="8363414" y="5611658"/>
            <a:ext cx="4181708" cy="646331"/>
          </a:xfrm>
          <a:prstGeom prst="rect">
            <a:avLst/>
          </a:prstGeom>
          <a:noFill/>
        </p:spPr>
        <p:txBody>
          <a:bodyPr wrap="square" rtlCol="0">
            <a:spAutoFit/>
          </a:bodyPr>
          <a:lstStyle/>
          <a:p>
            <a:r>
              <a:rPr lang="en-US" dirty="0">
                <a:solidFill>
                  <a:schemeClr val="bg1"/>
                </a:solidFill>
              </a:rPr>
              <a:t>Click </a:t>
            </a:r>
            <a:r>
              <a:rPr lang="en-US" dirty="0">
                <a:solidFill>
                  <a:schemeClr val="bg1"/>
                </a:solidFill>
                <a:hlinkClick r:id="rId4"/>
              </a:rPr>
              <a:t>here</a:t>
            </a:r>
            <a:r>
              <a:rPr lang="en-US" dirty="0">
                <a:solidFill>
                  <a:schemeClr val="bg1"/>
                </a:solidFill>
              </a:rPr>
              <a:t> to access PHIOs Stakeholder Survey, we want to hear from you!</a:t>
            </a:r>
          </a:p>
        </p:txBody>
      </p:sp>
    </p:spTree>
    <p:extLst>
      <p:ext uri="{BB962C8B-B14F-4D97-AF65-F5344CB8AC3E}">
        <p14:creationId xmlns:p14="http://schemas.microsoft.com/office/powerpoint/2010/main" val="4181812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22960"/>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2E485D0-8EC5-5F44-A182-770CDF847139}"/>
              </a:ext>
            </a:extLst>
          </p:cNvPr>
          <p:cNvSpPr>
            <a:spLocks noGrp="1"/>
          </p:cNvSpPr>
          <p:nvPr>
            <p:ph idx="1"/>
          </p:nvPr>
        </p:nvSpPr>
        <p:spPr>
          <a:xfrm>
            <a:off x="1918010" y="1253594"/>
            <a:ext cx="9042090" cy="4351338"/>
          </a:xfrm>
        </p:spPr>
        <p:txBody>
          <a:bodyPr>
            <a:normAutofit lnSpcReduction="10000"/>
          </a:bodyPr>
          <a:lstStyle/>
          <a:p>
            <a:r>
              <a:rPr lang="en-US" dirty="0">
                <a:solidFill>
                  <a:schemeClr val="bg2"/>
                </a:solidFill>
              </a:rPr>
              <a:t>County Health Improvement Organization</a:t>
            </a:r>
          </a:p>
          <a:p>
            <a:pPr lvl="1"/>
            <a:r>
              <a:rPr lang="en-US" dirty="0">
                <a:solidFill>
                  <a:schemeClr val="bg2"/>
                </a:solidFill>
              </a:rPr>
              <a:t>Your entity (or collective) serves individuals within one specified geography. </a:t>
            </a:r>
          </a:p>
          <a:p>
            <a:pPr lvl="1"/>
            <a:r>
              <a:rPr lang="en-US" dirty="0">
                <a:solidFill>
                  <a:schemeClr val="bg2"/>
                </a:solidFill>
              </a:rPr>
              <a:t>This could be at the census tract, zip code, town, city, or municipality level</a:t>
            </a:r>
          </a:p>
          <a:p>
            <a:pPr marL="457200" lvl="1" indent="0">
              <a:buNone/>
            </a:pPr>
            <a:endParaRPr lang="en-US" dirty="0">
              <a:solidFill>
                <a:schemeClr val="bg2"/>
              </a:solidFill>
            </a:endParaRPr>
          </a:p>
          <a:p>
            <a:pPr marL="0" indent="0">
              <a:buNone/>
            </a:pPr>
            <a:r>
              <a:rPr lang="en-US" dirty="0">
                <a:solidFill>
                  <a:schemeClr val="bg2"/>
                </a:solidFill>
              </a:rPr>
              <a:t>•Examples include: small or medium sized coalitions, task forces, and work groups, local civic groups, faith-based organizations, Parent Advisory Councils, small or medium sized non-profits, local Chambers of Commerce, Local Governments, local primary and secondary educational institutions</a:t>
            </a:r>
          </a:p>
          <a:p>
            <a:endParaRPr lang="en-US" dirty="0"/>
          </a:p>
        </p:txBody>
      </p:sp>
      <p:sp>
        <p:nvSpPr>
          <p:cNvPr id="6" name="TextBox 5">
            <a:extLst>
              <a:ext uri="{FF2B5EF4-FFF2-40B4-BE49-F238E27FC236}">
                <a16:creationId xmlns:a16="http://schemas.microsoft.com/office/drawing/2014/main" id="{2B66461B-4923-984C-A7DA-E8A799FD2D3E}"/>
              </a:ext>
            </a:extLst>
          </p:cNvPr>
          <p:cNvSpPr txBox="1"/>
          <p:nvPr/>
        </p:nvSpPr>
        <p:spPr>
          <a:xfrm>
            <a:off x="0" y="110906"/>
            <a:ext cx="12192000" cy="584775"/>
          </a:xfrm>
          <a:prstGeom prst="rect">
            <a:avLst/>
          </a:prstGeom>
          <a:solidFill>
            <a:schemeClr val="bg1"/>
          </a:solidFill>
        </p:spPr>
        <p:txBody>
          <a:bodyPr wrap="square" rtlCol="0">
            <a:spAutoFit/>
          </a:bodyPr>
          <a:lstStyle/>
          <a:p>
            <a:pPr algn="ctr"/>
            <a:r>
              <a:rPr lang="en-US" sz="3200" dirty="0">
                <a:solidFill>
                  <a:srgbClr val="002060"/>
                </a:solidFill>
              </a:rPr>
              <a:t>County Health Improvement Organization</a:t>
            </a:r>
          </a:p>
        </p:txBody>
      </p:sp>
      <p:pic>
        <p:nvPicPr>
          <p:cNvPr id="7" name="Picture 6" descr="Logo, company name&#10;&#10;Description automatically generated">
            <a:extLst>
              <a:ext uri="{FF2B5EF4-FFF2-40B4-BE49-F238E27FC236}">
                <a16:creationId xmlns:a16="http://schemas.microsoft.com/office/drawing/2014/main" id="{60AE5FF0-4AE4-4649-8162-C092C4A9FC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60" y="5604932"/>
            <a:ext cx="1154007" cy="1154007"/>
          </a:xfrm>
          <a:prstGeom prst="rect">
            <a:avLst/>
          </a:prstGeom>
        </p:spPr>
      </p:pic>
    </p:spTree>
    <p:extLst>
      <p:ext uri="{BB962C8B-B14F-4D97-AF65-F5344CB8AC3E}">
        <p14:creationId xmlns:p14="http://schemas.microsoft.com/office/powerpoint/2010/main" val="1781153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22960"/>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2E485D0-8EC5-5F44-A182-770CDF847139}"/>
              </a:ext>
            </a:extLst>
          </p:cNvPr>
          <p:cNvSpPr>
            <a:spLocks noGrp="1"/>
          </p:cNvSpPr>
          <p:nvPr>
            <p:ph idx="1"/>
          </p:nvPr>
        </p:nvSpPr>
        <p:spPr>
          <a:xfrm>
            <a:off x="1929160" y="1253594"/>
            <a:ext cx="9030939" cy="4351338"/>
          </a:xfrm>
        </p:spPr>
        <p:txBody>
          <a:bodyPr>
            <a:normAutofit lnSpcReduction="10000"/>
          </a:bodyPr>
          <a:lstStyle/>
          <a:p>
            <a:r>
              <a:rPr lang="en-US" dirty="0">
                <a:solidFill>
                  <a:schemeClr val="bg2"/>
                </a:solidFill>
              </a:rPr>
              <a:t>County Health Improvement Organization +</a:t>
            </a:r>
          </a:p>
          <a:p>
            <a:pPr lvl="1"/>
            <a:r>
              <a:rPr lang="en-US" dirty="0">
                <a:solidFill>
                  <a:schemeClr val="bg2"/>
                </a:solidFill>
              </a:rPr>
              <a:t>Your entity (or collective) serves individuals within multiple geographies of a minimum of 3 or more counties.</a:t>
            </a:r>
          </a:p>
          <a:p>
            <a:pPr lvl="1"/>
            <a:r>
              <a:rPr lang="en-US" dirty="0">
                <a:solidFill>
                  <a:schemeClr val="bg2"/>
                </a:solidFill>
              </a:rPr>
              <a:t>This could include multiple census tracts, zip codes, towns, cities, or municipalities.</a:t>
            </a:r>
          </a:p>
          <a:p>
            <a:pPr marL="457200" lvl="1" indent="0">
              <a:buNone/>
            </a:pPr>
            <a:endParaRPr lang="en-US" dirty="0">
              <a:solidFill>
                <a:schemeClr val="bg2"/>
              </a:solidFill>
            </a:endParaRPr>
          </a:p>
          <a:p>
            <a:pPr marL="0" indent="0">
              <a:buNone/>
            </a:pPr>
            <a:r>
              <a:rPr lang="en-US" dirty="0">
                <a:solidFill>
                  <a:schemeClr val="bg2"/>
                </a:solidFill>
              </a:rPr>
              <a:t>•Examples include: large multi-county coalitions, work groups, and task forces (3 or more counties served), hospitals and clinic systems, State Agencies, Tribes, Professional Associations, Special Interest Groups, financial institutions, vocational education institutions, law enforcement agencies, philanthropic organizations</a:t>
            </a:r>
          </a:p>
          <a:p>
            <a:endParaRPr lang="en-US" dirty="0"/>
          </a:p>
        </p:txBody>
      </p:sp>
      <p:sp>
        <p:nvSpPr>
          <p:cNvPr id="6" name="TextBox 5">
            <a:extLst>
              <a:ext uri="{FF2B5EF4-FFF2-40B4-BE49-F238E27FC236}">
                <a16:creationId xmlns:a16="http://schemas.microsoft.com/office/drawing/2014/main" id="{2B66461B-4923-984C-A7DA-E8A799FD2D3E}"/>
              </a:ext>
            </a:extLst>
          </p:cNvPr>
          <p:cNvSpPr txBox="1"/>
          <p:nvPr/>
        </p:nvSpPr>
        <p:spPr>
          <a:xfrm>
            <a:off x="0" y="110906"/>
            <a:ext cx="12192000" cy="584775"/>
          </a:xfrm>
          <a:prstGeom prst="rect">
            <a:avLst/>
          </a:prstGeom>
          <a:solidFill>
            <a:schemeClr val="bg1"/>
          </a:solidFill>
        </p:spPr>
        <p:txBody>
          <a:bodyPr wrap="square" rtlCol="0">
            <a:spAutoFit/>
          </a:bodyPr>
          <a:lstStyle/>
          <a:p>
            <a:pPr algn="ctr"/>
            <a:r>
              <a:rPr lang="en-US" sz="3200" dirty="0">
                <a:solidFill>
                  <a:srgbClr val="002060"/>
                </a:solidFill>
              </a:rPr>
              <a:t>County Health Improvement Organization Plus+</a:t>
            </a:r>
          </a:p>
        </p:txBody>
      </p:sp>
      <p:pic>
        <p:nvPicPr>
          <p:cNvPr id="7" name="Picture 6" descr="Logo, company name&#10;&#10;Description automatically generated">
            <a:extLst>
              <a:ext uri="{FF2B5EF4-FFF2-40B4-BE49-F238E27FC236}">
                <a16:creationId xmlns:a16="http://schemas.microsoft.com/office/drawing/2014/main" id="{60AE5FF0-4AE4-4649-8162-C092C4A9FC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60" y="5604932"/>
            <a:ext cx="1154007" cy="1154007"/>
          </a:xfrm>
          <a:prstGeom prst="rect">
            <a:avLst/>
          </a:prstGeom>
        </p:spPr>
      </p:pic>
    </p:spTree>
    <p:extLst>
      <p:ext uri="{BB962C8B-B14F-4D97-AF65-F5344CB8AC3E}">
        <p14:creationId xmlns:p14="http://schemas.microsoft.com/office/powerpoint/2010/main" val="650502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22960"/>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4AC3A5-D2EB-4D02-A8DD-4DFB957EF147}"/>
              </a:ext>
            </a:extLst>
          </p:cNvPr>
          <p:cNvSpPr txBox="1"/>
          <p:nvPr/>
        </p:nvSpPr>
        <p:spPr>
          <a:xfrm>
            <a:off x="0" y="110906"/>
            <a:ext cx="12192000" cy="584775"/>
          </a:xfrm>
          <a:prstGeom prst="rect">
            <a:avLst/>
          </a:prstGeom>
          <a:solidFill>
            <a:schemeClr val="bg1"/>
          </a:solidFill>
        </p:spPr>
        <p:txBody>
          <a:bodyPr wrap="square" rtlCol="0">
            <a:spAutoFit/>
          </a:bodyPr>
          <a:lstStyle/>
          <a:p>
            <a:pPr algn="ctr"/>
            <a:r>
              <a:rPr lang="en-US" sz="3200" b="1" dirty="0">
                <a:solidFill>
                  <a:srgbClr val="222960"/>
                </a:solidFill>
              </a:rPr>
              <a:t>CHIO</a:t>
            </a:r>
          </a:p>
        </p:txBody>
      </p:sp>
      <p:pic>
        <p:nvPicPr>
          <p:cNvPr id="3" name="Picture 2" descr="Text&#10;&#10;Description automatically generated">
            <a:extLst>
              <a:ext uri="{FF2B5EF4-FFF2-40B4-BE49-F238E27FC236}">
                <a16:creationId xmlns:a16="http://schemas.microsoft.com/office/drawing/2014/main" id="{9F396F07-A08C-9890-AAE0-1D6CBFE5D7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3764" y="986328"/>
            <a:ext cx="3952597" cy="2781886"/>
          </a:xfrm>
          <a:prstGeom prst="rect">
            <a:avLst/>
          </a:prstGeom>
        </p:spPr>
      </p:pic>
      <p:pic>
        <p:nvPicPr>
          <p:cNvPr id="5" name="Picture 4" descr="Text&#10;&#10;Description automatically generated">
            <a:extLst>
              <a:ext uri="{FF2B5EF4-FFF2-40B4-BE49-F238E27FC236}">
                <a16:creationId xmlns:a16="http://schemas.microsoft.com/office/drawing/2014/main" id="{3C5DB8B9-940B-1506-C127-C16DACED54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3414" y="4295919"/>
            <a:ext cx="3440444" cy="2217175"/>
          </a:xfrm>
          <a:prstGeom prst="rect">
            <a:avLst/>
          </a:prstGeom>
        </p:spPr>
      </p:pic>
      <p:pic>
        <p:nvPicPr>
          <p:cNvPr id="8" name="Picture 7" descr="Text&#10;&#10;Description automatically generated">
            <a:extLst>
              <a:ext uri="{FF2B5EF4-FFF2-40B4-BE49-F238E27FC236}">
                <a16:creationId xmlns:a16="http://schemas.microsoft.com/office/drawing/2014/main" id="{5A5823EB-BAC8-EDD1-01C4-E05F830687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3764" y="4295919"/>
            <a:ext cx="3644423" cy="2227690"/>
          </a:xfrm>
          <a:prstGeom prst="rect">
            <a:avLst/>
          </a:prstGeom>
        </p:spPr>
      </p:pic>
      <p:pic>
        <p:nvPicPr>
          <p:cNvPr id="11" name="Picture 10" descr="Text&#10;&#10;Description automatically generated">
            <a:extLst>
              <a:ext uri="{FF2B5EF4-FFF2-40B4-BE49-F238E27FC236}">
                <a16:creationId xmlns:a16="http://schemas.microsoft.com/office/drawing/2014/main" id="{F9525352-7FCA-63AF-0B15-617B6C8B77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491" y="4295919"/>
            <a:ext cx="3603046" cy="2227690"/>
          </a:xfrm>
          <a:prstGeom prst="rect">
            <a:avLst/>
          </a:prstGeom>
        </p:spPr>
      </p:pic>
    </p:spTree>
    <p:extLst>
      <p:ext uri="{BB962C8B-B14F-4D97-AF65-F5344CB8AC3E}">
        <p14:creationId xmlns:p14="http://schemas.microsoft.com/office/powerpoint/2010/main" val="2152309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22960"/>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66461B-4923-984C-A7DA-E8A799FD2D3E}"/>
              </a:ext>
            </a:extLst>
          </p:cNvPr>
          <p:cNvSpPr txBox="1"/>
          <p:nvPr/>
        </p:nvSpPr>
        <p:spPr>
          <a:xfrm>
            <a:off x="0" y="110906"/>
            <a:ext cx="12192000" cy="584775"/>
          </a:xfrm>
          <a:prstGeom prst="rect">
            <a:avLst/>
          </a:prstGeom>
          <a:solidFill>
            <a:schemeClr val="bg1"/>
          </a:solidFill>
        </p:spPr>
        <p:txBody>
          <a:bodyPr wrap="square" rtlCol="0">
            <a:spAutoFit/>
          </a:bodyPr>
          <a:lstStyle/>
          <a:p>
            <a:pPr algn="ctr"/>
            <a:r>
              <a:rPr lang="en-US" sz="3200" dirty="0">
                <a:solidFill>
                  <a:srgbClr val="002060"/>
                </a:solidFill>
              </a:rPr>
              <a:t>How to get your CHIO Certification</a:t>
            </a:r>
          </a:p>
        </p:txBody>
      </p:sp>
      <p:pic>
        <p:nvPicPr>
          <p:cNvPr id="7" name="Picture 6" descr="Logo, company name&#10;&#10;Description automatically generated">
            <a:extLst>
              <a:ext uri="{FF2B5EF4-FFF2-40B4-BE49-F238E27FC236}">
                <a16:creationId xmlns:a16="http://schemas.microsoft.com/office/drawing/2014/main" id="{60AE5FF0-4AE4-4649-8162-C092C4A9FC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60" y="5604932"/>
            <a:ext cx="1154007" cy="1154007"/>
          </a:xfrm>
          <a:prstGeom prst="rect">
            <a:avLst/>
          </a:prstGeom>
        </p:spPr>
      </p:pic>
      <p:pic>
        <p:nvPicPr>
          <p:cNvPr id="3" name="Picture 2">
            <a:extLst>
              <a:ext uri="{FF2B5EF4-FFF2-40B4-BE49-F238E27FC236}">
                <a16:creationId xmlns:a16="http://schemas.microsoft.com/office/drawing/2014/main" id="{6DC04458-0DEC-80F4-4B6D-4C9A114607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8660" y="885809"/>
            <a:ext cx="7955227" cy="5861285"/>
          </a:xfrm>
          <a:prstGeom prst="rect">
            <a:avLst/>
          </a:prstGeom>
        </p:spPr>
      </p:pic>
    </p:spTree>
    <p:extLst>
      <p:ext uri="{BB962C8B-B14F-4D97-AF65-F5344CB8AC3E}">
        <p14:creationId xmlns:p14="http://schemas.microsoft.com/office/powerpoint/2010/main" val="3011283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22960"/>
        </a:solidFill>
        <a:effectLst/>
      </p:bgPr>
    </p:bg>
    <p:spTree>
      <p:nvGrpSpPr>
        <p:cNvPr id="1" name=""/>
        <p:cNvGrpSpPr/>
        <p:nvPr/>
      </p:nvGrpSpPr>
      <p:grpSpPr>
        <a:xfrm>
          <a:off x="0" y="0"/>
          <a:ext cx="0" cy="0"/>
          <a:chOff x="0" y="0"/>
          <a:chExt cx="0" cy="0"/>
        </a:xfrm>
      </p:grpSpPr>
      <p:pic>
        <p:nvPicPr>
          <p:cNvPr id="3" name="Content Placeholder 2" descr="Graphical user interface, text&#10;&#10;Description automatically generated">
            <a:extLst>
              <a:ext uri="{FF2B5EF4-FFF2-40B4-BE49-F238E27FC236}">
                <a16:creationId xmlns:a16="http://schemas.microsoft.com/office/drawing/2014/main" id="{940780C1-CDF6-E725-ABF6-0F5F2621262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90417" y="1183787"/>
            <a:ext cx="8380856" cy="5245796"/>
          </a:xfrm>
        </p:spPr>
      </p:pic>
      <p:sp>
        <p:nvSpPr>
          <p:cNvPr id="6" name="TextBox 5">
            <a:extLst>
              <a:ext uri="{FF2B5EF4-FFF2-40B4-BE49-F238E27FC236}">
                <a16:creationId xmlns:a16="http://schemas.microsoft.com/office/drawing/2014/main" id="{2B66461B-4923-984C-A7DA-E8A799FD2D3E}"/>
              </a:ext>
            </a:extLst>
          </p:cNvPr>
          <p:cNvSpPr txBox="1"/>
          <p:nvPr/>
        </p:nvSpPr>
        <p:spPr>
          <a:xfrm>
            <a:off x="0" y="110906"/>
            <a:ext cx="12192000" cy="584775"/>
          </a:xfrm>
          <a:prstGeom prst="rect">
            <a:avLst/>
          </a:prstGeom>
          <a:solidFill>
            <a:schemeClr val="bg1"/>
          </a:solidFill>
        </p:spPr>
        <p:txBody>
          <a:bodyPr wrap="square" rtlCol="0">
            <a:spAutoFit/>
          </a:bodyPr>
          <a:lstStyle/>
          <a:p>
            <a:pPr algn="ctr"/>
            <a:r>
              <a:rPr lang="en-US" sz="3200" dirty="0">
                <a:solidFill>
                  <a:srgbClr val="002060"/>
                </a:solidFill>
              </a:rPr>
              <a:t>CHIO Readiness Assessment</a:t>
            </a:r>
          </a:p>
        </p:txBody>
      </p:sp>
      <p:pic>
        <p:nvPicPr>
          <p:cNvPr id="7" name="Picture 6" descr="Logo, company name&#10;&#10;Description automatically generated">
            <a:extLst>
              <a:ext uri="{FF2B5EF4-FFF2-40B4-BE49-F238E27FC236}">
                <a16:creationId xmlns:a16="http://schemas.microsoft.com/office/drawing/2014/main" id="{60AE5FF0-4AE4-4649-8162-C092C4A9FC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860" y="5604932"/>
            <a:ext cx="1154007" cy="1154007"/>
          </a:xfrm>
          <a:prstGeom prst="rect">
            <a:avLst/>
          </a:prstGeom>
        </p:spPr>
      </p:pic>
      <p:sp>
        <p:nvSpPr>
          <p:cNvPr id="2" name="TextBox 1">
            <a:extLst>
              <a:ext uri="{FF2B5EF4-FFF2-40B4-BE49-F238E27FC236}">
                <a16:creationId xmlns:a16="http://schemas.microsoft.com/office/drawing/2014/main" id="{2EE4399C-D170-88CE-4295-45D2F03FF316}"/>
              </a:ext>
            </a:extLst>
          </p:cNvPr>
          <p:cNvSpPr txBox="1"/>
          <p:nvPr/>
        </p:nvSpPr>
        <p:spPr>
          <a:xfrm>
            <a:off x="726863" y="2688641"/>
            <a:ext cx="1728439" cy="923330"/>
          </a:xfrm>
          <a:prstGeom prst="rect">
            <a:avLst/>
          </a:prstGeom>
          <a:noFill/>
        </p:spPr>
        <p:txBody>
          <a:bodyPr wrap="square" rtlCol="0">
            <a:spAutoFit/>
          </a:bodyPr>
          <a:lstStyle/>
          <a:p>
            <a:r>
              <a:rPr lang="en-US" dirty="0">
                <a:solidFill>
                  <a:schemeClr val="bg1"/>
                </a:solidFill>
                <a:hlinkClick r:id="rId5"/>
              </a:rPr>
              <a:t>Link to the Readiness Assessment</a:t>
            </a:r>
            <a:endParaRPr lang="en-US" dirty="0">
              <a:solidFill>
                <a:schemeClr val="bg1"/>
              </a:solidFill>
            </a:endParaRPr>
          </a:p>
        </p:txBody>
      </p:sp>
    </p:spTree>
    <p:extLst>
      <p:ext uri="{BB962C8B-B14F-4D97-AF65-F5344CB8AC3E}">
        <p14:creationId xmlns:p14="http://schemas.microsoft.com/office/powerpoint/2010/main" val="3543474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22960"/>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66461B-4923-984C-A7DA-E8A799FD2D3E}"/>
              </a:ext>
            </a:extLst>
          </p:cNvPr>
          <p:cNvSpPr txBox="1"/>
          <p:nvPr/>
        </p:nvSpPr>
        <p:spPr>
          <a:xfrm>
            <a:off x="0" y="110906"/>
            <a:ext cx="12192000" cy="584775"/>
          </a:xfrm>
          <a:prstGeom prst="rect">
            <a:avLst/>
          </a:prstGeom>
          <a:solidFill>
            <a:schemeClr val="bg1"/>
          </a:solidFill>
        </p:spPr>
        <p:txBody>
          <a:bodyPr wrap="square" rtlCol="0">
            <a:spAutoFit/>
          </a:bodyPr>
          <a:lstStyle/>
          <a:p>
            <a:pPr algn="ctr"/>
            <a:r>
              <a:rPr lang="en-US" sz="3200" dirty="0">
                <a:solidFill>
                  <a:srgbClr val="002060"/>
                </a:solidFill>
              </a:rPr>
              <a:t>CHIO Application</a:t>
            </a:r>
          </a:p>
        </p:txBody>
      </p:sp>
      <p:pic>
        <p:nvPicPr>
          <p:cNvPr id="7" name="Picture 6" descr="Logo, company name&#10;&#10;Description automatically generated">
            <a:extLst>
              <a:ext uri="{FF2B5EF4-FFF2-40B4-BE49-F238E27FC236}">
                <a16:creationId xmlns:a16="http://schemas.microsoft.com/office/drawing/2014/main" id="{60AE5FF0-4AE4-4649-8162-C092C4A9FC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60" y="5604932"/>
            <a:ext cx="1154007" cy="1154007"/>
          </a:xfrm>
          <a:prstGeom prst="rect">
            <a:avLst/>
          </a:prstGeom>
        </p:spPr>
      </p:pic>
      <p:pic>
        <p:nvPicPr>
          <p:cNvPr id="3" name="Picture 2" descr="Graphical user interface, text, website&#10;&#10;Description automatically generated">
            <a:extLst>
              <a:ext uri="{FF2B5EF4-FFF2-40B4-BE49-F238E27FC236}">
                <a16:creationId xmlns:a16="http://schemas.microsoft.com/office/drawing/2014/main" id="{094E8892-0033-4598-D066-ED47DDEFC4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7100" y="1130910"/>
            <a:ext cx="8215533" cy="5142315"/>
          </a:xfrm>
          <a:prstGeom prst="rect">
            <a:avLst/>
          </a:prstGeom>
        </p:spPr>
      </p:pic>
      <p:sp>
        <p:nvSpPr>
          <p:cNvPr id="2" name="TextBox 1">
            <a:extLst>
              <a:ext uri="{FF2B5EF4-FFF2-40B4-BE49-F238E27FC236}">
                <a16:creationId xmlns:a16="http://schemas.microsoft.com/office/drawing/2014/main" id="{397929AC-1D5F-1C68-C1C3-CAEC981EB1B3}"/>
              </a:ext>
            </a:extLst>
          </p:cNvPr>
          <p:cNvSpPr txBox="1"/>
          <p:nvPr/>
        </p:nvSpPr>
        <p:spPr>
          <a:xfrm>
            <a:off x="423746" y="1393902"/>
            <a:ext cx="1371600" cy="646331"/>
          </a:xfrm>
          <a:prstGeom prst="rect">
            <a:avLst/>
          </a:prstGeom>
          <a:noFill/>
        </p:spPr>
        <p:txBody>
          <a:bodyPr wrap="square" rtlCol="0">
            <a:spAutoFit/>
          </a:bodyPr>
          <a:lstStyle/>
          <a:p>
            <a:r>
              <a:rPr lang="en-US" dirty="0">
                <a:solidFill>
                  <a:schemeClr val="bg1"/>
                </a:solidFill>
                <a:hlinkClick r:id="rId5"/>
              </a:rPr>
              <a:t>Link to CHIO Application</a:t>
            </a:r>
            <a:endParaRPr lang="en-US" dirty="0">
              <a:solidFill>
                <a:schemeClr val="bg1"/>
              </a:solidFill>
            </a:endParaRPr>
          </a:p>
        </p:txBody>
      </p:sp>
    </p:spTree>
    <p:extLst>
      <p:ext uri="{BB962C8B-B14F-4D97-AF65-F5344CB8AC3E}">
        <p14:creationId xmlns:p14="http://schemas.microsoft.com/office/powerpoint/2010/main" val="2390158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222960"/>
        </a:solidFill>
        <a:effectLst/>
      </p:bgPr>
    </p:bg>
    <p:spTree>
      <p:nvGrpSpPr>
        <p:cNvPr id="1" name=""/>
        <p:cNvGrpSpPr/>
        <p:nvPr/>
      </p:nvGrpSpPr>
      <p:grpSpPr>
        <a:xfrm>
          <a:off x="0" y="0"/>
          <a:ext cx="0" cy="0"/>
          <a:chOff x="0" y="0"/>
          <a:chExt cx="0" cy="0"/>
        </a:xfrm>
      </p:grpSpPr>
      <p:pic>
        <p:nvPicPr>
          <p:cNvPr id="7" name="Content Placeholder 6" descr="Graphical user interface, text&#10;&#10;Description automatically generated">
            <a:extLst>
              <a:ext uri="{FF2B5EF4-FFF2-40B4-BE49-F238E27FC236}">
                <a16:creationId xmlns:a16="http://schemas.microsoft.com/office/drawing/2014/main" id="{4A1B2F7C-7B75-1E05-4304-8A27E4BA1E6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899139" y="1364567"/>
            <a:ext cx="9478547" cy="4966121"/>
          </a:xfrm>
        </p:spPr>
      </p:pic>
      <p:pic>
        <p:nvPicPr>
          <p:cNvPr id="5" name="Picture 4" descr="Logo, company name&#10;&#10;Description automatically generated">
            <a:extLst>
              <a:ext uri="{FF2B5EF4-FFF2-40B4-BE49-F238E27FC236}">
                <a16:creationId xmlns:a16="http://schemas.microsoft.com/office/drawing/2014/main" id="{474E22C0-8F99-F742-A840-9226319144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860" y="5604932"/>
            <a:ext cx="1154007" cy="1154007"/>
          </a:xfrm>
          <a:prstGeom prst="rect">
            <a:avLst/>
          </a:prstGeom>
        </p:spPr>
      </p:pic>
      <p:sp>
        <p:nvSpPr>
          <p:cNvPr id="6" name="TextBox 5">
            <a:extLst>
              <a:ext uri="{FF2B5EF4-FFF2-40B4-BE49-F238E27FC236}">
                <a16:creationId xmlns:a16="http://schemas.microsoft.com/office/drawing/2014/main" id="{87CE3351-3953-3E4B-8D49-192515F913B4}"/>
              </a:ext>
            </a:extLst>
          </p:cNvPr>
          <p:cNvSpPr txBox="1"/>
          <p:nvPr/>
        </p:nvSpPr>
        <p:spPr>
          <a:xfrm>
            <a:off x="0" y="110906"/>
            <a:ext cx="12192000" cy="584775"/>
          </a:xfrm>
          <a:prstGeom prst="rect">
            <a:avLst/>
          </a:prstGeom>
          <a:solidFill>
            <a:schemeClr val="bg1"/>
          </a:solidFill>
        </p:spPr>
        <p:txBody>
          <a:bodyPr wrap="square" rtlCol="0">
            <a:spAutoFit/>
          </a:bodyPr>
          <a:lstStyle/>
          <a:p>
            <a:pPr algn="ctr"/>
            <a:r>
              <a:rPr lang="en-US" sz="3200" b="1" dirty="0">
                <a:solidFill>
                  <a:srgbClr val="222960"/>
                </a:solidFill>
              </a:rPr>
              <a:t>CHIO Certification Timeline</a:t>
            </a:r>
          </a:p>
        </p:txBody>
      </p:sp>
    </p:spTree>
    <p:extLst>
      <p:ext uri="{BB962C8B-B14F-4D97-AF65-F5344CB8AC3E}">
        <p14:creationId xmlns:p14="http://schemas.microsoft.com/office/powerpoint/2010/main" val="2170083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22960"/>
        </a:solidFill>
        <a:effectLst/>
      </p:bgPr>
    </p:bg>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474E22C0-8F99-F742-A840-9226319144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60" y="5604932"/>
            <a:ext cx="1154007" cy="1154007"/>
          </a:xfrm>
          <a:prstGeom prst="rect">
            <a:avLst/>
          </a:prstGeom>
        </p:spPr>
      </p:pic>
      <p:sp>
        <p:nvSpPr>
          <p:cNvPr id="6" name="TextBox 5">
            <a:extLst>
              <a:ext uri="{FF2B5EF4-FFF2-40B4-BE49-F238E27FC236}">
                <a16:creationId xmlns:a16="http://schemas.microsoft.com/office/drawing/2014/main" id="{87CE3351-3953-3E4B-8D49-192515F913B4}"/>
              </a:ext>
            </a:extLst>
          </p:cNvPr>
          <p:cNvSpPr txBox="1"/>
          <p:nvPr/>
        </p:nvSpPr>
        <p:spPr>
          <a:xfrm>
            <a:off x="0" y="110906"/>
            <a:ext cx="12192000" cy="584775"/>
          </a:xfrm>
          <a:prstGeom prst="rect">
            <a:avLst/>
          </a:prstGeom>
          <a:solidFill>
            <a:schemeClr val="bg1"/>
          </a:solidFill>
        </p:spPr>
        <p:txBody>
          <a:bodyPr wrap="square" rtlCol="0">
            <a:spAutoFit/>
          </a:bodyPr>
          <a:lstStyle/>
          <a:p>
            <a:pPr algn="ctr"/>
            <a:r>
              <a:rPr lang="en-US" sz="3200" b="1" dirty="0">
                <a:solidFill>
                  <a:srgbClr val="222960"/>
                </a:solidFill>
              </a:rPr>
              <a:t>Making your CHIO Certification Meaningful</a:t>
            </a:r>
          </a:p>
        </p:txBody>
      </p:sp>
      <p:pic>
        <p:nvPicPr>
          <p:cNvPr id="8" name="Picture 7" descr="Text&#10;&#10;Description automatically generated">
            <a:extLst>
              <a:ext uri="{FF2B5EF4-FFF2-40B4-BE49-F238E27FC236}">
                <a16:creationId xmlns:a16="http://schemas.microsoft.com/office/drawing/2014/main" id="{9EF1784C-9BF9-75A2-6EFA-0AB11ED0B6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8073" y="926116"/>
            <a:ext cx="7930950" cy="5820978"/>
          </a:xfrm>
          <a:prstGeom prst="rect">
            <a:avLst/>
          </a:prstGeom>
        </p:spPr>
      </p:pic>
    </p:spTree>
    <p:extLst>
      <p:ext uri="{BB962C8B-B14F-4D97-AF65-F5344CB8AC3E}">
        <p14:creationId xmlns:p14="http://schemas.microsoft.com/office/powerpoint/2010/main" val="2724346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222960"/>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4AC3A5-D2EB-4D02-A8DD-4DFB957EF147}"/>
              </a:ext>
            </a:extLst>
          </p:cNvPr>
          <p:cNvSpPr txBox="1"/>
          <p:nvPr/>
        </p:nvSpPr>
        <p:spPr>
          <a:xfrm>
            <a:off x="0" y="2207335"/>
            <a:ext cx="12192000" cy="2554545"/>
          </a:xfrm>
          <a:prstGeom prst="rect">
            <a:avLst/>
          </a:prstGeom>
          <a:solidFill>
            <a:schemeClr val="bg1"/>
          </a:solidFill>
        </p:spPr>
        <p:txBody>
          <a:bodyPr wrap="square" rtlCol="0">
            <a:spAutoFit/>
          </a:bodyPr>
          <a:lstStyle/>
          <a:p>
            <a:pPr algn="ctr"/>
            <a:r>
              <a:rPr lang="en-US" sz="3200" b="1" dirty="0">
                <a:solidFill>
                  <a:srgbClr val="222960"/>
                </a:solidFill>
              </a:rPr>
              <a:t>Making your CHIO Certification work for you!</a:t>
            </a:r>
          </a:p>
          <a:p>
            <a:pPr algn="ctr"/>
            <a:r>
              <a:rPr lang="en-US" sz="3200" b="1" dirty="0">
                <a:solidFill>
                  <a:srgbClr val="222960"/>
                </a:solidFill>
              </a:rPr>
              <a:t>Examples from the field:</a:t>
            </a:r>
          </a:p>
          <a:p>
            <a:pPr algn="ctr"/>
            <a:r>
              <a:rPr lang="en-US" sz="3200" b="1" dirty="0">
                <a:solidFill>
                  <a:srgbClr val="222960"/>
                </a:solidFill>
              </a:rPr>
              <a:t>CATCH-UP 1.0</a:t>
            </a:r>
          </a:p>
          <a:p>
            <a:pPr algn="ctr"/>
            <a:r>
              <a:rPr lang="en-US" sz="3200" b="1" dirty="0">
                <a:solidFill>
                  <a:srgbClr val="222960"/>
                </a:solidFill>
              </a:rPr>
              <a:t>CATCH-UP 2.0</a:t>
            </a:r>
          </a:p>
          <a:p>
            <a:pPr algn="ctr"/>
            <a:r>
              <a:rPr lang="en-US" sz="3200" b="1" dirty="0">
                <a:solidFill>
                  <a:srgbClr val="222960"/>
                </a:solidFill>
              </a:rPr>
              <a:t>Handle with Care Oklahoma</a:t>
            </a:r>
          </a:p>
        </p:txBody>
      </p:sp>
      <p:pic>
        <p:nvPicPr>
          <p:cNvPr id="9" name="Picture 8" descr="Logo, company name&#10;&#10;Description automatically generated">
            <a:extLst>
              <a:ext uri="{FF2B5EF4-FFF2-40B4-BE49-F238E27FC236}">
                <a16:creationId xmlns:a16="http://schemas.microsoft.com/office/drawing/2014/main" id="{C297835B-EA52-4CA8-8040-468B978410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60" y="5604932"/>
            <a:ext cx="1154007" cy="1154007"/>
          </a:xfrm>
          <a:prstGeom prst="rect">
            <a:avLst/>
          </a:prstGeom>
        </p:spPr>
      </p:pic>
    </p:spTree>
    <p:extLst>
      <p:ext uri="{BB962C8B-B14F-4D97-AF65-F5344CB8AC3E}">
        <p14:creationId xmlns:p14="http://schemas.microsoft.com/office/powerpoint/2010/main" val="3211795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21798" y="1247715"/>
            <a:ext cx="5242891" cy="1317065"/>
          </a:xfrm>
        </p:spPr>
        <p:txBody>
          <a:bodyPr>
            <a:normAutofit/>
          </a:bodyPr>
          <a:lstStyle/>
          <a:p>
            <a:pPr algn="ctr"/>
            <a:r>
              <a:rPr lang="en-US" sz="2000" i="1" dirty="0">
                <a:effectLst/>
                <a:latin typeface="Calibri" panose="020F0502020204030204" pitchFamily="34" charset="0"/>
                <a:ea typeface="Calibri" panose="020F0502020204030204" pitchFamily="34" charset="0"/>
                <a:cs typeface="Times New Roman" panose="02020603050405020304" pitchFamily="18" charset="0"/>
              </a:rPr>
              <a:t>Community-Engaged Approaches to Testing in Community Healthcare Settings and Community Based Organization for Underserved Populations in Oklahoma</a:t>
            </a:r>
          </a:p>
        </p:txBody>
      </p:sp>
      <p:pic>
        <p:nvPicPr>
          <p:cNvPr id="5" name="Picture 4">
            <a:extLst>
              <a:ext uri="{FF2B5EF4-FFF2-40B4-BE49-F238E27FC236}">
                <a16:creationId xmlns:a16="http://schemas.microsoft.com/office/drawing/2014/main" id="{FD35714B-B907-4FE2-8A7E-00461C3D6013}"/>
              </a:ext>
            </a:extLst>
          </p:cNvPr>
          <p:cNvPicPr/>
          <p:nvPr/>
        </p:nvPicPr>
        <p:blipFill>
          <a:blip r:embed="rId2" cstate="hqprint">
            <a:extLst>
              <a:ext uri="{28A0092B-C50C-407E-A947-70E740481C1C}">
                <a14:useLocalDpi xmlns:a14="http://schemas.microsoft.com/office/drawing/2010/main" val="0"/>
              </a:ext>
            </a:extLst>
          </a:blip>
          <a:stretch>
            <a:fillRect/>
          </a:stretch>
        </p:blipFill>
        <p:spPr>
          <a:xfrm>
            <a:off x="3464564" y="5340628"/>
            <a:ext cx="2851453" cy="866018"/>
          </a:xfrm>
          <a:prstGeom prst="rect">
            <a:avLst/>
          </a:prstGeom>
        </p:spPr>
      </p:pic>
      <p:pic>
        <p:nvPicPr>
          <p:cNvPr id="6" name="Picture 5">
            <a:extLst>
              <a:ext uri="{FF2B5EF4-FFF2-40B4-BE49-F238E27FC236}">
                <a16:creationId xmlns:a16="http://schemas.microsoft.com/office/drawing/2014/main" id="{482078AA-14DC-4A69-9901-0C3E588F61DF}"/>
              </a:ext>
            </a:extLst>
          </p:cNvPr>
          <p:cNvPicPr/>
          <p:nvPr/>
        </p:nvPicPr>
        <p:blipFill>
          <a:blip r:embed="rId3" cstate="hqprint">
            <a:extLst>
              <a:ext uri="{28A0092B-C50C-407E-A947-70E740481C1C}">
                <a14:useLocalDpi xmlns:a14="http://schemas.microsoft.com/office/drawing/2010/main" val="0"/>
              </a:ext>
            </a:extLst>
          </a:blip>
          <a:stretch>
            <a:fillRect/>
          </a:stretch>
        </p:blipFill>
        <p:spPr>
          <a:xfrm>
            <a:off x="9153939" y="5340628"/>
            <a:ext cx="2356404" cy="866018"/>
          </a:xfrm>
          <a:prstGeom prst="rect">
            <a:avLst/>
          </a:prstGeom>
        </p:spPr>
      </p:pic>
      <p:pic>
        <p:nvPicPr>
          <p:cNvPr id="7" name="Picture 6" descr="PHIO_logo">
            <a:extLst>
              <a:ext uri="{FF2B5EF4-FFF2-40B4-BE49-F238E27FC236}">
                <a16:creationId xmlns:a16="http://schemas.microsoft.com/office/drawing/2014/main" id="{5BDB54A8-8E84-490F-A48A-A709701BF622}"/>
              </a:ext>
            </a:extLst>
          </p:cNvPr>
          <p:cNvPicPr/>
          <p:nvPr/>
        </p:nvPicPr>
        <p:blipFill>
          <a:blip r:embed="rId4" cstate="print"/>
          <a:srcRect/>
          <a:stretch>
            <a:fillRect/>
          </a:stretch>
        </p:blipFill>
        <p:spPr bwMode="auto">
          <a:xfrm>
            <a:off x="5184954" y="3624953"/>
            <a:ext cx="1490328" cy="1318180"/>
          </a:xfrm>
          <a:prstGeom prst="rect">
            <a:avLst/>
          </a:prstGeom>
          <a:noFill/>
          <a:ln w="9525">
            <a:noFill/>
            <a:miter lim="800000"/>
            <a:headEnd/>
            <a:tailEnd/>
          </a:ln>
        </p:spPr>
      </p:pic>
      <p:pic>
        <p:nvPicPr>
          <p:cNvPr id="8" name="Picture 7" descr="OPHIC_Logo">
            <a:extLst>
              <a:ext uri="{FF2B5EF4-FFF2-40B4-BE49-F238E27FC236}">
                <a16:creationId xmlns:a16="http://schemas.microsoft.com/office/drawing/2014/main" id="{2B9B03FD-CA12-42E3-8031-B93115F0341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75282" y="5340628"/>
            <a:ext cx="2052320" cy="953542"/>
          </a:xfrm>
          <a:prstGeom prst="rect">
            <a:avLst/>
          </a:prstGeom>
          <a:noFill/>
          <a:ln>
            <a:noFill/>
          </a:ln>
          <a:effectLst/>
        </p:spPr>
      </p:pic>
      <p:pic>
        <p:nvPicPr>
          <p:cNvPr id="10" name="Picture 9">
            <a:extLst>
              <a:ext uri="{FF2B5EF4-FFF2-40B4-BE49-F238E27FC236}">
                <a16:creationId xmlns:a16="http://schemas.microsoft.com/office/drawing/2014/main" id="{83006253-2D3D-4A5F-92E6-79FA36358C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49389" y="3659827"/>
            <a:ext cx="2169072" cy="1096899"/>
          </a:xfrm>
          <a:prstGeom prst="rect">
            <a:avLst/>
          </a:prstGeom>
        </p:spPr>
      </p:pic>
      <p:sp>
        <p:nvSpPr>
          <p:cNvPr id="12" name="TextBox 11">
            <a:extLst>
              <a:ext uri="{FF2B5EF4-FFF2-40B4-BE49-F238E27FC236}">
                <a16:creationId xmlns:a16="http://schemas.microsoft.com/office/drawing/2014/main" id="{E78E0B28-64C2-4F00-BEFA-F0C287BE04D8}"/>
              </a:ext>
            </a:extLst>
          </p:cNvPr>
          <p:cNvSpPr txBox="1"/>
          <p:nvPr/>
        </p:nvSpPr>
        <p:spPr>
          <a:xfrm>
            <a:off x="4490560" y="2584801"/>
            <a:ext cx="5714529"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PHIO Distributed of $888,000 in funds to communities</a:t>
            </a: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4" name="TextBox 13">
            <a:extLst>
              <a:ext uri="{FF2B5EF4-FFF2-40B4-BE49-F238E27FC236}">
                <a16:creationId xmlns:a16="http://schemas.microsoft.com/office/drawing/2014/main" id="{0ACB7B2D-43FB-410D-9AF2-061A0F7AD75B}"/>
              </a:ext>
            </a:extLst>
          </p:cNvPr>
          <p:cNvSpPr txBox="1"/>
          <p:nvPr/>
        </p:nvSpPr>
        <p:spPr>
          <a:xfrm>
            <a:off x="4102463" y="469017"/>
            <a:ext cx="6102626" cy="76944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90C226"/>
                </a:solidFill>
                <a:effectLst/>
                <a:uLnTx/>
                <a:uFillTx/>
                <a:latin typeface="Trebuchet MS" panose="020B0603020202020204"/>
                <a:ea typeface="+mn-ea"/>
                <a:cs typeface="+mn-cs"/>
              </a:rPr>
              <a:t>CATCH-UP Oklahoma </a:t>
            </a:r>
          </a:p>
        </p:txBody>
      </p:sp>
      <p:pic>
        <p:nvPicPr>
          <p:cNvPr id="13" name="Content Placeholder 7" descr="A picture containing diagram&#10;&#10;Description automatically generated">
            <a:extLst>
              <a:ext uri="{FF2B5EF4-FFF2-40B4-BE49-F238E27FC236}">
                <a16:creationId xmlns:a16="http://schemas.microsoft.com/office/drawing/2014/main" id="{05DE45C4-3292-41F2-A153-9D0E057B63D2}"/>
              </a:ext>
            </a:extLst>
          </p:cNvPr>
          <p:cNvPicPr>
            <a:picLocks noChangeAspect="1"/>
          </p:cNvPicPr>
          <p:nvPr/>
        </p:nvPicPr>
        <p:blipFill>
          <a:blip r:embed="rId7"/>
          <a:stretch>
            <a:fillRect/>
          </a:stretch>
        </p:blipFill>
        <p:spPr>
          <a:xfrm>
            <a:off x="-395" y="0"/>
            <a:ext cx="3263745" cy="3263745"/>
          </a:xfrm>
          <a:prstGeom prst="rect">
            <a:avLst/>
          </a:prstGeom>
        </p:spPr>
      </p:pic>
      <p:pic>
        <p:nvPicPr>
          <p:cNvPr id="15" name="Picture 14">
            <a:extLst>
              <a:ext uri="{FF2B5EF4-FFF2-40B4-BE49-F238E27FC236}">
                <a16:creationId xmlns:a16="http://schemas.microsoft.com/office/drawing/2014/main" id="{76414E6D-37A3-48AF-B436-50E2DAE2FDCB}"/>
              </a:ext>
            </a:extLst>
          </p:cNvPr>
          <p:cNvPicPr>
            <a:picLocks noChangeAspect="1"/>
          </p:cNvPicPr>
          <p:nvPr/>
        </p:nvPicPr>
        <p:blipFill>
          <a:blip r:embed="rId8"/>
          <a:stretch>
            <a:fillRect/>
          </a:stretch>
        </p:blipFill>
        <p:spPr>
          <a:xfrm>
            <a:off x="-396" y="3263745"/>
            <a:ext cx="3263745" cy="2220697"/>
          </a:xfrm>
          <a:prstGeom prst="rect">
            <a:avLst/>
          </a:prstGeom>
        </p:spPr>
      </p:pic>
      <p:sp>
        <p:nvSpPr>
          <p:cNvPr id="16" name="TextBox 15">
            <a:extLst>
              <a:ext uri="{FF2B5EF4-FFF2-40B4-BE49-F238E27FC236}">
                <a16:creationId xmlns:a16="http://schemas.microsoft.com/office/drawing/2014/main" id="{1B591953-335E-49C0-9853-28E578C9A612}"/>
              </a:ext>
            </a:extLst>
          </p:cNvPr>
          <p:cNvSpPr txBox="1"/>
          <p:nvPr/>
        </p:nvSpPr>
        <p:spPr>
          <a:xfrm>
            <a:off x="100360" y="5612453"/>
            <a:ext cx="3083963" cy="132343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rebuchet MS" panose="020B0603020202020204"/>
                <a:ea typeface="+mn-ea"/>
                <a:cs typeface="+mn-cs"/>
              </a:rPr>
              <a:t>Incentivizing and supporting communities to support local COVID Relief Events</a:t>
            </a:r>
          </a:p>
        </p:txBody>
      </p:sp>
    </p:spTree>
    <p:extLst>
      <p:ext uri="{BB962C8B-B14F-4D97-AF65-F5344CB8AC3E}">
        <p14:creationId xmlns:p14="http://schemas.microsoft.com/office/powerpoint/2010/main" val="4262830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22960"/>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4AC3A5-D2EB-4D02-A8DD-4DFB957EF147}"/>
              </a:ext>
            </a:extLst>
          </p:cNvPr>
          <p:cNvSpPr txBox="1"/>
          <p:nvPr/>
        </p:nvSpPr>
        <p:spPr>
          <a:xfrm>
            <a:off x="1830318" y="294761"/>
            <a:ext cx="10361681" cy="584775"/>
          </a:xfrm>
          <a:prstGeom prst="rect">
            <a:avLst/>
          </a:prstGeom>
          <a:solidFill>
            <a:schemeClr val="bg1"/>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b="1" dirty="0">
                <a:solidFill>
                  <a:srgbClr val="222960"/>
                </a:solidFill>
                <a:latin typeface="Calibri" panose="020F0502020204030204"/>
              </a:rPr>
              <a:t>                       </a:t>
            </a:r>
            <a:r>
              <a:rPr kumimoji="0" lang="en-US" sz="3200" b="1" i="0" u="none" strike="noStrike" kern="1200" cap="none" spc="0" normalizeH="0" baseline="0" noProof="0" dirty="0">
                <a:ln>
                  <a:noFill/>
                </a:ln>
                <a:solidFill>
                  <a:srgbClr val="222960"/>
                </a:solidFill>
                <a:effectLst/>
                <a:uLnTx/>
                <a:uFillTx/>
                <a:latin typeface="Calibri" panose="020F0502020204030204"/>
                <a:ea typeface="+mn-ea"/>
                <a:cs typeface="+mn-cs"/>
              </a:rPr>
              <a:t>PHIOs Community Reach</a:t>
            </a:r>
          </a:p>
        </p:txBody>
      </p:sp>
      <p:sp>
        <p:nvSpPr>
          <p:cNvPr id="7" name="TextBox 6">
            <a:extLst>
              <a:ext uri="{FF2B5EF4-FFF2-40B4-BE49-F238E27FC236}">
                <a16:creationId xmlns:a16="http://schemas.microsoft.com/office/drawing/2014/main" id="{048A68AB-28DF-4E5D-955C-FBD6BB532B6D}"/>
              </a:ext>
            </a:extLst>
          </p:cNvPr>
          <p:cNvSpPr txBox="1"/>
          <p:nvPr/>
        </p:nvSpPr>
        <p:spPr>
          <a:xfrm>
            <a:off x="0" y="6435886"/>
            <a:ext cx="12192000" cy="461665"/>
          </a:xfrm>
          <a:prstGeom prst="rect">
            <a:avLst/>
          </a:prstGeom>
          <a:solidFill>
            <a:srgbClr val="709D0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publichealthok.org                @publichealthok</a:t>
            </a:r>
          </a:p>
        </p:txBody>
      </p:sp>
      <p:pic>
        <p:nvPicPr>
          <p:cNvPr id="9" name="Picture 8" descr="Logo, company name&#10;&#10;Description automatically generated">
            <a:extLst>
              <a:ext uri="{FF2B5EF4-FFF2-40B4-BE49-F238E27FC236}">
                <a16:creationId xmlns:a16="http://schemas.microsoft.com/office/drawing/2014/main" id="{C297835B-EA52-4CA8-8040-468B978410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924" y="119667"/>
            <a:ext cx="1467395" cy="1467395"/>
          </a:xfrm>
          <a:prstGeom prst="rect">
            <a:avLst/>
          </a:prstGeom>
        </p:spPr>
      </p:pic>
      <p:pic>
        <p:nvPicPr>
          <p:cNvPr id="1026" name="Picture 2" descr="NNPHI">
            <a:extLst>
              <a:ext uri="{FF2B5EF4-FFF2-40B4-BE49-F238E27FC236}">
                <a16:creationId xmlns:a16="http://schemas.microsoft.com/office/drawing/2014/main" id="{9B9879E4-9709-1AB1-1A59-8B2BA7907B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2026" y="294761"/>
            <a:ext cx="2297050" cy="53170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9DB6732-96C0-9D56-B536-51C110CEA121}"/>
              </a:ext>
            </a:extLst>
          </p:cNvPr>
          <p:cNvSpPr txBox="1"/>
          <p:nvPr/>
        </p:nvSpPr>
        <p:spPr>
          <a:xfrm>
            <a:off x="143523" y="1258181"/>
            <a:ext cx="11904954" cy="480131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4F5FB"/>
                </a:solidFill>
                <a:effectLst/>
                <a:uLnTx/>
                <a:uFillTx/>
                <a:latin typeface="Arial" panose="020B0604020202020204" pitchFamily="34" charset="0"/>
                <a:ea typeface="+mn-ea"/>
                <a:cs typeface="+mn-cs"/>
              </a:rPr>
              <a:t>	PHIO PROGRAMS AND PROJECTS HIGHLIGHT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p>
            <a:pPr marL="0" marR="108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Communities in Action</a:t>
            </a:r>
          </a:p>
          <a:p>
            <a:pPr marL="457200" marR="1080" lvl="1"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Annual virtual learning series designed in collaboration with PHIO stakeholders. Expert leaders address Oklahoma's most pressing health challenges, opportunities and provide up-to-date resources, data- tools, and research collaborations.</a:t>
            </a:r>
          </a:p>
          <a:p>
            <a:pPr marL="457200" marR="930" lvl="1"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Learning includes those with lived experience &amp; community members</a:t>
            </a:r>
          </a:p>
          <a:p>
            <a:pPr marL="457200" marR="930" lvl="1"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p>
            <a:pPr marL="457200" marR="930" lvl="1"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CATCH</a:t>
            </a:r>
            <a:r>
              <a:rPr kumimoji="0" lang="en-US" sz="2000" b="1" i="0" u="none" strike="noStrike" kern="1200" cap="none" spc="0" normalizeH="0" baseline="0" noProof="0" dirty="0">
                <a:ln>
                  <a:noFill/>
                </a:ln>
                <a:solidFill>
                  <a:prstClr val="white"/>
                </a:solidFill>
                <a:effectLst/>
                <a:uLnTx/>
                <a:uFillTx/>
                <a:latin typeface="SimSun" panose="02010600030101010101" pitchFamily="2" charset="-122"/>
                <a:ea typeface="+mn-ea"/>
                <a:cs typeface="+mn-cs"/>
              </a:rPr>
              <a:t>-</a:t>
            </a: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UP Oklahoma</a:t>
            </a:r>
          </a:p>
          <a:p>
            <a:pPr marL="457200" marR="1080" lvl="1"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Providing COVID-19 response and relief CATCH-UP Oklahoma supports community-designed testing, vaccines, and relief support to marginalized, minority populations and geographies. To date the effort has produced over 400 community events to better address COVID-19 needs locally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p>
            <a:pPr marL="0" marR="108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Early Intervention</a:t>
            </a:r>
          </a:p>
          <a:p>
            <a:pPr marL="0" marR="23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Supporting Oklahoma's vulnerable through promoting and implementing Peer Support Groups, Parent Advisory Councils, Family Resource/HOPE Centers, and the Oklahoma Parent Partnership Learning Community PHIO seeks to enhance pathways of support for those most in need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550136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222960"/>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4AC3A5-D2EB-4D02-A8DD-4DFB957EF147}"/>
              </a:ext>
            </a:extLst>
          </p:cNvPr>
          <p:cNvSpPr txBox="1"/>
          <p:nvPr/>
        </p:nvSpPr>
        <p:spPr>
          <a:xfrm>
            <a:off x="0" y="294761"/>
            <a:ext cx="12192000"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22960"/>
                </a:solidFill>
                <a:effectLst/>
                <a:uLnTx/>
                <a:uFillTx/>
                <a:latin typeface="Calibri" panose="020F0502020204030204"/>
                <a:ea typeface="+mn-ea"/>
                <a:cs typeface="+mn-cs"/>
              </a:rPr>
              <a:t>CATCH-UP Oklahoma 1.0</a:t>
            </a:r>
          </a:p>
        </p:txBody>
      </p:sp>
      <p:pic>
        <p:nvPicPr>
          <p:cNvPr id="9" name="Picture 8" descr="Logo, company name&#10;&#10;Description automatically generated">
            <a:extLst>
              <a:ext uri="{FF2B5EF4-FFF2-40B4-BE49-F238E27FC236}">
                <a16:creationId xmlns:a16="http://schemas.microsoft.com/office/drawing/2014/main" id="{C297835B-EA52-4CA8-8040-468B978410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0539" y="5276678"/>
            <a:ext cx="1462912" cy="1462912"/>
          </a:xfrm>
          <a:prstGeom prst="rect">
            <a:avLst/>
          </a:prstGeom>
        </p:spPr>
      </p:pic>
      <p:sp>
        <p:nvSpPr>
          <p:cNvPr id="13" name="TextBox 12">
            <a:extLst>
              <a:ext uri="{FF2B5EF4-FFF2-40B4-BE49-F238E27FC236}">
                <a16:creationId xmlns:a16="http://schemas.microsoft.com/office/drawing/2014/main" id="{E9DB6732-96C0-9D56-B536-51C110CEA121}"/>
              </a:ext>
            </a:extLst>
          </p:cNvPr>
          <p:cNvSpPr txBox="1"/>
          <p:nvPr/>
        </p:nvSpPr>
        <p:spPr>
          <a:xfrm>
            <a:off x="3002132" y="1003303"/>
            <a:ext cx="6187735"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Community-Engaged Approaches to Testing in Community Healthcare Settings and Community Based Organization for Underserved Populations in Oklahoma</a:t>
            </a:r>
          </a:p>
        </p:txBody>
      </p:sp>
      <p:sp>
        <p:nvSpPr>
          <p:cNvPr id="8" name="TextBox 7">
            <a:extLst>
              <a:ext uri="{FF2B5EF4-FFF2-40B4-BE49-F238E27FC236}">
                <a16:creationId xmlns:a16="http://schemas.microsoft.com/office/drawing/2014/main" id="{78F86363-9140-458C-8728-FFA249774525}"/>
              </a:ext>
            </a:extLst>
          </p:cNvPr>
          <p:cNvSpPr txBox="1"/>
          <p:nvPr/>
        </p:nvSpPr>
        <p:spPr>
          <a:xfrm>
            <a:off x="3705835" y="2303599"/>
            <a:ext cx="3676274" cy="2121158"/>
          </a:xfrm>
          <a:prstGeom prst="rect">
            <a:avLst/>
          </a:prstGeom>
          <a:noFill/>
        </p:spPr>
        <p:txBody>
          <a:bodyPr wrap="square">
            <a:spAutoFit/>
          </a:bodyPr>
          <a:lstStyle/>
          <a:p>
            <a:pPr marL="228600" marR="0" lvl="0" indent="0" algn="ctr" defTabSz="914400"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Video</a:t>
            </a:r>
            <a:endParaRPr kumimoji="0" lang="en-US" sz="28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0" algn="ctr" defTabSz="914400" rtl="0" eaLnBrk="1" fontAlgn="auto" latinLnBrk="0" hangingPunct="1">
              <a:lnSpc>
                <a:spcPct val="107000"/>
              </a:lnSpc>
              <a:spcBef>
                <a:spcPts val="0"/>
              </a:spcBef>
              <a:spcAft>
                <a:spcPts val="800"/>
              </a:spcAft>
              <a:buClrTx/>
              <a:buSzTx/>
              <a:buFontTx/>
              <a:buNone/>
              <a:tabLst/>
              <a:defRPr/>
            </a:pPr>
            <a:endParaRPr kumimoji="0" lang="en-US" sz="28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0" algn="ctr" defTabSz="914400" rtl="0" eaLnBrk="1" fontAlgn="auto" latinLnBrk="0" hangingPunct="1">
              <a:lnSpc>
                <a:spcPct val="107000"/>
              </a:lnSpc>
              <a:spcBef>
                <a:spcPts val="0"/>
              </a:spcBef>
              <a:spcAft>
                <a:spcPts val="800"/>
              </a:spcAft>
              <a:buClrTx/>
              <a:buSzTx/>
              <a:buFontTx/>
              <a:buNone/>
              <a:tabLst/>
              <a:defRPr/>
            </a:pPr>
            <a:r>
              <a:rPr lang="en-US" sz="2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E</a:t>
            </a:r>
            <a:r>
              <a:rPr kumimoji="0" lang="en-US" sz="28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4"/>
              </a:rPr>
              <a:t>xamples of Community </a:t>
            </a:r>
            <a:r>
              <a:rPr lang="en-US" sz="2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P</a:t>
            </a:r>
            <a:r>
              <a:rPr kumimoji="0" lang="en-US" sz="28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4"/>
              </a:rPr>
              <a:t>rojects</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a:extLst>
              <a:ext uri="{FF2B5EF4-FFF2-40B4-BE49-F238E27FC236}">
                <a16:creationId xmlns:a16="http://schemas.microsoft.com/office/drawing/2014/main" id="{228E5441-40BC-5681-F9D0-E1161DB3DE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51439" y="2469859"/>
            <a:ext cx="3282012" cy="2461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9072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C4494-DF84-47FC-9E4E-026994976A62}"/>
              </a:ext>
            </a:extLst>
          </p:cNvPr>
          <p:cNvSpPr>
            <a:spLocks noGrp="1"/>
          </p:cNvSpPr>
          <p:nvPr>
            <p:ph type="title"/>
          </p:nvPr>
        </p:nvSpPr>
        <p:spPr>
          <a:xfrm>
            <a:off x="838200" y="678305"/>
            <a:ext cx="10515600" cy="1561555"/>
          </a:xfrm>
        </p:spPr>
        <p:txBody>
          <a:bodyPr>
            <a:normAutofit/>
          </a:bodyPr>
          <a:lstStyle/>
          <a:p>
            <a:pPr algn="ctr"/>
            <a:r>
              <a:rPr lang="en-US" sz="3600" b="1" dirty="0">
                <a:solidFill>
                  <a:schemeClr val="accent1">
                    <a:lumMod val="75000"/>
                  </a:schemeClr>
                </a:solidFill>
                <a:latin typeface="+mn-lt"/>
              </a:rPr>
              <a:t>Why is this important?</a:t>
            </a:r>
            <a:br>
              <a:rPr lang="en-US" sz="3600" b="1" dirty="0">
                <a:solidFill>
                  <a:schemeClr val="accent1">
                    <a:lumMod val="75000"/>
                  </a:schemeClr>
                </a:solidFill>
                <a:latin typeface="+mn-lt"/>
              </a:rPr>
            </a:br>
            <a:r>
              <a:rPr lang="en-US" sz="3600" b="1" dirty="0">
                <a:solidFill>
                  <a:schemeClr val="accent1">
                    <a:lumMod val="75000"/>
                  </a:schemeClr>
                </a:solidFill>
                <a:latin typeface="+mn-lt"/>
              </a:rPr>
              <a:t> Families across Oklahoma are experiencing </a:t>
            </a:r>
            <a:r>
              <a:rPr lang="en-US" sz="3600" dirty="0">
                <a:solidFill>
                  <a:schemeClr val="accent1">
                    <a:lumMod val="75000"/>
                  </a:schemeClr>
                </a:solidFill>
                <a:latin typeface="+mn-lt"/>
              </a:rPr>
              <a:t>disparities</a:t>
            </a:r>
            <a:endParaRPr lang="en-US" sz="3600" b="1" dirty="0">
              <a:solidFill>
                <a:schemeClr val="accent1">
                  <a:lumMod val="75000"/>
                </a:schemeClr>
              </a:solidFill>
              <a:latin typeface="+mn-lt"/>
            </a:endParaRPr>
          </a:p>
        </p:txBody>
      </p:sp>
      <p:pic>
        <p:nvPicPr>
          <p:cNvPr id="4" name="Content Placeholder 3">
            <a:extLst>
              <a:ext uri="{FF2B5EF4-FFF2-40B4-BE49-F238E27FC236}">
                <a16:creationId xmlns:a16="http://schemas.microsoft.com/office/drawing/2014/main" id="{234A1DAB-485D-4CB6-98FA-B810A441E001}"/>
              </a:ext>
            </a:extLst>
          </p:cNvPr>
          <p:cNvPicPr>
            <a:picLocks noGrp="1" noChangeAspect="1"/>
          </p:cNvPicPr>
          <p:nvPr>
            <p:ph idx="1"/>
          </p:nvPr>
        </p:nvPicPr>
        <p:blipFill rotWithShape="1">
          <a:blip r:embed="rId3"/>
          <a:srcRect l="6087" r="10087"/>
          <a:stretch/>
        </p:blipFill>
        <p:spPr>
          <a:xfrm>
            <a:off x="5359771" y="2070980"/>
            <a:ext cx="5994029" cy="4022876"/>
          </a:xfrm>
          <a:prstGeom prst="rect">
            <a:avLst/>
          </a:prstGeom>
        </p:spPr>
      </p:pic>
      <p:pic>
        <p:nvPicPr>
          <p:cNvPr id="5" name="Picture 4">
            <a:extLst>
              <a:ext uri="{FF2B5EF4-FFF2-40B4-BE49-F238E27FC236}">
                <a16:creationId xmlns:a16="http://schemas.microsoft.com/office/drawing/2014/main" id="{82FC8CB7-0413-43B7-B3E9-6E0A5A3876D0}"/>
              </a:ext>
            </a:extLst>
          </p:cNvPr>
          <p:cNvPicPr>
            <a:picLocks noChangeAspect="1"/>
          </p:cNvPicPr>
          <p:nvPr/>
        </p:nvPicPr>
        <p:blipFill>
          <a:blip r:embed="rId4"/>
          <a:stretch>
            <a:fillRect/>
          </a:stretch>
        </p:blipFill>
        <p:spPr>
          <a:xfrm>
            <a:off x="838200" y="2348917"/>
            <a:ext cx="4657436" cy="3634708"/>
          </a:xfrm>
          <a:prstGeom prst="rect">
            <a:avLst/>
          </a:prstGeom>
        </p:spPr>
      </p:pic>
    </p:spTree>
    <p:extLst>
      <p:ext uri="{BB962C8B-B14F-4D97-AF65-F5344CB8AC3E}">
        <p14:creationId xmlns:p14="http://schemas.microsoft.com/office/powerpoint/2010/main" val="3042716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DD6571DC-CC4C-0365-326F-1597EB37939E}"/>
              </a:ext>
            </a:extLst>
          </p:cNvPr>
          <p:cNvSpPr txBox="1"/>
          <p:nvPr/>
        </p:nvSpPr>
        <p:spPr>
          <a:xfrm>
            <a:off x="8571153" y="4798503"/>
            <a:ext cx="2512483" cy="1393228"/>
          </a:xfrm>
          <a:prstGeom prst="rect">
            <a:avLst/>
          </a:prstGeom>
          <a:solidFill>
            <a:schemeClr val="bg1"/>
          </a:solidFill>
        </p:spPr>
        <p:txBody>
          <a:bodyPr wrap="square" rtlCol="0">
            <a:spAutoFit/>
          </a:bodyPr>
          <a:lstStyle/>
          <a:p>
            <a:endParaRPr lang="en-US" dirty="0"/>
          </a:p>
        </p:txBody>
      </p:sp>
      <p:sp>
        <p:nvSpPr>
          <p:cNvPr id="17" name="Slide Number Placeholder 16">
            <a:extLst>
              <a:ext uri="{FF2B5EF4-FFF2-40B4-BE49-F238E27FC236}">
                <a16:creationId xmlns:a16="http://schemas.microsoft.com/office/drawing/2014/main" id="{4E7D8C1E-21F5-2E2F-A03C-CBCE7140B7F9}"/>
              </a:ext>
            </a:extLst>
          </p:cNvPr>
          <p:cNvSpPr>
            <a:spLocks noGrp="1"/>
          </p:cNvSpPr>
          <p:nvPr>
            <p:ph type="sldNum" sz="quarter" idx="12"/>
          </p:nvPr>
        </p:nvSpPr>
        <p:spPr/>
        <p:txBody>
          <a:bodyPr/>
          <a:lstStyle/>
          <a:p>
            <a:fld id="{0CFEC368-1D7A-4F81-ABF6-AE0E36BAF64C}" type="slidenum">
              <a:rPr lang="en-US" smtClean="0"/>
              <a:pPr/>
              <a:t>32</a:t>
            </a:fld>
            <a:endParaRPr lang="en-US" dirty="0"/>
          </a:p>
        </p:txBody>
      </p:sp>
      <p:pic>
        <p:nvPicPr>
          <p:cNvPr id="19" name="Picture 18">
            <a:extLst>
              <a:ext uri="{FF2B5EF4-FFF2-40B4-BE49-F238E27FC236}">
                <a16:creationId xmlns:a16="http://schemas.microsoft.com/office/drawing/2014/main" id="{D55639DE-22BA-B377-840E-EC21885BAD33}"/>
              </a:ext>
            </a:extLst>
          </p:cNvPr>
          <p:cNvPicPr>
            <a:picLocks noChangeAspect="1"/>
          </p:cNvPicPr>
          <p:nvPr/>
        </p:nvPicPr>
        <p:blipFill>
          <a:blip r:embed="rId3"/>
          <a:stretch>
            <a:fillRect/>
          </a:stretch>
        </p:blipFill>
        <p:spPr>
          <a:xfrm>
            <a:off x="0" y="5087"/>
            <a:ext cx="12192000" cy="6858000"/>
          </a:xfrm>
          <a:prstGeom prst="rect">
            <a:avLst/>
          </a:prstGeom>
        </p:spPr>
      </p:pic>
    </p:spTree>
    <p:extLst>
      <p:ext uri="{BB962C8B-B14F-4D97-AF65-F5344CB8AC3E}">
        <p14:creationId xmlns:p14="http://schemas.microsoft.com/office/powerpoint/2010/main" val="5809546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222960"/>
        </a:solidFill>
        <a:effectLst/>
      </p:bgPr>
    </p:bg>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474E22C0-8F99-F742-A840-9226319144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60" y="5604932"/>
            <a:ext cx="1154007" cy="1154007"/>
          </a:xfrm>
          <a:prstGeom prst="rect">
            <a:avLst/>
          </a:prstGeom>
        </p:spPr>
      </p:pic>
      <p:sp>
        <p:nvSpPr>
          <p:cNvPr id="6" name="TextBox 5">
            <a:extLst>
              <a:ext uri="{FF2B5EF4-FFF2-40B4-BE49-F238E27FC236}">
                <a16:creationId xmlns:a16="http://schemas.microsoft.com/office/drawing/2014/main" id="{87CE3351-3953-3E4B-8D49-192515F913B4}"/>
              </a:ext>
            </a:extLst>
          </p:cNvPr>
          <p:cNvSpPr txBox="1"/>
          <p:nvPr/>
        </p:nvSpPr>
        <p:spPr>
          <a:xfrm>
            <a:off x="0" y="110906"/>
            <a:ext cx="12192000"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22960"/>
                </a:solidFill>
                <a:effectLst/>
                <a:uLnTx/>
                <a:uFillTx/>
                <a:latin typeface="Calibri" panose="020F0502020204030204"/>
                <a:ea typeface="+mn-ea"/>
                <a:cs typeface="+mn-cs"/>
              </a:rPr>
              <a:t>Putting the Model to Work</a:t>
            </a:r>
          </a:p>
        </p:txBody>
      </p:sp>
      <p:sp>
        <p:nvSpPr>
          <p:cNvPr id="3" name="TextBox 2">
            <a:extLst>
              <a:ext uri="{FF2B5EF4-FFF2-40B4-BE49-F238E27FC236}">
                <a16:creationId xmlns:a16="http://schemas.microsoft.com/office/drawing/2014/main" id="{D66BBAF1-B378-C826-86D7-56656F78FB41}"/>
              </a:ext>
            </a:extLst>
          </p:cNvPr>
          <p:cNvSpPr txBox="1"/>
          <p:nvPr/>
        </p:nvSpPr>
        <p:spPr>
          <a:xfrm>
            <a:off x="2129883" y="938418"/>
            <a:ext cx="8704372" cy="5693866"/>
          </a:xfrm>
          <a:prstGeom prst="rect">
            <a:avLst/>
          </a:prstGeom>
          <a:noFill/>
        </p:spPr>
        <p:txBody>
          <a:bodyPr wrap="square" rtlCol="0">
            <a:spAutoFit/>
          </a:bodyPr>
          <a:lstStyle/>
          <a:p>
            <a:pPr algn="ctr"/>
            <a:r>
              <a:rPr lang="en-US" sz="3200" dirty="0">
                <a:solidFill>
                  <a:schemeClr val="bg1"/>
                </a:solidFill>
              </a:rPr>
              <a:t>CATCH-UP Oklahoma 2.0</a:t>
            </a:r>
          </a:p>
          <a:p>
            <a:pPr algn="ctr"/>
            <a:endParaRPr lang="en-US" sz="3200" dirty="0">
              <a:solidFill>
                <a:schemeClr val="bg1"/>
              </a:solidFill>
            </a:endParaRPr>
          </a:p>
          <a:p>
            <a:r>
              <a:rPr lang="en-US" sz="2000" dirty="0">
                <a:solidFill>
                  <a:schemeClr val="bg1"/>
                </a:solidFill>
              </a:rPr>
              <a:t>Expanding and focusing CATCH-UP Oklahoma efforts in the following areas:</a:t>
            </a:r>
          </a:p>
          <a:p>
            <a:r>
              <a:rPr lang="en-US" sz="2000" dirty="0">
                <a:solidFill>
                  <a:schemeClr val="bg1"/>
                </a:solidFill>
              </a:rPr>
              <a:t>-Panhandle: Texas, Cimarron, Beaver Counties</a:t>
            </a:r>
          </a:p>
          <a:p>
            <a:r>
              <a:rPr lang="en-US" sz="2000" dirty="0">
                <a:solidFill>
                  <a:schemeClr val="bg1"/>
                </a:solidFill>
              </a:rPr>
              <a:t>-Northwest: Grant, Garfield, Alfalfa Counties</a:t>
            </a:r>
          </a:p>
          <a:p>
            <a:r>
              <a:rPr lang="en-US" sz="2000" dirty="0">
                <a:solidFill>
                  <a:schemeClr val="bg1"/>
                </a:solidFill>
              </a:rPr>
              <a:t>-Southwest: Stephens, Jefferson, Oklahoma Counties</a:t>
            </a:r>
          </a:p>
          <a:p>
            <a:r>
              <a:rPr lang="en-US" sz="2000" dirty="0">
                <a:solidFill>
                  <a:schemeClr val="bg1"/>
                </a:solidFill>
              </a:rPr>
              <a:t>-Northeast: Cherokee, Rogers, Wagoner, Delaware Counties</a:t>
            </a:r>
          </a:p>
          <a:p>
            <a:r>
              <a:rPr lang="en-US" sz="2000" dirty="0">
                <a:solidFill>
                  <a:schemeClr val="bg1"/>
                </a:solidFill>
              </a:rPr>
              <a:t>-Southeast: Latimer, LeFlore Counties</a:t>
            </a:r>
          </a:p>
          <a:p>
            <a:endParaRPr lang="en-US" sz="2000" dirty="0">
              <a:solidFill>
                <a:schemeClr val="bg1"/>
              </a:solidFill>
            </a:endParaRPr>
          </a:p>
          <a:p>
            <a:r>
              <a:rPr lang="en-US" sz="2000" dirty="0">
                <a:solidFill>
                  <a:schemeClr val="bg1"/>
                </a:solidFill>
              </a:rPr>
              <a:t>Supporting assessments, evaluations, and readiness for:</a:t>
            </a:r>
          </a:p>
          <a:p>
            <a:r>
              <a:rPr lang="en-US" sz="2000" dirty="0">
                <a:solidFill>
                  <a:schemeClr val="bg1"/>
                </a:solidFill>
              </a:rPr>
              <a:t>-Community/County Health Improvement Organizations, Peer Support Groups, Handle with Care Oklahoma, Family/Community Advisory Councils, Family Resource/Community Resource/HOPE Centers, Self Healing Communities, Resource and Referral Platforms, Parent Partnership Learning Community, Oklahoma Turning Point Council, and many more!</a:t>
            </a:r>
          </a:p>
          <a:p>
            <a:endParaRPr lang="en-US" sz="2000" dirty="0">
              <a:solidFill>
                <a:schemeClr val="bg1"/>
              </a:solidFill>
            </a:endParaRPr>
          </a:p>
          <a:p>
            <a:r>
              <a:rPr lang="en-US" sz="2000" dirty="0">
                <a:solidFill>
                  <a:schemeClr val="bg1"/>
                </a:solidFill>
              </a:rPr>
              <a:t>-Staffed efforted thanks to support from the Oklahoma State Health Department</a:t>
            </a:r>
          </a:p>
        </p:txBody>
      </p:sp>
    </p:spTree>
    <p:extLst>
      <p:ext uri="{BB962C8B-B14F-4D97-AF65-F5344CB8AC3E}">
        <p14:creationId xmlns:p14="http://schemas.microsoft.com/office/powerpoint/2010/main" val="8439987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686C0-07CC-4E3B-B5A0-B65842DF34D2}"/>
              </a:ext>
            </a:extLst>
          </p:cNvPr>
          <p:cNvSpPr>
            <a:spLocks noGrp="1"/>
          </p:cNvSpPr>
          <p:nvPr>
            <p:ph type="title"/>
          </p:nvPr>
        </p:nvSpPr>
        <p:spPr>
          <a:xfrm>
            <a:off x="742950" y="1243013"/>
            <a:ext cx="4580104" cy="1300682"/>
          </a:xfrm>
        </p:spPr>
        <p:txBody>
          <a:bodyPr>
            <a:normAutofit fontScale="90000"/>
          </a:bodyPr>
          <a:lstStyle/>
          <a:p>
            <a:r>
              <a:rPr lang="en-US" b="1" dirty="0"/>
              <a:t>Statewide website: </a:t>
            </a:r>
            <a:br>
              <a:rPr lang="en-US" dirty="0"/>
            </a:br>
            <a:r>
              <a:rPr lang="en-US" sz="2700" b="1" dirty="0">
                <a:solidFill>
                  <a:srgbClr val="0070C0"/>
                </a:solidFill>
                <a:latin typeface="Gill Sans MT" panose="020B0502020104020203" pitchFamily="34" charset="0"/>
                <a:hlinkClick r:id="rId3"/>
              </a:rPr>
              <a:t>https://handlewithcareok.org/</a:t>
            </a:r>
            <a:r>
              <a:rPr lang="en-US" sz="2700" b="1" dirty="0">
                <a:solidFill>
                  <a:srgbClr val="0070C0"/>
                </a:solidFill>
                <a:latin typeface="Gill Sans MT" panose="020B0502020104020203" pitchFamily="34" charset="0"/>
              </a:rPr>
              <a:t> </a:t>
            </a:r>
            <a:endParaRPr lang="en-US" sz="2700" dirty="0"/>
          </a:p>
        </p:txBody>
      </p:sp>
      <p:pic>
        <p:nvPicPr>
          <p:cNvPr id="5" name="Content Placeholder 4">
            <a:hlinkClick r:id="rId3"/>
            <a:extLst>
              <a:ext uri="{FF2B5EF4-FFF2-40B4-BE49-F238E27FC236}">
                <a16:creationId xmlns:a16="http://schemas.microsoft.com/office/drawing/2014/main" id="{A0C8C0C8-906F-4446-B065-F5736F076886}"/>
              </a:ext>
            </a:extLst>
          </p:cNvPr>
          <p:cNvPicPr>
            <a:picLocks noGrp="1" noChangeAspect="1"/>
          </p:cNvPicPr>
          <p:nvPr>
            <p:ph idx="1"/>
          </p:nvPr>
        </p:nvPicPr>
        <p:blipFill>
          <a:blip r:embed="rId4"/>
          <a:stretch>
            <a:fillRect/>
          </a:stretch>
        </p:blipFill>
        <p:spPr>
          <a:xfrm>
            <a:off x="5323054" y="1149782"/>
            <a:ext cx="6006225" cy="4659314"/>
          </a:xfrm>
          <a:prstGeom prst="rect">
            <a:avLst/>
          </a:prstGeom>
        </p:spPr>
      </p:pic>
      <p:sp>
        <p:nvSpPr>
          <p:cNvPr id="4" name="Slide Number Placeholder 3">
            <a:extLst>
              <a:ext uri="{FF2B5EF4-FFF2-40B4-BE49-F238E27FC236}">
                <a16:creationId xmlns:a16="http://schemas.microsoft.com/office/drawing/2014/main" id="{350E84B4-44D8-4762-B09A-40052C9AE1C8}"/>
              </a:ext>
            </a:extLst>
          </p:cNvPr>
          <p:cNvSpPr>
            <a:spLocks noGrp="1"/>
          </p:cNvSpPr>
          <p:nvPr>
            <p:ph type="sldNum" sz="quarter" idx="12"/>
          </p:nvPr>
        </p:nvSpPr>
        <p:spPr/>
        <p:txBody>
          <a:bodyPr/>
          <a:lstStyle/>
          <a:p>
            <a:fld id="{246A5963-27E6-463B-9DB5-C8477921678D}" type="slidenum">
              <a:rPr lang="en-US" smtClean="0"/>
              <a:t>34</a:t>
            </a:fld>
            <a:endParaRPr lang="en-US" dirty="0"/>
          </a:p>
        </p:txBody>
      </p:sp>
      <p:pic>
        <p:nvPicPr>
          <p:cNvPr id="6" name="Picture 5">
            <a:extLst>
              <a:ext uri="{FF2B5EF4-FFF2-40B4-BE49-F238E27FC236}">
                <a16:creationId xmlns:a16="http://schemas.microsoft.com/office/drawing/2014/main" id="{AA397D6D-407C-4E7E-A4FC-E0254089B92C}"/>
              </a:ext>
            </a:extLst>
          </p:cNvPr>
          <p:cNvPicPr>
            <a:picLocks noChangeAspect="1"/>
          </p:cNvPicPr>
          <p:nvPr/>
        </p:nvPicPr>
        <p:blipFill>
          <a:blip r:embed="rId5"/>
          <a:stretch>
            <a:fillRect/>
          </a:stretch>
        </p:blipFill>
        <p:spPr>
          <a:xfrm>
            <a:off x="1698188" y="3495156"/>
            <a:ext cx="2190750" cy="1638300"/>
          </a:xfrm>
          <a:prstGeom prst="rect">
            <a:avLst/>
          </a:prstGeom>
        </p:spPr>
      </p:pic>
      <p:sp>
        <p:nvSpPr>
          <p:cNvPr id="7" name="TextBox 6">
            <a:extLst>
              <a:ext uri="{FF2B5EF4-FFF2-40B4-BE49-F238E27FC236}">
                <a16:creationId xmlns:a16="http://schemas.microsoft.com/office/drawing/2014/main" id="{71BDF56F-809A-4F1F-8578-E07D8A53BD00}"/>
              </a:ext>
            </a:extLst>
          </p:cNvPr>
          <p:cNvSpPr txBox="1"/>
          <p:nvPr/>
        </p:nvSpPr>
        <p:spPr>
          <a:xfrm>
            <a:off x="1805422" y="2782669"/>
            <a:ext cx="2152650" cy="646331"/>
          </a:xfrm>
          <a:prstGeom prst="rect">
            <a:avLst/>
          </a:prstGeom>
          <a:noFill/>
        </p:spPr>
        <p:txBody>
          <a:bodyPr wrap="square" rtlCol="0">
            <a:spAutoFit/>
          </a:bodyPr>
          <a:lstStyle/>
          <a:p>
            <a:r>
              <a:rPr lang="en-US" b="1" i="1" dirty="0"/>
              <a:t>Special thanks to  PHIO and OTPC:</a:t>
            </a:r>
          </a:p>
        </p:txBody>
      </p:sp>
      <p:pic>
        <p:nvPicPr>
          <p:cNvPr id="3" name="Picture 2">
            <a:extLst>
              <a:ext uri="{FF2B5EF4-FFF2-40B4-BE49-F238E27FC236}">
                <a16:creationId xmlns:a16="http://schemas.microsoft.com/office/drawing/2014/main" id="{0C766E40-F574-D55B-47F0-A8D399CFBC8A}"/>
              </a:ext>
            </a:extLst>
          </p:cNvPr>
          <p:cNvPicPr>
            <a:picLocks noChangeAspect="1"/>
          </p:cNvPicPr>
          <p:nvPr/>
        </p:nvPicPr>
        <p:blipFill>
          <a:blip r:embed="rId6"/>
          <a:stretch>
            <a:fillRect/>
          </a:stretch>
        </p:blipFill>
        <p:spPr>
          <a:xfrm>
            <a:off x="928441" y="5310062"/>
            <a:ext cx="3712122" cy="609849"/>
          </a:xfrm>
          <a:prstGeom prst="rect">
            <a:avLst/>
          </a:prstGeom>
        </p:spPr>
      </p:pic>
    </p:spTree>
    <p:extLst>
      <p:ext uri="{BB962C8B-B14F-4D97-AF65-F5344CB8AC3E}">
        <p14:creationId xmlns:p14="http://schemas.microsoft.com/office/powerpoint/2010/main" val="29717311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903592"/>
            <a:ext cx="4610100" cy="1230009"/>
          </a:xfrm>
        </p:spPr>
        <p:txBody>
          <a:bodyPr>
            <a:normAutofit fontScale="90000"/>
          </a:bodyPr>
          <a:lstStyle/>
          <a:p>
            <a:r>
              <a:rPr lang="en-US" b="1" dirty="0">
                <a:solidFill>
                  <a:srgbClr val="0070C0"/>
                </a:solidFill>
              </a:rPr>
              <a:t>3 Simple Steps for Handle With Care</a:t>
            </a:r>
          </a:p>
        </p:txBody>
      </p:sp>
      <p:pic>
        <p:nvPicPr>
          <p:cNvPr id="5" name="Graphic 4" descr="Taxi">
            <a:extLst>
              <a:ext uri="{FF2B5EF4-FFF2-40B4-BE49-F238E27FC236}">
                <a16:creationId xmlns:a16="http://schemas.microsoft.com/office/drawing/2014/main" id="{3E807DDD-73F6-4205-8BAE-26B0725281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14601" y="2325446"/>
            <a:ext cx="1255955" cy="1255955"/>
          </a:xfrm>
          <a:prstGeom prst="rect">
            <a:avLst/>
          </a:prstGeom>
        </p:spPr>
      </p:pic>
      <p:pic>
        <p:nvPicPr>
          <p:cNvPr id="6" name="Graphic 5" descr="Email">
            <a:extLst>
              <a:ext uri="{FF2B5EF4-FFF2-40B4-BE49-F238E27FC236}">
                <a16:creationId xmlns:a16="http://schemas.microsoft.com/office/drawing/2014/main" id="{8C4F21B7-6B37-4AC6-B0E5-FCD09A854B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67000" y="3666136"/>
            <a:ext cx="982064" cy="982064"/>
          </a:xfrm>
          <a:prstGeom prst="rect">
            <a:avLst/>
          </a:prstGeom>
        </p:spPr>
      </p:pic>
      <p:pic>
        <p:nvPicPr>
          <p:cNvPr id="7" name="Graphic 6" descr="two  people holding hands icon">
            <a:extLst>
              <a:ext uri="{FF2B5EF4-FFF2-40B4-BE49-F238E27FC236}">
                <a16:creationId xmlns:a16="http://schemas.microsoft.com/office/drawing/2014/main" id="{3F911E82-6BB5-45E7-9DC7-184D0F48F31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4601" y="4939298"/>
            <a:ext cx="1232903" cy="1232903"/>
          </a:xfrm>
          <a:prstGeom prst="rect">
            <a:avLst/>
          </a:prstGeom>
        </p:spPr>
      </p:pic>
      <p:sp>
        <p:nvSpPr>
          <p:cNvPr id="8" name="Content Placeholder 2">
            <a:extLst>
              <a:ext uri="{FF2B5EF4-FFF2-40B4-BE49-F238E27FC236}">
                <a16:creationId xmlns:a16="http://schemas.microsoft.com/office/drawing/2014/main" id="{FA8636E8-28A8-4774-BC08-D831964292E8}"/>
              </a:ext>
            </a:extLst>
          </p:cNvPr>
          <p:cNvSpPr txBox="1">
            <a:spLocks/>
          </p:cNvSpPr>
          <p:nvPr/>
        </p:nvSpPr>
        <p:spPr>
          <a:xfrm>
            <a:off x="4205025" y="2438400"/>
            <a:ext cx="6019800" cy="10668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a:solidFill>
                  <a:prstClr val="black"/>
                </a:solidFill>
                <a:latin typeface="Calibri"/>
              </a:rPr>
              <a:t>First Responder responds to a 911 call where a </a:t>
            </a:r>
            <a:br>
              <a:rPr lang="en-US" sz="2000" dirty="0">
                <a:solidFill>
                  <a:prstClr val="black"/>
                </a:solidFill>
                <a:latin typeface="Calibri"/>
              </a:rPr>
            </a:br>
            <a:r>
              <a:rPr lang="en-US" sz="2000" dirty="0">
                <a:solidFill>
                  <a:prstClr val="black"/>
                </a:solidFill>
                <a:latin typeface="Calibri"/>
              </a:rPr>
              <a:t>school-age child/teen is a victim, witness, or bystander to a serious crime, traffic accident, arrest, or other.</a:t>
            </a:r>
          </a:p>
          <a:p>
            <a:pPr marL="0" indent="0">
              <a:buNone/>
            </a:pPr>
            <a:endParaRPr lang="en-US" sz="2000" dirty="0">
              <a:solidFill>
                <a:prstClr val="black"/>
              </a:solidFill>
              <a:latin typeface="Calibri"/>
            </a:endParaRPr>
          </a:p>
          <a:p>
            <a:pPr marL="0" indent="0">
              <a:buNone/>
            </a:pPr>
            <a:endParaRPr lang="en-US" sz="2000" dirty="0">
              <a:solidFill>
                <a:prstClr val="black"/>
              </a:solidFill>
              <a:latin typeface="Calibri"/>
            </a:endParaRPr>
          </a:p>
        </p:txBody>
      </p:sp>
      <p:sp>
        <p:nvSpPr>
          <p:cNvPr id="9" name="Content Placeholder 3">
            <a:extLst>
              <a:ext uri="{FF2B5EF4-FFF2-40B4-BE49-F238E27FC236}">
                <a16:creationId xmlns:a16="http://schemas.microsoft.com/office/drawing/2014/main" id="{74938019-219C-4A1A-AD97-01263B155B38}"/>
              </a:ext>
            </a:extLst>
          </p:cNvPr>
          <p:cNvSpPr txBox="1">
            <a:spLocks/>
          </p:cNvSpPr>
          <p:nvPr/>
        </p:nvSpPr>
        <p:spPr>
          <a:xfrm>
            <a:off x="4090725" y="3733802"/>
            <a:ext cx="6019800" cy="137159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a:solidFill>
                  <a:prstClr val="black"/>
                </a:solidFill>
                <a:latin typeface="Calibri"/>
              </a:rPr>
              <a:t>First Responder makes a HWC notification via e-mail to school/child care agency: three words “Handle With Care” along with the name, age and school are included. </a:t>
            </a:r>
          </a:p>
          <a:p>
            <a:pPr marL="0" indent="0">
              <a:buNone/>
            </a:pPr>
            <a:endParaRPr lang="en-US" sz="2000" dirty="0">
              <a:solidFill>
                <a:prstClr val="black"/>
              </a:solidFill>
              <a:latin typeface="Calibri"/>
            </a:endParaRPr>
          </a:p>
        </p:txBody>
      </p:sp>
      <p:sp>
        <p:nvSpPr>
          <p:cNvPr id="12" name="Content Placeholder 4">
            <a:extLst>
              <a:ext uri="{FF2B5EF4-FFF2-40B4-BE49-F238E27FC236}">
                <a16:creationId xmlns:a16="http://schemas.microsoft.com/office/drawing/2014/main" id="{17724FFA-1402-4BCD-8CDE-B4F61336AB0A}"/>
              </a:ext>
            </a:extLst>
          </p:cNvPr>
          <p:cNvSpPr txBox="1">
            <a:spLocks/>
          </p:cNvSpPr>
          <p:nvPr/>
        </p:nvSpPr>
        <p:spPr>
          <a:xfrm>
            <a:off x="4191000" y="5105400"/>
            <a:ext cx="5791199" cy="9144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a:solidFill>
                  <a:prstClr val="black"/>
                </a:solidFill>
                <a:latin typeface="Calibri"/>
              </a:rPr>
              <a:t>School district/daycare helps provide trauma-sensitive interventions, counseling and/or social services to student in crisis, the following school day, as needed.</a:t>
            </a:r>
          </a:p>
          <a:p>
            <a:pPr marL="0" indent="0">
              <a:buNone/>
            </a:pPr>
            <a:endParaRPr lang="en-US" sz="2000" dirty="0">
              <a:solidFill>
                <a:prstClr val="black"/>
              </a:solidFill>
              <a:latin typeface="Calibri"/>
            </a:endParaRPr>
          </a:p>
        </p:txBody>
      </p:sp>
      <p:pic>
        <p:nvPicPr>
          <p:cNvPr id="13" name="Picture 12" descr="Image result for handle with care protect heal thrive image">
            <a:extLst>
              <a:ext uri="{FF2B5EF4-FFF2-40B4-BE49-F238E27FC236}">
                <a16:creationId xmlns:a16="http://schemas.microsoft.com/office/drawing/2014/main" id="{031DBE32-ECB3-4201-BF27-A1F7877EC9DB}"/>
              </a:ext>
            </a:extLst>
          </p:cNvPr>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838200" y="567907"/>
            <a:ext cx="1828800" cy="1792045"/>
          </a:xfrm>
          <a:prstGeom prst="rect">
            <a:avLst/>
          </a:prstGeom>
          <a:noFill/>
        </p:spPr>
      </p:pic>
      <p:sp>
        <p:nvSpPr>
          <p:cNvPr id="3" name="Slide Number Placeholder 2">
            <a:extLst>
              <a:ext uri="{FF2B5EF4-FFF2-40B4-BE49-F238E27FC236}">
                <a16:creationId xmlns:a16="http://schemas.microsoft.com/office/drawing/2014/main" id="{712451BC-C5DD-4B72-A155-51ABABCD038D}"/>
              </a:ext>
            </a:extLst>
          </p:cNvPr>
          <p:cNvSpPr>
            <a:spLocks noGrp="1"/>
          </p:cNvSpPr>
          <p:nvPr>
            <p:ph type="sldNum" sz="quarter" idx="12"/>
          </p:nvPr>
        </p:nvSpPr>
        <p:spPr/>
        <p:txBody>
          <a:bodyPr/>
          <a:lstStyle/>
          <a:p>
            <a:fld id="{246A5963-27E6-463B-9DB5-C8477921678D}" type="slidenum">
              <a:rPr lang="en-US">
                <a:solidFill>
                  <a:prstClr val="black">
                    <a:tint val="75000"/>
                  </a:prstClr>
                </a:solidFill>
                <a:latin typeface="Calibri"/>
              </a:rPr>
              <a:pPr/>
              <a:t>35</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111919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Freeform 392"/>
          <p:cNvSpPr>
            <a:spLocks/>
          </p:cNvSpPr>
          <p:nvPr/>
        </p:nvSpPr>
        <p:spPr bwMode="auto">
          <a:xfrm>
            <a:off x="2906714" y="1050925"/>
            <a:ext cx="942975" cy="1435100"/>
          </a:xfrm>
          <a:custGeom>
            <a:avLst/>
            <a:gdLst>
              <a:gd name="T0" fmla="*/ 270 w 594"/>
              <a:gd name="T1" fmla="*/ 856 h 904"/>
              <a:gd name="T2" fmla="*/ 172 w 594"/>
              <a:gd name="T3" fmla="*/ 838 h 904"/>
              <a:gd name="T4" fmla="*/ 144 w 594"/>
              <a:gd name="T5" fmla="*/ 832 h 904"/>
              <a:gd name="T6" fmla="*/ 94 w 594"/>
              <a:gd name="T7" fmla="*/ 822 h 904"/>
              <a:gd name="T8" fmla="*/ 70 w 594"/>
              <a:gd name="T9" fmla="*/ 816 h 904"/>
              <a:gd name="T10" fmla="*/ 34 w 594"/>
              <a:gd name="T11" fmla="*/ 808 h 904"/>
              <a:gd name="T12" fmla="*/ 2 w 594"/>
              <a:gd name="T13" fmla="*/ 802 h 904"/>
              <a:gd name="T14" fmla="*/ 20 w 594"/>
              <a:gd name="T15" fmla="*/ 724 h 904"/>
              <a:gd name="T16" fmla="*/ 52 w 594"/>
              <a:gd name="T17" fmla="*/ 596 h 904"/>
              <a:gd name="T18" fmla="*/ 68 w 594"/>
              <a:gd name="T19" fmla="*/ 544 h 904"/>
              <a:gd name="T20" fmla="*/ 52 w 594"/>
              <a:gd name="T21" fmla="*/ 540 h 904"/>
              <a:gd name="T22" fmla="*/ 52 w 594"/>
              <a:gd name="T23" fmla="*/ 524 h 904"/>
              <a:gd name="T24" fmla="*/ 76 w 594"/>
              <a:gd name="T25" fmla="*/ 490 h 904"/>
              <a:gd name="T26" fmla="*/ 86 w 594"/>
              <a:gd name="T27" fmla="*/ 486 h 904"/>
              <a:gd name="T28" fmla="*/ 98 w 594"/>
              <a:gd name="T29" fmla="*/ 472 h 904"/>
              <a:gd name="T30" fmla="*/ 130 w 594"/>
              <a:gd name="T31" fmla="*/ 424 h 904"/>
              <a:gd name="T32" fmla="*/ 152 w 594"/>
              <a:gd name="T33" fmla="*/ 400 h 904"/>
              <a:gd name="T34" fmla="*/ 148 w 594"/>
              <a:gd name="T35" fmla="*/ 380 h 904"/>
              <a:gd name="T36" fmla="*/ 126 w 594"/>
              <a:gd name="T37" fmla="*/ 360 h 904"/>
              <a:gd name="T38" fmla="*/ 126 w 594"/>
              <a:gd name="T39" fmla="*/ 330 h 904"/>
              <a:gd name="T40" fmla="*/ 126 w 594"/>
              <a:gd name="T41" fmla="*/ 310 h 904"/>
              <a:gd name="T42" fmla="*/ 146 w 594"/>
              <a:gd name="T43" fmla="*/ 212 h 904"/>
              <a:gd name="T44" fmla="*/ 198 w 594"/>
              <a:gd name="T45" fmla="*/ 2 h 904"/>
              <a:gd name="T46" fmla="*/ 278 w 594"/>
              <a:gd name="T47" fmla="*/ 18 h 904"/>
              <a:gd name="T48" fmla="*/ 252 w 594"/>
              <a:gd name="T49" fmla="*/ 134 h 904"/>
              <a:gd name="T50" fmla="*/ 264 w 594"/>
              <a:gd name="T51" fmla="*/ 160 h 904"/>
              <a:gd name="T52" fmla="*/ 270 w 594"/>
              <a:gd name="T53" fmla="*/ 172 h 904"/>
              <a:gd name="T54" fmla="*/ 272 w 594"/>
              <a:gd name="T55" fmla="*/ 210 h 904"/>
              <a:gd name="T56" fmla="*/ 292 w 594"/>
              <a:gd name="T57" fmla="*/ 230 h 904"/>
              <a:gd name="T58" fmla="*/ 312 w 594"/>
              <a:gd name="T59" fmla="*/ 270 h 904"/>
              <a:gd name="T60" fmla="*/ 316 w 594"/>
              <a:gd name="T61" fmla="*/ 282 h 904"/>
              <a:gd name="T62" fmla="*/ 336 w 594"/>
              <a:gd name="T63" fmla="*/ 312 h 904"/>
              <a:gd name="T64" fmla="*/ 350 w 594"/>
              <a:gd name="T65" fmla="*/ 314 h 904"/>
              <a:gd name="T66" fmla="*/ 360 w 594"/>
              <a:gd name="T67" fmla="*/ 314 h 904"/>
              <a:gd name="T68" fmla="*/ 346 w 594"/>
              <a:gd name="T69" fmla="*/ 348 h 904"/>
              <a:gd name="T70" fmla="*/ 330 w 594"/>
              <a:gd name="T71" fmla="*/ 390 h 904"/>
              <a:gd name="T72" fmla="*/ 336 w 594"/>
              <a:gd name="T73" fmla="*/ 404 h 904"/>
              <a:gd name="T74" fmla="*/ 326 w 594"/>
              <a:gd name="T75" fmla="*/ 408 h 904"/>
              <a:gd name="T76" fmla="*/ 328 w 594"/>
              <a:gd name="T77" fmla="*/ 448 h 904"/>
              <a:gd name="T78" fmla="*/ 352 w 594"/>
              <a:gd name="T79" fmla="*/ 446 h 904"/>
              <a:gd name="T80" fmla="*/ 370 w 594"/>
              <a:gd name="T81" fmla="*/ 436 h 904"/>
              <a:gd name="T82" fmla="*/ 380 w 594"/>
              <a:gd name="T83" fmla="*/ 482 h 904"/>
              <a:gd name="T84" fmla="*/ 392 w 594"/>
              <a:gd name="T85" fmla="*/ 510 h 904"/>
              <a:gd name="T86" fmla="*/ 396 w 594"/>
              <a:gd name="T87" fmla="*/ 522 h 904"/>
              <a:gd name="T88" fmla="*/ 392 w 594"/>
              <a:gd name="T89" fmla="*/ 538 h 904"/>
              <a:gd name="T90" fmla="*/ 404 w 594"/>
              <a:gd name="T91" fmla="*/ 548 h 904"/>
              <a:gd name="T92" fmla="*/ 414 w 594"/>
              <a:gd name="T93" fmla="*/ 548 h 904"/>
              <a:gd name="T94" fmla="*/ 422 w 594"/>
              <a:gd name="T95" fmla="*/ 570 h 904"/>
              <a:gd name="T96" fmla="*/ 426 w 594"/>
              <a:gd name="T97" fmla="*/ 596 h 904"/>
              <a:gd name="T98" fmla="*/ 438 w 594"/>
              <a:gd name="T99" fmla="*/ 596 h 904"/>
              <a:gd name="T100" fmla="*/ 470 w 594"/>
              <a:gd name="T101" fmla="*/ 598 h 904"/>
              <a:gd name="T102" fmla="*/ 490 w 594"/>
              <a:gd name="T103" fmla="*/ 590 h 904"/>
              <a:gd name="T104" fmla="*/ 510 w 594"/>
              <a:gd name="T105" fmla="*/ 596 h 904"/>
              <a:gd name="T106" fmla="*/ 526 w 594"/>
              <a:gd name="T107" fmla="*/ 600 h 904"/>
              <a:gd name="T108" fmla="*/ 546 w 594"/>
              <a:gd name="T109" fmla="*/ 602 h 904"/>
              <a:gd name="T110" fmla="*/ 556 w 594"/>
              <a:gd name="T111" fmla="*/ 596 h 904"/>
              <a:gd name="T112" fmla="*/ 564 w 594"/>
              <a:gd name="T113" fmla="*/ 584 h 904"/>
              <a:gd name="T114" fmla="*/ 582 w 594"/>
              <a:gd name="T115" fmla="*/ 598 h 904"/>
              <a:gd name="T116" fmla="*/ 594 w 594"/>
              <a:gd name="T117" fmla="*/ 616 h 904"/>
              <a:gd name="T118" fmla="*/ 588 w 594"/>
              <a:gd name="T119" fmla="*/ 644 h 904"/>
              <a:gd name="T120" fmla="*/ 576 w 594"/>
              <a:gd name="T121" fmla="*/ 712 h 904"/>
              <a:gd name="T122" fmla="*/ 562 w 594"/>
              <a:gd name="T123" fmla="*/ 800 h 904"/>
              <a:gd name="T124" fmla="*/ 542 w 594"/>
              <a:gd name="T125" fmla="*/ 904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4" h="904">
                <a:moveTo>
                  <a:pt x="542" y="904"/>
                </a:moveTo>
                <a:lnTo>
                  <a:pt x="406" y="882"/>
                </a:lnTo>
                <a:lnTo>
                  <a:pt x="270" y="856"/>
                </a:lnTo>
                <a:lnTo>
                  <a:pt x="188" y="842"/>
                </a:lnTo>
                <a:lnTo>
                  <a:pt x="176" y="838"/>
                </a:lnTo>
                <a:lnTo>
                  <a:pt x="172" y="838"/>
                </a:lnTo>
                <a:lnTo>
                  <a:pt x="160" y="836"/>
                </a:lnTo>
                <a:lnTo>
                  <a:pt x="154" y="834"/>
                </a:lnTo>
                <a:lnTo>
                  <a:pt x="144" y="832"/>
                </a:lnTo>
                <a:lnTo>
                  <a:pt x="138" y="830"/>
                </a:lnTo>
                <a:lnTo>
                  <a:pt x="112" y="826"/>
                </a:lnTo>
                <a:lnTo>
                  <a:pt x="94" y="822"/>
                </a:lnTo>
                <a:lnTo>
                  <a:pt x="80" y="818"/>
                </a:lnTo>
                <a:lnTo>
                  <a:pt x="74" y="818"/>
                </a:lnTo>
                <a:lnTo>
                  <a:pt x="70" y="816"/>
                </a:lnTo>
                <a:lnTo>
                  <a:pt x="66" y="816"/>
                </a:lnTo>
                <a:lnTo>
                  <a:pt x="40" y="810"/>
                </a:lnTo>
                <a:lnTo>
                  <a:pt x="34" y="808"/>
                </a:lnTo>
                <a:lnTo>
                  <a:pt x="30" y="808"/>
                </a:lnTo>
                <a:lnTo>
                  <a:pt x="18" y="806"/>
                </a:lnTo>
                <a:lnTo>
                  <a:pt x="2" y="802"/>
                </a:lnTo>
                <a:lnTo>
                  <a:pt x="0" y="800"/>
                </a:lnTo>
                <a:lnTo>
                  <a:pt x="0" y="796"/>
                </a:lnTo>
                <a:lnTo>
                  <a:pt x="20" y="724"/>
                </a:lnTo>
                <a:lnTo>
                  <a:pt x="28" y="686"/>
                </a:lnTo>
                <a:lnTo>
                  <a:pt x="38" y="648"/>
                </a:lnTo>
                <a:lnTo>
                  <a:pt x="52" y="596"/>
                </a:lnTo>
                <a:lnTo>
                  <a:pt x="70" y="562"/>
                </a:lnTo>
                <a:lnTo>
                  <a:pt x="74" y="556"/>
                </a:lnTo>
                <a:lnTo>
                  <a:pt x="68" y="544"/>
                </a:lnTo>
                <a:lnTo>
                  <a:pt x="60" y="542"/>
                </a:lnTo>
                <a:lnTo>
                  <a:pt x="54" y="542"/>
                </a:lnTo>
                <a:lnTo>
                  <a:pt x="52" y="540"/>
                </a:lnTo>
                <a:lnTo>
                  <a:pt x="50" y="538"/>
                </a:lnTo>
                <a:lnTo>
                  <a:pt x="50" y="536"/>
                </a:lnTo>
                <a:lnTo>
                  <a:pt x="52" y="524"/>
                </a:lnTo>
                <a:lnTo>
                  <a:pt x="54" y="516"/>
                </a:lnTo>
                <a:lnTo>
                  <a:pt x="66" y="504"/>
                </a:lnTo>
                <a:lnTo>
                  <a:pt x="76" y="490"/>
                </a:lnTo>
                <a:lnTo>
                  <a:pt x="78" y="488"/>
                </a:lnTo>
                <a:lnTo>
                  <a:pt x="84" y="486"/>
                </a:lnTo>
                <a:lnTo>
                  <a:pt x="86" y="486"/>
                </a:lnTo>
                <a:lnTo>
                  <a:pt x="88" y="484"/>
                </a:lnTo>
                <a:lnTo>
                  <a:pt x="92" y="480"/>
                </a:lnTo>
                <a:lnTo>
                  <a:pt x="98" y="472"/>
                </a:lnTo>
                <a:lnTo>
                  <a:pt x="102" y="466"/>
                </a:lnTo>
                <a:lnTo>
                  <a:pt x="106" y="456"/>
                </a:lnTo>
                <a:lnTo>
                  <a:pt x="130" y="424"/>
                </a:lnTo>
                <a:lnTo>
                  <a:pt x="134" y="420"/>
                </a:lnTo>
                <a:lnTo>
                  <a:pt x="148" y="404"/>
                </a:lnTo>
                <a:lnTo>
                  <a:pt x="152" y="400"/>
                </a:lnTo>
                <a:lnTo>
                  <a:pt x="148" y="386"/>
                </a:lnTo>
                <a:lnTo>
                  <a:pt x="148" y="384"/>
                </a:lnTo>
                <a:lnTo>
                  <a:pt x="148" y="380"/>
                </a:lnTo>
                <a:lnTo>
                  <a:pt x="136" y="370"/>
                </a:lnTo>
                <a:lnTo>
                  <a:pt x="132" y="370"/>
                </a:lnTo>
                <a:lnTo>
                  <a:pt x="126" y="360"/>
                </a:lnTo>
                <a:lnTo>
                  <a:pt x="126" y="348"/>
                </a:lnTo>
                <a:lnTo>
                  <a:pt x="124" y="334"/>
                </a:lnTo>
                <a:lnTo>
                  <a:pt x="126" y="330"/>
                </a:lnTo>
                <a:lnTo>
                  <a:pt x="128" y="328"/>
                </a:lnTo>
                <a:lnTo>
                  <a:pt x="128" y="316"/>
                </a:lnTo>
                <a:lnTo>
                  <a:pt x="126" y="310"/>
                </a:lnTo>
                <a:lnTo>
                  <a:pt x="126" y="298"/>
                </a:lnTo>
                <a:lnTo>
                  <a:pt x="130" y="276"/>
                </a:lnTo>
                <a:lnTo>
                  <a:pt x="146" y="212"/>
                </a:lnTo>
                <a:lnTo>
                  <a:pt x="162" y="148"/>
                </a:lnTo>
                <a:lnTo>
                  <a:pt x="168" y="124"/>
                </a:lnTo>
                <a:lnTo>
                  <a:pt x="198" y="2"/>
                </a:lnTo>
                <a:lnTo>
                  <a:pt x="200" y="0"/>
                </a:lnTo>
                <a:lnTo>
                  <a:pt x="202" y="0"/>
                </a:lnTo>
                <a:lnTo>
                  <a:pt x="278" y="18"/>
                </a:lnTo>
                <a:lnTo>
                  <a:pt x="276" y="32"/>
                </a:lnTo>
                <a:lnTo>
                  <a:pt x="254" y="126"/>
                </a:lnTo>
                <a:lnTo>
                  <a:pt x="252" y="134"/>
                </a:lnTo>
                <a:lnTo>
                  <a:pt x="256" y="144"/>
                </a:lnTo>
                <a:lnTo>
                  <a:pt x="264" y="156"/>
                </a:lnTo>
                <a:lnTo>
                  <a:pt x="264" y="160"/>
                </a:lnTo>
                <a:lnTo>
                  <a:pt x="264" y="164"/>
                </a:lnTo>
                <a:lnTo>
                  <a:pt x="268" y="170"/>
                </a:lnTo>
                <a:lnTo>
                  <a:pt x="270" y="172"/>
                </a:lnTo>
                <a:lnTo>
                  <a:pt x="272" y="184"/>
                </a:lnTo>
                <a:lnTo>
                  <a:pt x="272" y="200"/>
                </a:lnTo>
                <a:lnTo>
                  <a:pt x="272" y="210"/>
                </a:lnTo>
                <a:lnTo>
                  <a:pt x="276" y="216"/>
                </a:lnTo>
                <a:lnTo>
                  <a:pt x="284" y="226"/>
                </a:lnTo>
                <a:lnTo>
                  <a:pt x="292" y="230"/>
                </a:lnTo>
                <a:lnTo>
                  <a:pt x="292" y="232"/>
                </a:lnTo>
                <a:lnTo>
                  <a:pt x="300" y="246"/>
                </a:lnTo>
                <a:lnTo>
                  <a:pt x="312" y="270"/>
                </a:lnTo>
                <a:lnTo>
                  <a:pt x="314" y="274"/>
                </a:lnTo>
                <a:lnTo>
                  <a:pt x="316" y="280"/>
                </a:lnTo>
                <a:lnTo>
                  <a:pt x="316" y="282"/>
                </a:lnTo>
                <a:lnTo>
                  <a:pt x="316" y="286"/>
                </a:lnTo>
                <a:lnTo>
                  <a:pt x="334" y="310"/>
                </a:lnTo>
                <a:lnTo>
                  <a:pt x="336" y="312"/>
                </a:lnTo>
                <a:lnTo>
                  <a:pt x="340" y="314"/>
                </a:lnTo>
                <a:lnTo>
                  <a:pt x="348" y="316"/>
                </a:lnTo>
                <a:lnTo>
                  <a:pt x="350" y="314"/>
                </a:lnTo>
                <a:lnTo>
                  <a:pt x="352" y="314"/>
                </a:lnTo>
                <a:lnTo>
                  <a:pt x="356" y="314"/>
                </a:lnTo>
                <a:lnTo>
                  <a:pt x="360" y="314"/>
                </a:lnTo>
                <a:lnTo>
                  <a:pt x="360" y="316"/>
                </a:lnTo>
                <a:lnTo>
                  <a:pt x="360" y="320"/>
                </a:lnTo>
                <a:lnTo>
                  <a:pt x="346" y="348"/>
                </a:lnTo>
                <a:lnTo>
                  <a:pt x="340" y="360"/>
                </a:lnTo>
                <a:lnTo>
                  <a:pt x="330" y="384"/>
                </a:lnTo>
                <a:lnTo>
                  <a:pt x="330" y="390"/>
                </a:lnTo>
                <a:lnTo>
                  <a:pt x="332" y="392"/>
                </a:lnTo>
                <a:lnTo>
                  <a:pt x="334" y="396"/>
                </a:lnTo>
                <a:lnTo>
                  <a:pt x="336" y="404"/>
                </a:lnTo>
                <a:lnTo>
                  <a:pt x="330" y="408"/>
                </a:lnTo>
                <a:lnTo>
                  <a:pt x="328" y="408"/>
                </a:lnTo>
                <a:lnTo>
                  <a:pt x="326" y="408"/>
                </a:lnTo>
                <a:lnTo>
                  <a:pt x="318" y="414"/>
                </a:lnTo>
                <a:lnTo>
                  <a:pt x="318" y="440"/>
                </a:lnTo>
                <a:lnTo>
                  <a:pt x="328" y="448"/>
                </a:lnTo>
                <a:lnTo>
                  <a:pt x="332" y="452"/>
                </a:lnTo>
                <a:lnTo>
                  <a:pt x="338" y="452"/>
                </a:lnTo>
                <a:lnTo>
                  <a:pt x="352" y="446"/>
                </a:lnTo>
                <a:lnTo>
                  <a:pt x="364" y="432"/>
                </a:lnTo>
                <a:lnTo>
                  <a:pt x="366" y="432"/>
                </a:lnTo>
                <a:lnTo>
                  <a:pt x="370" y="436"/>
                </a:lnTo>
                <a:lnTo>
                  <a:pt x="380" y="448"/>
                </a:lnTo>
                <a:lnTo>
                  <a:pt x="380" y="464"/>
                </a:lnTo>
                <a:lnTo>
                  <a:pt x="380" y="482"/>
                </a:lnTo>
                <a:lnTo>
                  <a:pt x="382" y="490"/>
                </a:lnTo>
                <a:lnTo>
                  <a:pt x="388" y="504"/>
                </a:lnTo>
                <a:lnTo>
                  <a:pt x="392" y="510"/>
                </a:lnTo>
                <a:lnTo>
                  <a:pt x="396" y="516"/>
                </a:lnTo>
                <a:lnTo>
                  <a:pt x="396" y="520"/>
                </a:lnTo>
                <a:lnTo>
                  <a:pt x="396" y="522"/>
                </a:lnTo>
                <a:lnTo>
                  <a:pt x="394" y="528"/>
                </a:lnTo>
                <a:lnTo>
                  <a:pt x="392" y="528"/>
                </a:lnTo>
                <a:lnTo>
                  <a:pt x="392" y="538"/>
                </a:lnTo>
                <a:lnTo>
                  <a:pt x="394" y="540"/>
                </a:lnTo>
                <a:lnTo>
                  <a:pt x="400" y="548"/>
                </a:lnTo>
                <a:lnTo>
                  <a:pt x="404" y="548"/>
                </a:lnTo>
                <a:lnTo>
                  <a:pt x="406" y="546"/>
                </a:lnTo>
                <a:lnTo>
                  <a:pt x="412" y="548"/>
                </a:lnTo>
                <a:lnTo>
                  <a:pt x="414" y="548"/>
                </a:lnTo>
                <a:lnTo>
                  <a:pt x="416" y="552"/>
                </a:lnTo>
                <a:lnTo>
                  <a:pt x="418" y="558"/>
                </a:lnTo>
                <a:lnTo>
                  <a:pt x="422" y="570"/>
                </a:lnTo>
                <a:lnTo>
                  <a:pt x="422" y="588"/>
                </a:lnTo>
                <a:lnTo>
                  <a:pt x="422" y="592"/>
                </a:lnTo>
                <a:lnTo>
                  <a:pt x="426" y="596"/>
                </a:lnTo>
                <a:lnTo>
                  <a:pt x="432" y="600"/>
                </a:lnTo>
                <a:lnTo>
                  <a:pt x="436" y="598"/>
                </a:lnTo>
                <a:lnTo>
                  <a:pt x="438" y="596"/>
                </a:lnTo>
                <a:lnTo>
                  <a:pt x="444" y="592"/>
                </a:lnTo>
                <a:lnTo>
                  <a:pt x="450" y="590"/>
                </a:lnTo>
                <a:lnTo>
                  <a:pt x="470" y="598"/>
                </a:lnTo>
                <a:lnTo>
                  <a:pt x="482" y="592"/>
                </a:lnTo>
                <a:lnTo>
                  <a:pt x="486" y="592"/>
                </a:lnTo>
                <a:lnTo>
                  <a:pt x="490" y="590"/>
                </a:lnTo>
                <a:lnTo>
                  <a:pt x="498" y="594"/>
                </a:lnTo>
                <a:lnTo>
                  <a:pt x="504" y="596"/>
                </a:lnTo>
                <a:lnTo>
                  <a:pt x="510" y="596"/>
                </a:lnTo>
                <a:lnTo>
                  <a:pt x="518" y="596"/>
                </a:lnTo>
                <a:lnTo>
                  <a:pt x="524" y="596"/>
                </a:lnTo>
                <a:lnTo>
                  <a:pt x="526" y="600"/>
                </a:lnTo>
                <a:lnTo>
                  <a:pt x="528" y="602"/>
                </a:lnTo>
                <a:lnTo>
                  <a:pt x="532" y="602"/>
                </a:lnTo>
                <a:lnTo>
                  <a:pt x="546" y="602"/>
                </a:lnTo>
                <a:lnTo>
                  <a:pt x="552" y="602"/>
                </a:lnTo>
                <a:lnTo>
                  <a:pt x="556" y="598"/>
                </a:lnTo>
                <a:lnTo>
                  <a:pt x="556" y="596"/>
                </a:lnTo>
                <a:lnTo>
                  <a:pt x="558" y="592"/>
                </a:lnTo>
                <a:lnTo>
                  <a:pt x="562" y="584"/>
                </a:lnTo>
                <a:lnTo>
                  <a:pt x="564" y="584"/>
                </a:lnTo>
                <a:lnTo>
                  <a:pt x="572" y="582"/>
                </a:lnTo>
                <a:lnTo>
                  <a:pt x="576" y="586"/>
                </a:lnTo>
                <a:lnTo>
                  <a:pt x="582" y="598"/>
                </a:lnTo>
                <a:lnTo>
                  <a:pt x="582" y="602"/>
                </a:lnTo>
                <a:lnTo>
                  <a:pt x="590" y="614"/>
                </a:lnTo>
                <a:lnTo>
                  <a:pt x="594" y="616"/>
                </a:lnTo>
                <a:lnTo>
                  <a:pt x="594" y="620"/>
                </a:lnTo>
                <a:lnTo>
                  <a:pt x="590" y="640"/>
                </a:lnTo>
                <a:lnTo>
                  <a:pt x="588" y="644"/>
                </a:lnTo>
                <a:lnTo>
                  <a:pt x="584" y="674"/>
                </a:lnTo>
                <a:lnTo>
                  <a:pt x="580" y="688"/>
                </a:lnTo>
                <a:lnTo>
                  <a:pt x="576" y="712"/>
                </a:lnTo>
                <a:lnTo>
                  <a:pt x="574" y="734"/>
                </a:lnTo>
                <a:lnTo>
                  <a:pt x="564" y="790"/>
                </a:lnTo>
                <a:lnTo>
                  <a:pt x="562" y="800"/>
                </a:lnTo>
                <a:lnTo>
                  <a:pt x="552" y="842"/>
                </a:lnTo>
                <a:lnTo>
                  <a:pt x="544" y="892"/>
                </a:lnTo>
                <a:lnTo>
                  <a:pt x="542" y="904"/>
                </a:lnTo>
                <a:close/>
              </a:path>
            </a:pathLst>
          </a:custGeom>
          <a:solidFill>
            <a:schemeClr val="bg2">
              <a:lumMod val="90000"/>
            </a:schemeClr>
          </a:solidFill>
          <a:ln w="3175" cmpd="sng">
            <a:solidFill>
              <a:schemeClr val="bg2">
                <a:lumMod val="75000"/>
              </a:schemeClr>
            </a:solidFill>
            <a:round/>
            <a:headEnd/>
            <a:tailEnd/>
          </a:ln>
        </p:spPr>
        <p:txBody>
          <a:bodyPr/>
          <a:lstStyle/>
          <a:p>
            <a:endParaRPr lang="en-US">
              <a:solidFill>
                <a:prstClr val="black"/>
              </a:solidFill>
            </a:endParaRPr>
          </a:p>
        </p:txBody>
      </p:sp>
      <p:sp>
        <p:nvSpPr>
          <p:cNvPr id="186" name="Freeform 393"/>
          <p:cNvSpPr>
            <a:spLocks/>
          </p:cNvSpPr>
          <p:nvPr/>
        </p:nvSpPr>
        <p:spPr bwMode="auto">
          <a:xfrm>
            <a:off x="3306764" y="1079501"/>
            <a:ext cx="1609725" cy="974725"/>
          </a:xfrm>
          <a:custGeom>
            <a:avLst/>
            <a:gdLst>
              <a:gd name="T0" fmla="*/ 928 w 1014"/>
              <a:gd name="T1" fmla="*/ 610 h 614"/>
              <a:gd name="T2" fmla="*/ 898 w 1014"/>
              <a:gd name="T3" fmla="*/ 608 h 614"/>
              <a:gd name="T4" fmla="*/ 854 w 1014"/>
              <a:gd name="T5" fmla="*/ 602 h 614"/>
              <a:gd name="T6" fmla="*/ 816 w 1014"/>
              <a:gd name="T7" fmla="*/ 600 h 614"/>
              <a:gd name="T8" fmla="*/ 778 w 1014"/>
              <a:gd name="T9" fmla="*/ 596 h 614"/>
              <a:gd name="T10" fmla="*/ 720 w 1014"/>
              <a:gd name="T11" fmla="*/ 590 h 614"/>
              <a:gd name="T12" fmla="*/ 692 w 1014"/>
              <a:gd name="T13" fmla="*/ 586 h 614"/>
              <a:gd name="T14" fmla="*/ 634 w 1014"/>
              <a:gd name="T15" fmla="*/ 578 h 614"/>
              <a:gd name="T16" fmla="*/ 516 w 1014"/>
              <a:gd name="T17" fmla="*/ 564 h 614"/>
              <a:gd name="T18" fmla="*/ 462 w 1014"/>
              <a:gd name="T19" fmla="*/ 556 h 614"/>
              <a:gd name="T20" fmla="*/ 436 w 1014"/>
              <a:gd name="T21" fmla="*/ 552 h 614"/>
              <a:gd name="T22" fmla="*/ 410 w 1014"/>
              <a:gd name="T23" fmla="*/ 548 h 614"/>
              <a:gd name="T24" fmla="*/ 348 w 1014"/>
              <a:gd name="T25" fmla="*/ 560 h 614"/>
              <a:gd name="T26" fmla="*/ 338 w 1014"/>
              <a:gd name="T27" fmla="*/ 596 h 614"/>
              <a:gd name="T28" fmla="*/ 312 w 1014"/>
              <a:gd name="T29" fmla="*/ 566 h 614"/>
              <a:gd name="T30" fmla="*/ 300 w 1014"/>
              <a:gd name="T31" fmla="*/ 584 h 614"/>
              <a:gd name="T32" fmla="*/ 272 w 1014"/>
              <a:gd name="T33" fmla="*/ 578 h 614"/>
              <a:gd name="T34" fmla="*/ 238 w 1014"/>
              <a:gd name="T35" fmla="*/ 572 h 614"/>
              <a:gd name="T36" fmla="*/ 192 w 1014"/>
              <a:gd name="T37" fmla="*/ 574 h 614"/>
              <a:gd name="T38" fmla="*/ 170 w 1014"/>
              <a:gd name="T39" fmla="*/ 574 h 614"/>
              <a:gd name="T40" fmla="*/ 162 w 1014"/>
              <a:gd name="T41" fmla="*/ 530 h 614"/>
              <a:gd name="T42" fmla="*/ 142 w 1014"/>
              <a:gd name="T43" fmla="*/ 522 h 614"/>
              <a:gd name="T44" fmla="*/ 144 w 1014"/>
              <a:gd name="T45" fmla="*/ 502 h 614"/>
              <a:gd name="T46" fmla="*/ 128 w 1014"/>
              <a:gd name="T47" fmla="*/ 464 h 614"/>
              <a:gd name="T48" fmla="*/ 112 w 1014"/>
              <a:gd name="T49" fmla="*/ 414 h 614"/>
              <a:gd name="T50" fmla="*/ 66 w 1014"/>
              <a:gd name="T51" fmla="*/ 422 h 614"/>
              <a:gd name="T52" fmla="*/ 84 w 1014"/>
              <a:gd name="T53" fmla="*/ 386 h 614"/>
              <a:gd name="T54" fmla="*/ 88 w 1014"/>
              <a:gd name="T55" fmla="*/ 342 h 614"/>
              <a:gd name="T56" fmla="*/ 104 w 1014"/>
              <a:gd name="T57" fmla="*/ 296 h 614"/>
              <a:gd name="T58" fmla="*/ 84 w 1014"/>
              <a:gd name="T59" fmla="*/ 294 h 614"/>
              <a:gd name="T60" fmla="*/ 62 w 1014"/>
              <a:gd name="T61" fmla="*/ 256 h 614"/>
              <a:gd name="T62" fmla="*/ 32 w 1014"/>
              <a:gd name="T63" fmla="*/ 208 h 614"/>
              <a:gd name="T64" fmla="*/ 18 w 1014"/>
              <a:gd name="T65" fmla="*/ 154 h 614"/>
              <a:gd name="T66" fmla="*/ 4 w 1014"/>
              <a:gd name="T67" fmla="*/ 126 h 614"/>
              <a:gd name="T68" fmla="*/ 52 w 1014"/>
              <a:gd name="T69" fmla="*/ 4 h 614"/>
              <a:gd name="T70" fmla="*/ 98 w 1014"/>
              <a:gd name="T71" fmla="*/ 14 h 614"/>
              <a:gd name="T72" fmla="*/ 156 w 1014"/>
              <a:gd name="T73" fmla="*/ 26 h 614"/>
              <a:gd name="T74" fmla="*/ 246 w 1014"/>
              <a:gd name="T75" fmla="*/ 42 h 614"/>
              <a:gd name="T76" fmla="*/ 314 w 1014"/>
              <a:gd name="T77" fmla="*/ 54 h 614"/>
              <a:gd name="T78" fmla="*/ 354 w 1014"/>
              <a:gd name="T79" fmla="*/ 62 h 614"/>
              <a:gd name="T80" fmla="*/ 480 w 1014"/>
              <a:gd name="T81" fmla="*/ 82 h 614"/>
              <a:gd name="T82" fmla="*/ 522 w 1014"/>
              <a:gd name="T83" fmla="*/ 88 h 614"/>
              <a:gd name="T84" fmla="*/ 618 w 1014"/>
              <a:gd name="T85" fmla="*/ 100 h 614"/>
              <a:gd name="T86" fmla="*/ 702 w 1014"/>
              <a:gd name="T87" fmla="*/ 112 h 614"/>
              <a:gd name="T88" fmla="*/ 790 w 1014"/>
              <a:gd name="T89" fmla="*/ 122 h 614"/>
              <a:gd name="T90" fmla="*/ 856 w 1014"/>
              <a:gd name="T91" fmla="*/ 130 h 614"/>
              <a:gd name="T92" fmla="*/ 988 w 1014"/>
              <a:gd name="T93" fmla="*/ 142 h 614"/>
              <a:gd name="T94" fmla="*/ 1004 w 1014"/>
              <a:gd name="T95" fmla="*/ 246 h 614"/>
              <a:gd name="T96" fmla="*/ 990 w 1014"/>
              <a:gd name="T97" fmla="*/ 406 h 614"/>
              <a:gd name="T98" fmla="*/ 982 w 1014"/>
              <a:gd name="T99" fmla="*/ 512 h 614"/>
              <a:gd name="T100" fmla="*/ 974 w 1014"/>
              <a:gd name="T101" fmla="*/ 59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14" h="614">
                <a:moveTo>
                  <a:pt x="970" y="614"/>
                </a:moveTo>
                <a:lnTo>
                  <a:pt x="964" y="614"/>
                </a:lnTo>
                <a:lnTo>
                  <a:pt x="942" y="612"/>
                </a:lnTo>
                <a:lnTo>
                  <a:pt x="938" y="610"/>
                </a:lnTo>
                <a:lnTo>
                  <a:pt x="928" y="610"/>
                </a:lnTo>
                <a:lnTo>
                  <a:pt x="924" y="610"/>
                </a:lnTo>
                <a:lnTo>
                  <a:pt x="918" y="608"/>
                </a:lnTo>
                <a:lnTo>
                  <a:pt x="914" y="608"/>
                </a:lnTo>
                <a:lnTo>
                  <a:pt x="910" y="608"/>
                </a:lnTo>
                <a:lnTo>
                  <a:pt x="898" y="608"/>
                </a:lnTo>
                <a:lnTo>
                  <a:pt x="894" y="608"/>
                </a:lnTo>
                <a:lnTo>
                  <a:pt x="880" y="606"/>
                </a:lnTo>
                <a:lnTo>
                  <a:pt x="872" y="604"/>
                </a:lnTo>
                <a:lnTo>
                  <a:pt x="868" y="604"/>
                </a:lnTo>
                <a:lnTo>
                  <a:pt x="854" y="602"/>
                </a:lnTo>
                <a:lnTo>
                  <a:pt x="852" y="602"/>
                </a:lnTo>
                <a:lnTo>
                  <a:pt x="848" y="602"/>
                </a:lnTo>
                <a:lnTo>
                  <a:pt x="822" y="600"/>
                </a:lnTo>
                <a:lnTo>
                  <a:pt x="820" y="600"/>
                </a:lnTo>
                <a:lnTo>
                  <a:pt x="816" y="600"/>
                </a:lnTo>
                <a:lnTo>
                  <a:pt x="802" y="598"/>
                </a:lnTo>
                <a:lnTo>
                  <a:pt x="800" y="598"/>
                </a:lnTo>
                <a:lnTo>
                  <a:pt x="796" y="598"/>
                </a:lnTo>
                <a:lnTo>
                  <a:pt x="786" y="596"/>
                </a:lnTo>
                <a:lnTo>
                  <a:pt x="778" y="596"/>
                </a:lnTo>
                <a:lnTo>
                  <a:pt x="766" y="594"/>
                </a:lnTo>
                <a:lnTo>
                  <a:pt x="762" y="594"/>
                </a:lnTo>
                <a:lnTo>
                  <a:pt x="730" y="590"/>
                </a:lnTo>
                <a:lnTo>
                  <a:pt x="724" y="590"/>
                </a:lnTo>
                <a:lnTo>
                  <a:pt x="720" y="590"/>
                </a:lnTo>
                <a:lnTo>
                  <a:pt x="714" y="588"/>
                </a:lnTo>
                <a:lnTo>
                  <a:pt x="708" y="588"/>
                </a:lnTo>
                <a:lnTo>
                  <a:pt x="700" y="586"/>
                </a:lnTo>
                <a:lnTo>
                  <a:pt x="694" y="586"/>
                </a:lnTo>
                <a:lnTo>
                  <a:pt x="692" y="586"/>
                </a:lnTo>
                <a:lnTo>
                  <a:pt x="684" y="584"/>
                </a:lnTo>
                <a:lnTo>
                  <a:pt x="678" y="584"/>
                </a:lnTo>
                <a:lnTo>
                  <a:pt x="660" y="582"/>
                </a:lnTo>
                <a:lnTo>
                  <a:pt x="648" y="580"/>
                </a:lnTo>
                <a:lnTo>
                  <a:pt x="634" y="578"/>
                </a:lnTo>
                <a:lnTo>
                  <a:pt x="618" y="578"/>
                </a:lnTo>
                <a:lnTo>
                  <a:pt x="556" y="570"/>
                </a:lnTo>
                <a:lnTo>
                  <a:pt x="538" y="566"/>
                </a:lnTo>
                <a:lnTo>
                  <a:pt x="526" y="566"/>
                </a:lnTo>
                <a:lnTo>
                  <a:pt x="516" y="564"/>
                </a:lnTo>
                <a:lnTo>
                  <a:pt x="514" y="564"/>
                </a:lnTo>
                <a:lnTo>
                  <a:pt x="504" y="562"/>
                </a:lnTo>
                <a:lnTo>
                  <a:pt x="494" y="560"/>
                </a:lnTo>
                <a:lnTo>
                  <a:pt x="490" y="560"/>
                </a:lnTo>
                <a:lnTo>
                  <a:pt x="462" y="556"/>
                </a:lnTo>
                <a:lnTo>
                  <a:pt x="458" y="556"/>
                </a:lnTo>
                <a:lnTo>
                  <a:pt x="452" y="554"/>
                </a:lnTo>
                <a:lnTo>
                  <a:pt x="448" y="554"/>
                </a:lnTo>
                <a:lnTo>
                  <a:pt x="440" y="554"/>
                </a:lnTo>
                <a:lnTo>
                  <a:pt x="436" y="552"/>
                </a:lnTo>
                <a:lnTo>
                  <a:pt x="432" y="552"/>
                </a:lnTo>
                <a:lnTo>
                  <a:pt x="428" y="552"/>
                </a:lnTo>
                <a:lnTo>
                  <a:pt x="418" y="550"/>
                </a:lnTo>
                <a:lnTo>
                  <a:pt x="416" y="548"/>
                </a:lnTo>
                <a:lnTo>
                  <a:pt x="410" y="548"/>
                </a:lnTo>
                <a:lnTo>
                  <a:pt x="404" y="548"/>
                </a:lnTo>
                <a:lnTo>
                  <a:pt x="396" y="546"/>
                </a:lnTo>
                <a:lnTo>
                  <a:pt x="392" y="546"/>
                </a:lnTo>
                <a:lnTo>
                  <a:pt x="352" y="540"/>
                </a:lnTo>
                <a:lnTo>
                  <a:pt x="348" y="560"/>
                </a:lnTo>
                <a:lnTo>
                  <a:pt x="346" y="576"/>
                </a:lnTo>
                <a:lnTo>
                  <a:pt x="344" y="586"/>
                </a:lnTo>
                <a:lnTo>
                  <a:pt x="342" y="594"/>
                </a:lnTo>
                <a:lnTo>
                  <a:pt x="342" y="598"/>
                </a:lnTo>
                <a:lnTo>
                  <a:pt x="338" y="596"/>
                </a:lnTo>
                <a:lnTo>
                  <a:pt x="330" y="584"/>
                </a:lnTo>
                <a:lnTo>
                  <a:pt x="330" y="580"/>
                </a:lnTo>
                <a:lnTo>
                  <a:pt x="324" y="568"/>
                </a:lnTo>
                <a:lnTo>
                  <a:pt x="320" y="564"/>
                </a:lnTo>
                <a:lnTo>
                  <a:pt x="312" y="566"/>
                </a:lnTo>
                <a:lnTo>
                  <a:pt x="310" y="566"/>
                </a:lnTo>
                <a:lnTo>
                  <a:pt x="306" y="574"/>
                </a:lnTo>
                <a:lnTo>
                  <a:pt x="304" y="578"/>
                </a:lnTo>
                <a:lnTo>
                  <a:pt x="304" y="580"/>
                </a:lnTo>
                <a:lnTo>
                  <a:pt x="300" y="584"/>
                </a:lnTo>
                <a:lnTo>
                  <a:pt x="294" y="584"/>
                </a:lnTo>
                <a:lnTo>
                  <a:pt x="280" y="584"/>
                </a:lnTo>
                <a:lnTo>
                  <a:pt x="276" y="584"/>
                </a:lnTo>
                <a:lnTo>
                  <a:pt x="274" y="582"/>
                </a:lnTo>
                <a:lnTo>
                  <a:pt x="272" y="578"/>
                </a:lnTo>
                <a:lnTo>
                  <a:pt x="266" y="578"/>
                </a:lnTo>
                <a:lnTo>
                  <a:pt x="258" y="578"/>
                </a:lnTo>
                <a:lnTo>
                  <a:pt x="252" y="578"/>
                </a:lnTo>
                <a:lnTo>
                  <a:pt x="246" y="576"/>
                </a:lnTo>
                <a:lnTo>
                  <a:pt x="238" y="572"/>
                </a:lnTo>
                <a:lnTo>
                  <a:pt x="234" y="574"/>
                </a:lnTo>
                <a:lnTo>
                  <a:pt x="230" y="574"/>
                </a:lnTo>
                <a:lnTo>
                  <a:pt x="218" y="580"/>
                </a:lnTo>
                <a:lnTo>
                  <a:pt x="198" y="572"/>
                </a:lnTo>
                <a:lnTo>
                  <a:pt x="192" y="574"/>
                </a:lnTo>
                <a:lnTo>
                  <a:pt x="186" y="578"/>
                </a:lnTo>
                <a:lnTo>
                  <a:pt x="184" y="580"/>
                </a:lnTo>
                <a:lnTo>
                  <a:pt x="180" y="582"/>
                </a:lnTo>
                <a:lnTo>
                  <a:pt x="174" y="578"/>
                </a:lnTo>
                <a:lnTo>
                  <a:pt x="170" y="574"/>
                </a:lnTo>
                <a:lnTo>
                  <a:pt x="170" y="570"/>
                </a:lnTo>
                <a:lnTo>
                  <a:pt x="170" y="552"/>
                </a:lnTo>
                <a:lnTo>
                  <a:pt x="166" y="540"/>
                </a:lnTo>
                <a:lnTo>
                  <a:pt x="164" y="534"/>
                </a:lnTo>
                <a:lnTo>
                  <a:pt x="162" y="530"/>
                </a:lnTo>
                <a:lnTo>
                  <a:pt x="160" y="530"/>
                </a:lnTo>
                <a:lnTo>
                  <a:pt x="154" y="528"/>
                </a:lnTo>
                <a:lnTo>
                  <a:pt x="152" y="530"/>
                </a:lnTo>
                <a:lnTo>
                  <a:pt x="148" y="530"/>
                </a:lnTo>
                <a:lnTo>
                  <a:pt x="142" y="522"/>
                </a:lnTo>
                <a:lnTo>
                  <a:pt x="140" y="520"/>
                </a:lnTo>
                <a:lnTo>
                  <a:pt x="140" y="510"/>
                </a:lnTo>
                <a:lnTo>
                  <a:pt x="142" y="510"/>
                </a:lnTo>
                <a:lnTo>
                  <a:pt x="144" y="504"/>
                </a:lnTo>
                <a:lnTo>
                  <a:pt x="144" y="502"/>
                </a:lnTo>
                <a:lnTo>
                  <a:pt x="144" y="498"/>
                </a:lnTo>
                <a:lnTo>
                  <a:pt x="140" y="492"/>
                </a:lnTo>
                <a:lnTo>
                  <a:pt x="136" y="486"/>
                </a:lnTo>
                <a:lnTo>
                  <a:pt x="130" y="472"/>
                </a:lnTo>
                <a:lnTo>
                  <a:pt x="128" y="464"/>
                </a:lnTo>
                <a:lnTo>
                  <a:pt x="128" y="446"/>
                </a:lnTo>
                <a:lnTo>
                  <a:pt x="128" y="430"/>
                </a:lnTo>
                <a:lnTo>
                  <a:pt x="118" y="418"/>
                </a:lnTo>
                <a:lnTo>
                  <a:pt x="114" y="414"/>
                </a:lnTo>
                <a:lnTo>
                  <a:pt x="112" y="414"/>
                </a:lnTo>
                <a:lnTo>
                  <a:pt x="100" y="428"/>
                </a:lnTo>
                <a:lnTo>
                  <a:pt x="86" y="434"/>
                </a:lnTo>
                <a:lnTo>
                  <a:pt x="80" y="434"/>
                </a:lnTo>
                <a:lnTo>
                  <a:pt x="76" y="430"/>
                </a:lnTo>
                <a:lnTo>
                  <a:pt x="66" y="422"/>
                </a:lnTo>
                <a:lnTo>
                  <a:pt x="66" y="396"/>
                </a:lnTo>
                <a:lnTo>
                  <a:pt x="74" y="390"/>
                </a:lnTo>
                <a:lnTo>
                  <a:pt x="76" y="390"/>
                </a:lnTo>
                <a:lnTo>
                  <a:pt x="78" y="390"/>
                </a:lnTo>
                <a:lnTo>
                  <a:pt x="84" y="386"/>
                </a:lnTo>
                <a:lnTo>
                  <a:pt x="82" y="378"/>
                </a:lnTo>
                <a:lnTo>
                  <a:pt x="80" y="374"/>
                </a:lnTo>
                <a:lnTo>
                  <a:pt x="78" y="372"/>
                </a:lnTo>
                <a:lnTo>
                  <a:pt x="78" y="366"/>
                </a:lnTo>
                <a:lnTo>
                  <a:pt x="88" y="342"/>
                </a:lnTo>
                <a:lnTo>
                  <a:pt x="94" y="330"/>
                </a:lnTo>
                <a:lnTo>
                  <a:pt x="108" y="302"/>
                </a:lnTo>
                <a:lnTo>
                  <a:pt x="108" y="298"/>
                </a:lnTo>
                <a:lnTo>
                  <a:pt x="108" y="296"/>
                </a:lnTo>
                <a:lnTo>
                  <a:pt x="104" y="296"/>
                </a:lnTo>
                <a:lnTo>
                  <a:pt x="100" y="296"/>
                </a:lnTo>
                <a:lnTo>
                  <a:pt x="98" y="296"/>
                </a:lnTo>
                <a:lnTo>
                  <a:pt x="96" y="298"/>
                </a:lnTo>
                <a:lnTo>
                  <a:pt x="88" y="296"/>
                </a:lnTo>
                <a:lnTo>
                  <a:pt x="84" y="294"/>
                </a:lnTo>
                <a:lnTo>
                  <a:pt x="82" y="292"/>
                </a:lnTo>
                <a:lnTo>
                  <a:pt x="64" y="268"/>
                </a:lnTo>
                <a:lnTo>
                  <a:pt x="64" y="264"/>
                </a:lnTo>
                <a:lnTo>
                  <a:pt x="64" y="262"/>
                </a:lnTo>
                <a:lnTo>
                  <a:pt x="62" y="256"/>
                </a:lnTo>
                <a:lnTo>
                  <a:pt x="60" y="252"/>
                </a:lnTo>
                <a:lnTo>
                  <a:pt x="48" y="228"/>
                </a:lnTo>
                <a:lnTo>
                  <a:pt x="40" y="214"/>
                </a:lnTo>
                <a:lnTo>
                  <a:pt x="40" y="212"/>
                </a:lnTo>
                <a:lnTo>
                  <a:pt x="32" y="208"/>
                </a:lnTo>
                <a:lnTo>
                  <a:pt x="24" y="198"/>
                </a:lnTo>
                <a:lnTo>
                  <a:pt x="20" y="192"/>
                </a:lnTo>
                <a:lnTo>
                  <a:pt x="20" y="182"/>
                </a:lnTo>
                <a:lnTo>
                  <a:pt x="20" y="166"/>
                </a:lnTo>
                <a:lnTo>
                  <a:pt x="18" y="154"/>
                </a:lnTo>
                <a:lnTo>
                  <a:pt x="16" y="152"/>
                </a:lnTo>
                <a:lnTo>
                  <a:pt x="12" y="146"/>
                </a:lnTo>
                <a:lnTo>
                  <a:pt x="12" y="142"/>
                </a:lnTo>
                <a:lnTo>
                  <a:pt x="12" y="138"/>
                </a:lnTo>
                <a:lnTo>
                  <a:pt x="4" y="126"/>
                </a:lnTo>
                <a:lnTo>
                  <a:pt x="0" y="116"/>
                </a:lnTo>
                <a:lnTo>
                  <a:pt x="2" y="108"/>
                </a:lnTo>
                <a:lnTo>
                  <a:pt x="24" y="14"/>
                </a:lnTo>
                <a:lnTo>
                  <a:pt x="26" y="0"/>
                </a:lnTo>
                <a:lnTo>
                  <a:pt x="52" y="4"/>
                </a:lnTo>
                <a:lnTo>
                  <a:pt x="64" y="8"/>
                </a:lnTo>
                <a:lnTo>
                  <a:pt x="66" y="8"/>
                </a:lnTo>
                <a:lnTo>
                  <a:pt x="74" y="10"/>
                </a:lnTo>
                <a:lnTo>
                  <a:pt x="82" y="10"/>
                </a:lnTo>
                <a:lnTo>
                  <a:pt x="98" y="14"/>
                </a:lnTo>
                <a:lnTo>
                  <a:pt x="110" y="16"/>
                </a:lnTo>
                <a:lnTo>
                  <a:pt x="120" y="18"/>
                </a:lnTo>
                <a:lnTo>
                  <a:pt x="142" y="22"/>
                </a:lnTo>
                <a:lnTo>
                  <a:pt x="150" y="24"/>
                </a:lnTo>
                <a:lnTo>
                  <a:pt x="156" y="26"/>
                </a:lnTo>
                <a:lnTo>
                  <a:pt x="166" y="28"/>
                </a:lnTo>
                <a:lnTo>
                  <a:pt x="188" y="32"/>
                </a:lnTo>
                <a:lnTo>
                  <a:pt x="192" y="32"/>
                </a:lnTo>
                <a:lnTo>
                  <a:pt x="228" y="40"/>
                </a:lnTo>
                <a:lnTo>
                  <a:pt x="246" y="42"/>
                </a:lnTo>
                <a:lnTo>
                  <a:pt x="256" y="44"/>
                </a:lnTo>
                <a:lnTo>
                  <a:pt x="272" y="46"/>
                </a:lnTo>
                <a:lnTo>
                  <a:pt x="280" y="48"/>
                </a:lnTo>
                <a:lnTo>
                  <a:pt x="308" y="54"/>
                </a:lnTo>
                <a:lnTo>
                  <a:pt x="314" y="54"/>
                </a:lnTo>
                <a:lnTo>
                  <a:pt x="322" y="56"/>
                </a:lnTo>
                <a:lnTo>
                  <a:pt x="330" y="58"/>
                </a:lnTo>
                <a:lnTo>
                  <a:pt x="338" y="58"/>
                </a:lnTo>
                <a:lnTo>
                  <a:pt x="344" y="60"/>
                </a:lnTo>
                <a:lnTo>
                  <a:pt x="354" y="62"/>
                </a:lnTo>
                <a:lnTo>
                  <a:pt x="374" y="64"/>
                </a:lnTo>
                <a:lnTo>
                  <a:pt x="408" y="70"/>
                </a:lnTo>
                <a:lnTo>
                  <a:pt x="458" y="78"/>
                </a:lnTo>
                <a:lnTo>
                  <a:pt x="466" y="80"/>
                </a:lnTo>
                <a:lnTo>
                  <a:pt x="480" y="82"/>
                </a:lnTo>
                <a:lnTo>
                  <a:pt x="492" y="82"/>
                </a:lnTo>
                <a:lnTo>
                  <a:pt x="496" y="84"/>
                </a:lnTo>
                <a:lnTo>
                  <a:pt x="504" y="84"/>
                </a:lnTo>
                <a:lnTo>
                  <a:pt x="514" y="86"/>
                </a:lnTo>
                <a:lnTo>
                  <a:pt x="522" y="88"/>
                </a:lnTo>
                <a:lnTo>
                  <a:pt x="524" y="88"/>
                </a:lnTo>
                <a:lnTo>
                  <a:pt x="538" y="90"/>
                </a:lnTo>
                <a:lnTo>
                  <a:pt x="552" y="92"/>
                </a:lnTo>
                <a:lnTo>
                  <a:pt x="576" y="94"/>
                </a:lnTo>
                <a:lnTo>
                  <a:pt x="618" y="100"/>
                </a:lnTo>
                <a:lnTo>
                  <a:pt x="632" y="102"/>
                </a:lnTo>
                <a:lnTo>
                  <a:pt x="642" y="104"/>
                </a:lnTo>
                <a:lnTo>
                  <a:pt x="658" y="106"/>
                </a:lnTo>
                <a:lnTo>
                  <a:pt x="672" y="108"/>
                </a:lnTo>
                <a:lnTo>
                  <a:pt x="702" y="112"/>
                </a:lnTo>
                <a:lnTo>
                  <a:pt x="708" y="112"/>
                </a:lnTo>
                <a:lnTo>
                  <a:pt x="716" y="114"/>
                </a:lnTo>
                <a:lnTo>
                  <a:pt x="732" y="116"/>
                </a:lnTo>
                <a:lnTo>
                  <a:pt x="740" y="116"/>
                </a:lnTo>
                <a:lnTo>
                  <a:pt x="790" y="122"/>
                </a:lnTo>
                <a:lnTo>
                  <a:pt x="812" y="124"/>
                </a:lnTo>
                <a:lnTo>
                  <a:pt x="828" y="126"/>
                </a:lnTo>
                <a:lnTo>
                  <a:pt x="840" y="128"/>
                </a:lnTo>
                <a:lnTo>
                  <a:pt x="848" y="128"/>
                </a:lnTo>
                <a:lnTo>
                  <a:pt x="856" y="130"/>
                </a:lnTo>
                <a:lnTo>
                  <a:pt x="876" y="130"/>
                </a:lnTo>
                <a:lnTo>
                  <a:pt x="912" y="134"/>
                </a:lnTo>
                <a:lnTo>
                  <a:pt x="934" y="136"/>
                </a:lnTo>
                <a:lnTo>
                  <a:pt x="948" y="138"/>
                </a:lnTo>
                <a:lnTo>
                  <a:pt x="988" y="142"/>
                </a:lnTo>
                <a:lnTo>
                  <a:pt x="1004" y="142"/>
                </a:lnTo>
                <a:lnTo>
                  <a:pt x="1014" y="144"/>
                </a:lnTo>
                <a:lnTo>
                  <a:pt x="1012" y="158"/>
                </a:lnTo>
                <a:lnTo>
                  <a:pt x="1006" y="232"/>
                </a:lnTo>
                <a:lnTo>
                  <a:pt x="1004" y="246"/>
                </a:lnTo>
                <a:lnTo>
                  <a:pt x="1002" y="274"/>
                </a:lnTo>
                <a:lnTo>
                  <a:pt x="1000" y="294"/>
                </a:lnTo>
                <a:lnTo>
                  <a:pt x="996" y="336"/>
                </a:lnTo>
                <a:lnTo>
                  <a:pt x="994" y="358"/>
                </a:lnTo>
                <a:lnTo>
                  <a:pt x="990" y="406"/>
                </a:lnTo>
                <a:lnTo>
                  <a:pt x="986" y="460"/>
                </a:lnTo>
                <a:lnTo>
                  <a:pt x="982" y="496"/>
                </a:lnTo>
                <a:lnTo>
                  <a:pt x="982" y="500"/>
                </a:lnTo>
                <a:lnTo>
                  <a:pt x="982" y="504"/>
                </a:lnTo>
                <a:lnTo>
                  <a:pt x="982" y="512"/>
                </a:lnTo>
                <a:lnTo>
                  <a:pt x="978" y="548"/>
                </a:lnTo>
                <a:lnTo>
                  <a:pt x="976" y="572"/>
                </a:lnTo>
                <a:lnTo>
                  <a:pt x="976" y="574"/>
                </a:lnTo>
                <a:lnTo>
                  <a:pt x="974" y="584"/>
                </a:lnTo>
                <a:lnTo>
                  <a:pt x="974" y="590"/>
                </a:lnTo>
                <a:lnTo>
                  <a:pt x="974" y="596"/>
                </a:lnTo>
                <a:lnTo>
                  <a:pt x="972" y="610"/>
                </a:lnTo>
                <a:lnTo>
                  <a:pt x="972" y="614"/>
                </a:lnTo>
                <a:lnTo>
                  <a:pt x="970" y="614"/>
                </a:lnTo>
                <a:close/>
              </a:path>
            </a:pathLst>
          </a:custGeom>
          <a:solidFill>
            <a:schemeClr val="bg2">
              <a:lumMod val="90000"/>
            </a:schemeClr>
          </a:solidFill>
          <a:ln w="3175" cmpd="sng">
            <a:solidFill>
              <a:schemeClr val="bg2">
                <a:lumMod val="75000"/>
              </a:schemeClr>
            </a:solidFill>
            <a:round/>
            <a:headEnd/>
            <a:tailEnd/>
          </a:ln>
        </p:spPr>
        <p:txBody>
          <a:bodyPr/>
          <a:lstStyle/>
          <a:p>
            <a:endParaRPr lang="en-US">
              <a:solidFill>
                <a:prstClr val="black"/>
              </a:solidFill>
            </a:endParaRPr>
          </a:p>
        </p:txBody>
      </p:sp>
      <p:grpSp>
        <p:nvGrpSpPr>
          <p:cNvPr id="187" name="Group 394"/>
          <p:cNvGrpSpPr>
            <a:grpSpLocks/>
          </p:cNvGrpSpPr>
          <p:nvPr/>
        </p:nvGrpSpPr>
        <p:grpSpPr bwMode="auto">
          <a:xfrm>
            <a:off x="2176463" y="866775"/>
            <a:ext cx="1047750" cy="736600"/>
            <a:chOff x="544" y="546"/>
            <a:chExt cx="660" cy="464"/>
          </a:xfrm>
          <a:solidFill>
            <a:schemeClr val="bg2">
              <a:lumMod val="90000"/>
            </a:schemeClr>
          </a:solidFill>
        </p:grpSpPr>
        <p:sp>
          <p:nvSpPr>
            <p:cNvPr id="188" name="Freeform 395"/>
            <p:cNvSpPr>
              <a:spLocks/>
            </p:cNvSpPr>
            <p:nvPr/>
          </p:nvSpPr>
          <p:spPr bwMode="auto">
            <a:xfrm>
              <a:off x="544" y="546"/>
              <a:ext cx="660" cy="464"/>
            </a:xfrm>
            <a:custGeom>
              <a:avLst/>
              <a:gdLst>
                <a:gd name="T0" fmla="*/ 144 w 660"/>
                <a:gd name="T1" fmla="*/ 210 h 464"/>
                <a:gd name="T2" fmla="*/ 178 w 660"/>
                <a:gd name="T3" fmla="*/ 192 h 464"/>
                <a:gd name="T4" fmla="*/ 202 w 660"/>
                <a:gd name="T5" fmla="*/ 114 h 464"/>
                <a:gd name="T6" fmla="*/ 188 w 660"/>
                <a:gd name="T7" fmla="*/ 104 h 464"/>
                <a:gd name="T8" fmla="*/ 200 w 660"/>
                <a:gd name="T9" fmla="*/ 94 h 464"/>
                <a:gd name="T10" fmla="*/ 186 w 660"/>
                <a:gd name="T11" fmla="*/ 70 h 464"/>
                <a:gd name="T12" fmla="*/ 202 w 660"/>
                <a:gd name="T13" fmla="*/ 68 h 464"/>
                <a:gd name="T14" fmla="*/ 200 w 660"/>
                <a:gd name="T15" fmla="*/ 30 h 464"/>
                <a:gd name="T16" fmla="*/ 214 w 660"/>
                <a:gd name="T17" fmla="*/ 4 h 464"/>
                <a:gd name="T18" fmla="*/ 426 w 660"/>
                <a:gd name="T19" fmla="*/ 60 h 464"/>
                <a:gd name="T20" fmla="*/ 552 w 660"/>
                <a:gd name="T21" fmla="*/ 92 h 464"/>
                <a:gd name="T22" fmla="*/ 642 w 660"/>
                <a:gd name="T23" fmla="*/ 112 h 464"/>
                <a:gd name="T24" fmla="*/ 606 w 660"/>
                <a:gd name="T25" fmla="*/ 328 h 464"/>
                <a:gd name="T26" fmla="*/ 584 w 660"/>
                <a:gd name="T27" fmla="*/ 450 h 464"/>
                <a:gd name="T28" fmla="*/ 530 w 660"/>
                <a:gd name="T29" fmla="*/ 452 h 464"/>
                <a:gd name="T30" fmla="*/ 456 w 660"/>
                <a:gd name="T31" fmla="*/ 434 h 464"/>
                <a:gd name="T32" fmla="*/ 400 w 660"/>
                <a:gd name="T33" fmla="*/ 426 h 464"/>
                <a:gd name="T34" fmla="*/ 356 w 660"/>
                <a:gd name="T35" fmla="*/ 418 h 464"/>
                <a:gd name="T36" fmla="*/ 320 w 660"/>
                <a:gd name="T37" fmla="*/ 422 h 464"/>
                <a:gd name="T38" fmla="*/ 278 w 660"/>
                <a:gd name="T39" fmla="*/ 426 h 464"/>
                <a:gd name="T40" fmla="*/ 264 w 660"/>
                <a:gd name="T41" fmla="*/ 416 h 464"/>
                <a:gd name="T42" fmla="*/ 204 w 660"/>
                <a:gd name="T43" fmla="*/ 408 h 464"/>
                <a:gd name="T44" fmla="*/ 148 w 660"/>
                <a:gd name="T45" fmla="*/ 398 h 464"/>
                <a:gd name="T46" fmla="*/ 116 w 660"/>
                <a:gd name="T47" fmla="*/ 400 h 464"/>
                <a:gd name="T48" fmla="*/ 82 w 660"/>
                <a:gd name="T49" fmla="*/ 382 h 464"/>
                <a:gd name="T50" fmla="*/ 86 w 660"/>
                <a:gd name="T51" fmla="*/ 340 h 464"/>
                <a:gd name="T52" fmla="*/ 52 w 660"/>
                <a:gd name="T53" fmla="*/ 306 h 464"/>
                <a:gd name="T54" fmla="*/ 38 w 660"/>
                <a:gd name="T55" fmla="*/ 288 h 464"/>
                <a:gd name="T56" fmla="*/ 12 w 660"/>
                <a:gd name="T57" fmla="*/ 282 h 464"/>
                <a:gd name="T58" fmla="*/ 10 w 660"/>
                <a:gd name="T59" fmla="*/ 234 h 464"/>
                <a:gd name="T60" fmla="*/ 16 w 660"/>
                <a:gd name="T61" fmla="*/ 252 h 464"/>
                <a:gd name="T62" fmla="*/ 32 w 660"/>
                <a:gd name="T63" fmla="*/ 238 h 464"/>
                <a:gd name="T64" fmla="*/ 12 w 660"/>
                <a:gd name="T65" fmla="*/ 210 h 464"/>
                <a:gd name="T66" fmla="*/ 28 w 660"/>
                <a:gd name="T67" fmla="*/ 198 h 464"/>
                <a:gd name="T68" fmla="*/ 14 w 660"/>
                <a:gd name="T69" fmla="*/ 194 h 464"/>
                <a:gd name="T70" fmla="*/ 14 w 660"/>
                <a:gd name="T71" fmla="*/ 186 h 464"/>
                <a:gd name="T72" fmla="*/ 16 w 660"/>
                <a:gd name="T73" fmla="*/ 140 h 464"/>
                <a:gd name="T74" fmla="*/ 14 w 660"/>
                <a:gd name="T75" fmla="*/ 84 h 464"/>
                <a:gd name="T76" fmla="*/ 12 w 660"/>
                <a:gd name="T77" fmla="*/ 54 h 464"/>
                <a:gd name="T78" fmla="*/ 32 w 660"/>
                <a:gd name="T79" fmla="*/ 30 h 464"/>
                <a:gd name="T80" fmla="*/ 64 w 660"/>
                <a:gd name="T81" fmla="*/ 58 h 464"/>
                <a:gd name="T82" fmla="*/ 88 w 660"/>
                <a:gd name="T83" fmla="*/ 72 h 464"/>
                <a:gd name="T84" fmla="*/ 134 w 660"/>
                <a:gd name="T85" fmla="*/ 86 h 464"/>
                <a:gd name="T86" fmla="*/ 166 w 660"/>
                <a:gd name="T87" fmla="*/ 96 h 464"/>
                <a:gd name="T88" fmla="*/ 170 w 660"/>
                <a:gd name="T89" fmla="*/ 126 h 464"/>
                <a:gd name="T90" fmla="*/ 150 w 660"/>
                <a:gd name="T91" fmla="*/ 130 h 464"/>
                <a:gd name="T92" fmla="*/ 132 w 660"/>
                <a:gd name="T93" fmla="*/ 152 h 464"/>
                <a:gd name="T94" fmla="*/ 120 w 660"/>
                <a:gd name="T95" fmla="*/ 180 h 464"/>
                <a:gd name="T96" fmla="*/ 122 w 660"/>
                <a:gd name="T97" fmla="*/ 176 h 464"/>
                <a:gd name="T98" fmla="*/ 144 w 660"/>
                <a:gd name="T99" fmla="*/ 150 h 464"/>
                <a:gd name="T100" fmla="*/ 166 w 660"/>
                <a:gd name="T101" fmla="*/ 150 h 464"/>
                <a:gd name="T102" fmla="*/ 154 w 660"/>
                <a:gd name="T103" fmla="*/ 168 h 464"/>
                <a:gd name="T104" fmla="*/ 146 w 660"/>
                <a:gd name="T105" fmla="*/ 192 h 464"/>
                <a:gd name="T106" fmla="*/ 136 w 660"/>
                <a:gd name="T107" fmla="*/ 204 h 464"/>
                <a:gd name="T108" fmla="*/ 140 w 660"/>
                <a:gd name="T109" fmla="*/ 184 h 464"/>
                <a:gd name="T110" fmla="*/ 118 w 660"/>
                <a:gd name="T111" fmla="*/ 198 h 464"/>
                <a:gd name="T112" fmla="*/ 118 w 660"/>
                <a:gd name="T113" fmla="*/ 2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0" h="464">
                  <a:moveTo>
                    <a:pt x="118" y="216"/>
                  </a:moveTo>
                  <a:lnTo>
                    <a:pt x="122" y="206"/>
                  </a:lnTo>
                  <a:lnTo>
                    <a:pt x="126" y="204"/>
                  </a:lnTo>
                  <a:lnTo>
                    <a:pt x="130" y="204"/>
                  </a:lnTo>
                  <a:lnTo>
                    <a:pt x="134" y="214"/>
                  </a:lnTo>
                  <a:lnTo>
                    <a:pt x="142" y="212"/>
                  </a:lnTo>
                  <a:lnTo>
                    <a:pt x="144" y="210"/>
                  </a:lnTo>
                  <a:lnTo>
                    <a:pt x="148" y="208"/>
                  </a:lnTo>
                  <a:lnTo>
                    <a:pt x="150" y="206"/>
                  </a:lnTo>
                  <a:lnTo>
                    <a:pt x="156" y="200"/>
                  </a:lnTo>
                  <a:lnTo>
                    <a:pt x="162" y="200"/>
                  </a:lnTo>
                  <a:lnTo>
                    <a:pt x="166" y="198"/>
                  </a:lnTo>
                  <a:lnTo>
                    <a:pt x="176" y="194"/>
                  </a:lnTo>
                  <a:lnTo>
                    <a:pt x="178" y="192"/>
                  </a:lnTo>
                  <a:lnTo>
                    <a:pt x="178" y="180"/>
                  </a:lnTo>
                  <a:lnTo>
                    <a:pt x="176" y="174"/>
                  </a:lnTo>
                  <a:lnTo>
                    <a:pt x="178" y="168"/>
                  </a:lnTo>
                  <a:lnTo>
                    <a:pt x="178" y="158"/>
                  </a:lnTo>
                  <a:lnTo>
                    <a:pt x="188" y="142"/>
                  </a:lnTo>
                  <a:lnTo>
                    <a:pt x="200" y="128"/>
                  </a:lnTo>
                  <a:lnTo>
                    <a:pt x="202" y="114"/>
                  </a:lnTo>
                  <a:lnTo>
                    <a:pt x="202" y="98"/>
                  </a:lnTo>
                  <a:lnTo>
                    <a:pt x="196" y="96"/>
                  </a:lnTo>
                  <a:lnTo>
                    <a:pt x="192" y="102"/>
                  </a:lnTo>
                  <a:lnTo>
                    <a:pt x="192" y="106"/>
                  </a:lnTo>
                  <a:lnTo>
                    <a:pt x="194" y="108"/>
                  </a:lnTo>
                  <a:lnTo>
                    <a:pt x="192" y="108"/>
                  </a:lnTo>
                  <a:lnTo>
                    <a:pt x="188" y="104"/>
                  </a:lnTo>
                  <a:lnTo>
                    <a:pt x="188" y="98"/>
                  </a:lnTo>
                  <a:lnTo>
                    <a:pt x="188" y="96"/>
                  </a:lnTo>
                  <a:lnTo>
                    <a:pt x="192" y="92"/>
                  </a:lnTo>
                  <a:lnTo>
                    <a:pt x="192" y="90"/>
                  </a:lnTo>
                  <a:lnTo>
                    <a:pt x="196" y="92"/>
                  </a:lnTo>
                  <a:lnTo>
                    <a:pt x="198" y="92"/>
                  </a:lnTo>
                  <a:lnTo>
                    <a:pt x="200" y="94"/>
                  </a:lnTo>
                  <a:lnTo>
                    <a:pt x="202" y="96"/>
                  </a:lnTo>
                  <a:lnTo>
                    <a:pt x="204" y="90"/>
                  </a:lnTo>
                  <a:lnTo>
                    <a:pt x="204" y="86"/>
                  </a:lnTo>
                  <a:lnTo>
                    <a:pt x="192" y="70"/>
                  </a:lnTo>
                  <a:lnTo>
                    <a:pt x="190" y="70"/>
                  </a:lnTo>
                  <a:lnTo>
                    <a:pt x="188" y="72"/>
                  </a:lnTo>
                  <a:lnTo>
                    <a:pt x="186" y="70"/>
                  </a:lnTo>
                  <a:lnTo>
                    <a:pt x="184" y="68"/>
                  </a:lnTo>
                  <a:lnTo>
                    <a:pt x="186" y="60"/>
                  </a:lnTo>
                  <a:lnTo>
                    <a:pt x="192" y="60"/>
                  </a:lnTo>
                  <a:lnTo>
                    <a:pt x="198" y="64"/>
                  </a:lnTo>
                  <a:lnTo>
                    <a:pt x="198" y="66"/>
                  </a:lnTo>
                  <a:lnTo>
                    <a:pt x="200" y="68"/>
                  </a:lnTo>
                  <a:lnTo>
                    <a:pt x="202" y="68"/>
                  </a:lnTo>
                  <a:lnTo>
                    <a:pt x="210" y="54"/>
                  </a:lnTo>
                  <a:lnTo>
                    <a:pt x="212" y="36"/>
                  </a:lnTo>
                  <a:lnTo>
                    <a:pt x="210" y="32"/>
                  </a:lnTo>
                  <a:lnTo>
                    <a:pt x="206" y="30"/>
                  </a:lnTo>
                  <a:lnTo>
                    <a:pt x="204" y="30"/>
                  </a:lnTo>
                  <a:lnTo>
                    <a:pt x="202" y="32"/>
                  </a:lnTo>
                  <a:lnTo>
                    <a:pt x="200" y="30"/>
                  </a:lnTo>
                  <a:lnTo>
                    <a:pt x="198" y="24"/>
                  </a:lnTo>
                  <a:lnTo>
                    <a:pt x="194" y="4"/>
                  </a:lnTo>
                  <a:lnTo>
                    <a:pt x="198" y="4"/>
                  </a:lnTo>
                  <a:lnTo>
                    <a:pt x="200" y="4"/>
                  </a:lnTo>
                  <a:lnTo>
                    <a:pt x="200" y="0"/>
                  </a:lnTo>
                  <a:lnTo>
                    <a:pt x="204" y="2"/>
                  </a:lnTo>
                  <a:lnTo>
                    <a:pt x="214" y="4"/>
                  </a:lnTo>
                  <a:lnTo>
                    <a:pt x="226" y="8"/>
                  </a:lnTo>
                  <a:lnTo>
                    <a:pt x="234" y="10"/>
                  </a:lnTo>
                  <a:lnTo>
                    <a:pt x="252" y="14"/>
                  </a:lnTo>
                  <a:lnTo>
                    <a:pt x="332" y="36"/>
                  </a:lnTo>
                  <a:lnTo>
                    <a:pt x="378" y="48"/>
                  </a:lnTo>
                  <a:lnTo>
                    <a:pt x="416" y="60"/>
                  </a:lnTo>
                  <a:lnTo>
                    <a:pt x="426" y="60"/>
                  </a:lnTo>
                  <a:lnTo>
                    <a:pt x="430" y="62"/>
                  </a:lnTo>
                  <a:lnTo>
                    <a:pt x="462" y="70"/>
                  </a:lnTo>
                  <a:lnTo>
                    <a:pt x="480" y="74"/>
                  </a:lnTo>
                  <a:lnTo>
                    <a:pt x="490" y="78"/>
                  </a:lnTo>
                  <a:lnTo>
                    <a:pt x="502" y="80"/>
                  </a:lnTo>
                  <a:lnTo>
                    <a:pt x="520" y="84"/>
                  </a:lnTo>
                  <a:lnTo>
                    <a:pt x="552" y="92"/>
                  </a:lnTo>
                  <a:lnTo>
                    <a:pt x="570" y="96"/>
                  </a:lnTo>
                  <a:lnTo>
                    <a:pt x="582" y="98"/>
                  </a:lnTo>
                  <a:lnTo>
                    <a:pt x="592" y="102"/>
                  </a:lnTo>
                  <a:lnTo>
                    <a:pt x="594" y="102"/>
                  </a:lnTo>
                  <a:lnTo>
                    <a:pt x="616" y="106"/>
                  </a:lnTo>
                  <a:lnTo>
                    <a:pt x="638" y="112"/>
                  </a:lnTo>
                  <a:lnTo>
                    <a:pt x="642" y="112"/>
                  </a:lnTo>
                  <a:lnTo>
                    <a:pt x="646" y="114"/>
                  </a:lnTo>
                  <a:lnTo>
                    <a:pt x="656" y="116"/>
                  </a:lnTo>
                  <a:lnTo>
                    <a:pt x="660" y="116"/>
                  </a:lnTo>
                  <a:lnTo>
                    <a:pt x="658" y="118"/>
                  </a:lnTo>
                  <a:lnTo>
                    <a:pt x="628" y="240"/>
                  </a:lnTo>
                  <a:lnTo>
                    <a:pt x="622" y="264"/>
                  </a:lnTo>
                  <a:lnTo>
                    <a:pt x="606" y="328"/>
                  </a:lnTo>
                  <a:lnTo>
                    <a:pt x="590" y="392"/>
                  </a:lnTo>
                  <a:lnTo>
                    <a:pt x="586" y="414"/>
                  </a:lnTo>
                  <a:lnTo>
                    <a:pt x="586" y="426"/>
                  </a:lnTo>
                  <a:lnTo>
                    <a:pt x="588" y="432"/>
                  </a:lnTo>
                  <a:lnTo>
                    <a:pt x="588" y="444"/>
                  </a:lnTo>
                  <a:lnTo>
                    <a:pt x="586" y="446"/>
                  </a:lnTo>
                  <a:lnTo>
                    <a:pt x="584" y="450"/>
                  </a:lnTo>
                  <a:lnTo>
                    <a:pt x="586" y="464"/>
                  </a:lnTo>
                  <a:lnTo>
                    <a:pt x="582" y="464"/>
                  </a:lnTo>
                  <a:lnTo>
                    <a:pt x="572" y="460"/>
                  </a:lnTo>
                  <a:lnTo>
                    <a:pt x="564" y="458"/>
                  </a:lnTo>
                  <a:lnTo>
                    <a:pt x="556" y="458"/>
                  </a:lnTo>
                  <a:lnTo>
                    <a:pt x="542" y="454"/>
                  </a:lnTo>
                  <a:lnTo>
                    <a:pt x="530" y="452"/>
                  </a:lnTo>
                  <a:lnTo>
                    <a:pt x="506" y="446"/>
                  </a:lnTo>
                  <a:lnTo>
                    <a:pt x="502" y="446"/>
                  </a:lnTo>
                  <a:lnTo>
                    <a:pt x="496" y="444"/>
                  </a:lnTo>
                  <a:lnTo>
                    <a:pt x="490" y="442"/>
                  </a:lnTo>
                  <a:lnTo>
                    <a:pt x="478" y="440"/>
                  </a:lnTo>
                  <a:lnTo>
                    <a:pt x="472" y="438"/>
                  </a:lnTo>
                  <a:lnTo>
                    <a:pt x="456" y="434"/>
                  </a:lnTo>
                  <a:lnTo>
                    <a:pt x="448" y="432"/>
                  </a:lnTo>
                  <a:lnTo>
                    <a:pt x="440" y="430"/>
                  </a:lnTo>
                  <a:lnTo>
                    <a:pt x="428" y="428"/>
                  </a:lnTo>
                  <a:lnTo>
                    <a:pt x="418" y="426"/>
                  </a:lnTo>
                  <a:lnTo>
                    <a:pt x="406" y="422"/>
                  </a:lnTo>
                  <a:lnTo>
                    <a:pt x="404" y="424"/>
                  </a:lnTo>
                  <a:lnTo>
                    <a:pt x="400" y="426"/>
                  </a:lnTo>
                  <a:lnTo>
                    <a:pt x="396" y="426"/>
                  </a:lnTo>
                  <a:lnTo>
                    <a:pt x="394" y="426"/>
                  </a:lnTo>
                  <a:lnTo>
                    <a:pt x="390" y="426"/>
                  </a:lnTo>
                  <a:lnTo>
                    <a:pt x="384" y="424"/>
                  </a:lnTo>
                  <a:lnTo>
                    <a:pt x="380" y="422"/>
                  </a:lnTo>
                  <a:lnTo>
                    <a:pt x="368" y="422"/>
                  </a:lnTo>
                  <a:lnTo>
                    <a:pt x="356" y="418"/>
                  </a:lnTo>
                  <a:lnTo>
                    <a:pt x="352" y="420"/>
                  </a:lnTo>
                  <a:lnTo>
                    <a:pt x="350" y="422"/>
                  </a:lnTo>
                  <a:lnTo>
                    <a:pt x="346" y="424"/>
                  </a:lnTo>
                  <a:lnTo>
                    <a:pt x="344" y="424"/>
                  </a:lnTo>
                  <a:lnTo>
                    <a:pt x="340" y="422"/>
                  </a:lnTo>
                  <a:lnTo>
                    <a:pt x="330" y="422"/>
                  </a:lnTo>
                  <a:lnTo>
                    <a:pt x="320" y="422"/>
                  </a:lnTo>
                  <a:lnTo>
                    <a:pt x="300" y="424"/>
                  </a:lnTo>
                  <a:lnTo>
                    <a:pt x="298" y="426"/>
                  </a:lnTo>
                  <a:lnTo>
                    <a:pt x="296" y="426"/>
                  </a:lnTo>
                  <a:lnTo>
                    <a:pt x="294" y="426"/>
                  </a:lnTo>
                  <a:lnTo>
                    <a:pt x="284" y="426"/>
                  </a:lnTo>
                  <a:lnTo>
                    <a:pt x="282" y="426"/>
                  </a:lnTo>
                  <a:lnTo>
                    <a:pt x="278" y="426"/>
                  </a:lnTo>
                  <a:lnTo>
                    <a:pt x="276" y="426"/>
                  </a:lnTo>
                  <a:lnTo>
                    <a:pt x="274" y="424"/>
                  </a:lnTo>
                  <a:lnTo>
                    <a:pt x="272" y="424"/>
                  </a:lnTo>
                  <a:lnTo>
                    <a:pt x="270" y="422"/>
                  </a:lnTo>
                  <a:lnTo>
                    <a:pt x="268" y="418"/>
                  </a:lnTo>
                  <a:lnTo>
                    <a:pt x="266" y="418"/>
                  </a:lnTo>
                  <a:lnTo>
                    <a:pt x="264" y="416"/>
                  </a:lnTo>
                  <a:lnTo>
                    <a:pt x="262" y="416"/>
                  </a:lnTo>
                  <a:lnTo>
                    <a:pt x="246" y="418"/>
                  </a:lnTo>
                  <a:lnTo>
                    <a:pt x="234" y="422"/>
                  </a:lnTo>
                  <a:lnTo>
                    <a:pt x="222" y="416"/>
                  </a:lnTo>
                  <a:lnTo>
                    <a:pt x="210" y="410"/>
                  </a:lnTo>
                  <a:lnTo>
                    <a:pt x="208" y="410"/>
                  </a:lnTo>
                  <a:lnTo>
                    <a:pt x="204" y="408"/>
                  </a:lnTo>
                  <a:lnTo>
                    <a:pt x="204" y="406"/>
                  </a:lnTo>
                  <a:lnTo>
                    <a:pt x="188" y="400"/>
                  </a:lnTo>
                  <a:lnTo>
                    <a:pt x="160" y="392"/>
                  </a:lnTo>
                  <a:lnTo>
                    <a:pt x="158" y="394"/>
                  </a:lnTo>
                  <a:lnTo>
                    <a:pt x="156" y="394"/>
                  </a:lnTo>
                  <a:lnTo>
                    <a:pt x="152" y="396"/>
                  </a:lnTo>
                  <a:lnTo>
                    <a:pt x="148" y="398"/>
                  </a:lnTo>
                  <a:lnTo>
                    <a:pt x="142" y="398"/>
                  </a:lnTo>
                  <a:lnTo>
                    <a:pt x="140" y="398"/>
                  </a:lnTo>
                  <a:lnTo>
                    <a:pt x="134" y="400"/>
                  </a:lnTo>
                  <a:lnTo>
                    <a:pt x="124" y="400"/>
                  </a:lnTo>
                  <a:lnTo>
                    <a:pt x="120" y="400"/>
                  </a:lnTo>
                  <a:lnTo>
                    <a:pt x="118" y="400"/>
                  </a:lnTo>
                  <a:lnTo>
                    <a:pt x="116" y="400"/>
                  </a:lnTo>
                  <a:lnTo>
                    <a:pt x="114" y="398"/>
                  </a:lnTo>
                  <a:lnTo>
                    <a:pt x="106" y="394"/>
                  </a:lnTo>
                  <a:lnTo>
                    <a:pt x="100" y="392"/>
                  </a:lnTo>
                  <a:lnTo>
                    <a:pt x="90" y="386"/>
                  </a:lnTo>
                  <a:lnTo>
                    <a:pt x="88" y="386"/>
                  </a:lnTo>
                  <a:lnTo>
                    <a:pt x="84" y="384"/>
                  </a:lnTo>
                  <a:lnTo>
                    <a:pt x="82" y="382"/>
                  </a:lnTo>
                  <a:lnTo>
                    <a:pt x="80" y="378"/>
                  </a:lnTo>
                  <a:lnTo>
                    <a:pt x="80" y="374"/>
                  </a:lnTo>
                  <a:lnTo>
                    <a:pt x="80" y="368"/>
                  </a:lnTo>
                  <a:lnTo>
                    <a:pt x="82" y="368"/>
                  </a:lnTo>
                  <a:lnTo>
                    <a:pt x="82" y="364"/>
                  </a:lnTo>
                  <a:lnTo>
                    <a:pt x="84" y="352"/>
                  </a:lnTo>
                  <a:lnTo>
                    <a:pt x="86" y="340"/>
                  </a:lnTo>
                  <a:lnTo>
                    <a:pt x="84" y="328"/>
                  </a:lnTo>
                  <a:lnTo>
                    <a:pt x="82" y="324"/>
                  </a:lnTo>
                  <a:lnTo>
                    <a:pt x="80" y="320"/>
                  </a:lnTo>
                  <a:lnTo>
                    <a:pt x="66" y="310"/>
                  </a:lnTo>
                  <a:lnTo>
                    <a:pt x="64" y="306"/>
                  </a:lnTo>
                  <a:lnTo>
                    <a:pt x="54" y="308"/>
                  </a:lnTo>
                  <a:lnTo>
                    <a:pt x="52" y="306"/>
                  </a:lnTo>
                  <a:lnTo>
                    <a:pt x="48" y="300"/>
                  </a:lnTo>
                  <a:lnTo>
                    <a:pt x="46" y="296"/>
                  </a:lnTo>
                  <a:lnTo>
                    <a:pt x="46" y="292"/>
                  </a:lnTo>
                  <a:lnTo>
                    <a:pt x="44" y="290"/>
                  </a:lnTo>
                  <a:lnTo>
                    <a:pt x="42" y="290"/>
                  </a:lnTo>
                  <a:lnTo>
                    <a:pt x="40" y="288"/>
                  </a:lnTo>
                  <a:lnTo>
                    <a:pt x="38" y="288"/>
                  </a:lnTo>
                  <a:lnTo>
                    <a:pt x="34" y="288"/>
                  </a:lnTo>
                  <a:lnTo>
                    <a:pt x="32" y="288"/>
                  </a:lnTo>
                  <a:lnTo>
                    <a:pt x="28" y="288"/>
                  </a:lnTo>
                  <a:lnTo>
                    <a:pt x="26" y="284"/>
                  </a:lnTo>
                  <a:lnTo>
                    <a:pt x="22" y="282"/>
                  </a:lnTo>
                  <a:lnTo>
                    <a:pt x="20" y="282"/>
                  </a:lnTo>
                  <a:lnTo>
                    <a:pt x="12" y="282"/>
                  </a:lnTo>
                  <a:lnTo>
                    <a:pt x="8" y="282"/>
                  </a:lnTo>
                  <a:lnTo>
                    <a:pt x="6" y="282"/>
                  </a:lnTo>
                  <a:lnTo>
                    <a:pt x="0" y="272"/>
                  </a:lnTo>
                  <a:lnTo>
                    <a:pt x="0" y="262"/>
                  </a:lnTo>
                  <a:lnTo>
                    <a:pt x="6" y="238"/>
                  </a:lnTo>
                  <a:lnTo>
                    <a:pt x="8" y="234"/>
                  </a:lnTo>
                  <a:lnTo>
                    <a:pt x="10" y="234"/>
                  </a:lnTo>
                  <a:lnTo>
                    <a:pt x="8" y="244"/>
                  </a:lnTo>
                  <a:lnTo>
                    <a:pt x="6" y="248"/>
                  </a:lnTo>
                  <a:lnTo>
                    <a:pt x="4" y="252"/>
                  </a:lnTo>
                  <a:lnTo>
                    <a:pt x="2" y="264"/>
                  </a:lnTo>
                  <a:lnTo>
                    <a:pt x="6" y="266"/>
                  </a:lnTo>
                  <a:lnTo>
                    <a:pt x="12" y="262"/>
                  </a:lnTo>
                  <a:lnTo>
                    <a:pt x="16" y="252"/>
                  </a:lnTo>
                  <a:lnTo>
                    <a:pt x="18" y="248"/>
                  </a:lnTo>
                  <a:lnTo>
                    <a:pt x="18" y="244"/>
                  </a:lnTo>
                  <a:lnTo>
                    <a:pt x="16" y="240"/>
                  </a:lnTo>
                  <a:lnTo>
                    <a:pt x="22" y="234"/>
                  </a:lnTo>
                  <a:lnTo>
                    <a:pt x="28" y="234"/>
                  </a:lnTo>
                  <a:lnTo>
                    <a:pt x="30" y="238"/>
                  </a:lnTo>
                  <a:lnTo>
                    <a:pt x="32" y="238"/>
                  </a:lnTo>
                  <a:lnTo>
                    <a:pt x="28" y="228"/>
                  </a:lnTo>
                  <a:lnTo>
                    <a:pt x="26" y="228"/>
                  </a:lnTo>
                  <a:lnTo>
                    <a:pt x="22" y="228"/>
                  </a:lnTo>
                  <a:lnTo>
                    <a:pt x="18" y="228"/>
                  </a:lnTo>
                  <a:lnTo>
                    <a:pt x="10" y="226"/>
                  </a:lnTo>
                  <a:lnTo>
                    <a:pt x="8" y="222"/>
                  </a:lnTo>
                  <a:lnTo>
                    <a:pt x="12" y="210"/>
                  </a:lnTo>
                  <a:lnTo>
                    <a:pt x="14" y="208"/>
                  </a:lnTo>
                  <a:lnTo>
                    <a:pt x="24" y="204"/>
                  </a:lnTo>
                  <a:lnTo>
                    <a:pt x="28" y="204"/>
                  </a:lnTo>
                  <a:lnTo>
                    <a:pt x="32" y="204"/>
                  </a:lnTo>
                  <a:lnTo>
                    <a:pt x="40" y="204"/>
                  </a:lnTo>
                  <a:lnTo>
                    <a:pt x="32" y="200"/>
                  </a:lnTo>
                  <a:lnTo>
                    <a:pt x="28" y="198"/>
                  </a:lnTo>
                  <a:lnTo>
                    <a:pt x="26" y="198"/>
                  </a:lnTo>
                  <a:lnTo>
                    <a:pt x="26" y="194"/>
                  </a:lnTo>
                  <a:lnTo>
                    <a:pt x="24" y="192"/>
                  </a:lnTo>
                  <a:lnTo>
                    <a:pt x="22" y="188"/>
                  </a:lnTo>
                  <a:lnTo>
                    <a:pt x="18" y="186"/>
                  </a:lnTo>
                  <a:lnTo>
                    <a:pt x="16" y="188"/>
                  </a:lnTo>
                  <a:lnTo>
                    <a:pt x="14" y="194"/>
                  </a:lnTo>
                  <a:lnTo>
                    <a:pt x="14" y="196"/>
                  </a:lnTo>
                  <a:lnTo>
                    <a:pt x="10" y="200"/>
                  </a:lnTo>
                  <a:lnTo>
                    <a:pt x="10" y="198"/>
                  </a:lnTo>
                  <a:lnTo>
                    <a:pt x="12" y="196"/>
                  </a:lnTo>
                  <a:lnTo>
                    <a:pt x="12" y="192"/>
                  </a:lnTo>
                  <a:lnTo>
                    <a:pt x="14" y="190"/>
                  </a:lnTo>
                  <a:lnTo>
                    <a:pt x="14" y="186"/>
                  </a:lnTo>
                  <a:lnTo>
                    <a:pt x="16" y="182"/>
                  </a:lnTo>
                  <a:lnTo>
                    <a:pt x="18" y="168"/>
                  </a:lnTo>
                  <a:lnTo>
                    <a:pt x="18" y="160"/>
                  </a:lnTo>
                  <a:lnTo>
                    <a:pt x="18" y="156"/>
                  </a:lnTo>
                  <a:lnTo>
                    <a:pt x="16" y="152"/>
                  </a:lnTo>
                  <a:lnTo>
                    <a:pt x="14" y="148"/>
                  </a:lnTo>
                  <a:lnTo>
                    <a:pt x="16" y="140"/>
                  </a:lnTo>
                  <a:lnTo>
                    <a:pt x="18" y="128"/>
                  </a:lnTo>
                  <a:lnTo>
                    <a:pt x="22" y="114"/>
                  </a:lnTo>
                  <a:lnTo>
                    <a:pt x="20" y="106"/>
                  </a:lnTo>
                  <a:lnTo>
                    <a:pt x="18" y="92"/>
                  </a:lnTo>
                  <a:lnTo>
                    <a:pt x="16" y="90"/>
                  </a:lnTo>
                  <a:lnTo>
                    <a:pt x="16" y="86"/>
                  </a:lnTo>
                  <a:lnTo>
                    <a:pt x="14" y="84"/>
                  </a:lnTo>
                  <a:lnTo>
                    <a:pt x="12" y="84"/>
                  </a:lnTo>
                  <a:lnTo>
                    <a:pt x="10" y="78"/>
                  </a:lnTo>
                  <a:lnTo>
                    <a:pt x="10" y="72"/>
                  </a:lnTo>
                  <a:lnTo>
                    <a:pt x="10" y="68"/>
                  </a:lnTo>
                  <a:lnTo>
                    <a:pt x="10" y="64"/>
                  </a:lnTo>
                  <a:lnTo>
                    <a:pt x="12" y="60"/>
                  </a:lnTo>
                  <a:lnTo>
                    <a:pt x="12" y="54"/>
                  </a:lnTo>
                  <a:lnTo>
                    <a:pt x="14" y="48"/>
                  </a:lnTo>
                  <a:lnTo>
                    <a:pt x="18" y="40"/>
                  </a:lnTo>
                  <a:lnTo>
                    <a:pt x="20" y="26"/>
                  </a:lnTo>
                  <a:lnTo>
                    <a:pt x="22" y="22"/>
                  </a:lnTo>
                  <a:lnTo>
                    <a:pt x="28" y="24"/>
                  </a:lnTo>
                  <a:lnTo>
                    <a:pt x="32" y="28"/>
                  </a:lnTo>
                  <a:lnTo>
                    <a:pt x="32" y="30"/>
                  </a:lnTo>
                  <a:lnTo>
                    <a:pt x="38" y="34"/>
                  </a:lnTo>
                  <a:lnTo>
                    <a:pt x="42" y="38"/>
                  </a:lnTo>
                  <a:lnTo>
                    <a:pt x="48" y="44"/>
                  </a:lnTo>
                  <a:lnTo>
                    <a:pt x="54" y="48"/>
                  </a:lnTo>
                  <a:lnTo>
                    <a:pt x="60" y="52"/>
                  </a:lnTo>
                  <a:lnTo>
                    <a:pt x="64" y="56"/>
                  </a:lnTo>
                  <a:lnTo>
                    <a:pt x="64" y="58"/>
                  </a:lnTo>
                  <a:lnTo>
                    <a:pt x="66" y="62"/>
                  </a:lnTo>
                  <a:lnTo>
                    <a:pt x="68" y="62"/>
                  </a:lnTo>
                  <a:lnTo>
                    <a:pt x="76" y="66"/>
                  </a:lnTo>
                  <a:lnTo>
                    <a:pt x="78" y="68"/>
                  </a:lnTo>
                  <a:lnTo>
                    <a:pt x="84" y="70"/>
                  </a:lnTo>
                  <a:lnTo>
                    <a:pt x="86" y="72"/>
                  </a:lnTo>
                  <a:lnTo>
                    <a:pt x="88" y="72"/>
                  </a:lnTo>
                  <a:lnTo>
                    <a:pt x="96" y="72"/>
                  </a:lnTo>
                  <a:lnTo>
                    <a:pt x="108" y="78"/>
                  </a:lnTo>
                  <a:lnTo>
                    <a:pt x="116" y="84"/>
                  </a:lnTo>
                  <a:lnTo>
                    <a:pt x="120" y="84"/>
                  </a:lnTo>
                  <a:lnTo>
                    <a:pt x="128" y="88"/>
                  </a:lnTo>
                  <a:lnTo>
                    <a:pt x="132" y="86"/>
                  </a:lnTo>
                  <a:lnTo>
                    <a:pt x="134" y="86"/>
                  </a:lnTo>
                  <a:lnTo>
                    <a:pt x="138" y="84"/>
                  </a:lnTo>
                  <a:lnTo>
                    <a:pt x="142" y="84"/>
                  </a:lnTo>
                  <a:lnTo>
                    <a:pt x="150" y="96"/>
                  </a:lnTo>
                  <a:lnTo>
                    <a:pt x="158" y="98"/>
                  </a:lnTo>
                  <a:lnTo>
                    <a:pt x="160" y="96"/>
                  </a:lnTo>
                  <a:lnTo>
                    <a:pt x="162" y="96"/>
                  </a:lnTo>
                  <a:lnTo>
                    <a:pt x="166" y="96"/>
                  </a:lnTo>
                  <a:lnTo>
                    <a:pt x="170" y="96"/>
                  </a:lnTo>
                  <a:lnTo>
                    <a:pt x="168" y="100"/>
                  </a:lnTo>
                  <a:lnTo>
                    <a:pt x="166" y="100"/>
                  </a:lnTo>
                  <a:lnTo>
                    <a:pt x="164" y="102"/>
                  </a:lnTo>
                  <a:lnTo>
                    <a:pt x="168" y="114"/>
                  </a:lnTo>
                  <a:lnTo>
                    <a:pt x="170" y="116"/>
                  </a:lnTo>
                  <a:lnTo>
                    <a:pt x="170" y="126"/>
                  </a:lnTo>
                  <a:lnTo>
                    <a:pt x="164" y="132"/>
                  </a:lnTo>
                  <a:lnTo>
                    <a:pt x="156" y="140"/>
                  </a:lnTo>
                  <a:lnTo>
                    <a:pt x="152" y="138"/>
                  </a:lnTo>
                  <a:lnTo>
                    <a:pt x="154" y="134"/>
                  </a:lnTo>
                  <a:lnTo>
                    <a:pt x="154" y="132"/>
                  </a:lnTo>
                  <a:lnTo>
                    <a:pt x="154" y="128"/>
                  </a:lnTo>
                  <a:lnTo>
                    <a:pt x="150" y="130"/>
                  </a:lnTo>
                  <a:lnTo>
                    <a:pt x="148" y="132"/>
                  </a:lnTo>
                  <a:lnTo>
                    <a:pt x="148" y="136"/>
                  </a:lnTo>
                  <a:lnTo>
                    <a:pt x="146" y="140"/>
                  </a:lnTo>
                  <a:lnTo>
                    <a:pt x="142" y="144"/>
                  </a:lnTo>
                  <a:lnTo>
                    <a:pt x="140" y="146"/>
                  </a:lnTo>
                  <a:lnTo>
                    <a:pt x="138" y="148"/>
                  </a:lnTo>
                  <a:lnTo>
                    <a:pt x="132" y="152"/>
                  </a:lnTo>
                  <a:lnTo>
                    <a:pt x="130" y="154"/>
                  </a:lnTo>
                  <a:lnTo>
                    <a:pt x="126" y="156"/>
                  </a:lnTo>
                  <a:lnTo>
                    <a:pt x="116" y="166"/>
                  </a:lnTo>
                  <a:lnTo>
                    <a:pt x="108" y="176"/>
                  </a:lnTo>
                  <a:lnTo>
                    <a:pt x="108" y="178"/>
                  </a:lnTo>
                  <a:lnTo>
                    <a:pt x="112" y="178"/>
                  </a:lnTo>
                  <a:lnTo>
                    <a:pt x="120" y="180"/>
                  </a:lnTo>
                  <a:lnTo>
                    <a:pt x="128" y="178"/>
                  </a:lnTo>
                  <a:lnTo>
                    <a:pt x="132" y="176"/>
                  </a:lnTo>
                  <a:lnTo>
                    <a:pt x="136" y="174"/>
                  </a:lnTo>
                  <a:lnTo>
                    <a:pt x="134" y="174"/>
                  </a:lnTo>
                  <a:lnTo>
                    <a:pt x="128" y="174"/>
                  </a:lnTo>
                  <a:lnTo>
                    <a:pt x="126" y="176"/>
                  </a:lnTo>
                  <a:lnTo>
                    <a:pt x="122" y="176"/>
                  </a:lnTo>
                  <a:lnTo>
                    <a:pt x="118" y="178"/>
                  </a:lnTo>
                  <a:lnTo>
                    <a:pt x="114" y="174"/>
                  </a:lnTo>
                  <a:lnTo>
                    <a:pt x="116" y="168"/>
                  </a:lnTo>
                  <a:lnTo>
                    <a:pt x="128" y="160"/>
                  </a:lnTo>
                  <a:lnTo>
                    <a:pt x="134" y="154"/>
                  </a:lnTo>
                  <a:lnTo>
                    <a:pt x="138" y="152"/>
                  </a:lnTo>
                  <a:lnTo>
                    <a:pt x="144" y="150"/>
                  </a:lnTo>
                  <a:lnTo>
                    <a:pt x="154" y="146"/>
                  </a:lnTo>
                  <a:lnTo>
                    <a:pt x="156" y="142"/>
                  </a:lnTo>
                  <a:lnTo>
                    <a:pt x="176" y="126"/>
                  </a:lnTo>
                  <a:lnTo>
                    <a:pt x="180" y="128"/>
                  </a:lnTo>
                  <a:lnTo>
                    <a:pt x="178" y="148"/>
                  </a:lnTo>
                  <a:lnTo>
                    <a:pt x="172" y="148"/>
                  </a:lnTo>
                  <a:lnTo>
                    <a:pt x="166" y="150"/>
                  </a:lnTo>
                  <a:lnTo>
                    <a:pt x="164" y="158"/>
                  </a:lnTo>
                  <a:lnTo>
                    <a:pt x="162" y="162"/>
                  </a:lnTo>
                  <a:lnTo>
                    <a:pt x="160" y="160"/>
                  </a:lnTo>
                  <a:lnTo>
                    <a:pt x="158" y="156"/>
                  </a:lnTo>
                  <a:lnTo>
                    <a:pt x="158" y="154"/>
                  </a:lnTo>
                  <a:lnTo>
                    <a:pt x="156" y="156"/>
                  </a:lnTo>
                  <a:lnTo>
                    <a:pt x="154" y="168"/>
                  </a:lnTo>
                  <a:lnTo>
                    <a:pt x="160" y="166"/>
                  </a:lnTo>
                  <a:lnTo>
                    <a:pt x="162" y="166"/>
                  </a:lnTo>
                  <a:lnTo>
                    <a:pt x="166" y="164"/>
                  </a:lnTo>
                  <a:lnTo>
                    <a:pt x="166" y="176"/>
                  </a:lnTo>
                  <a:lnTo>
                    <a:pt x="154" y="198"/>
                  </a:lnTo>
                  <a:lnTo>
                    <a:pt x="152" y="198"/>
                  </a:lnTo>
                  <a:lnTo>
                    <a:pt x="146" y="192"/>
                  </a:lnTo>
                  <a:lnTo>
                    <a:pt x="148" y="190"/>
                  </a:lnTo>
                  <a:lnTo>
                    <a:pt x="152" y="186"/>
                  </a:lnTo>
                  <a:lnTo>
                    <a:pt x="152" y="182"/>
                  </a:lnTo>
                  <a:lnTo>
                    <a:pt x="144" y="188"/>
                  </a:lnTo>
                  <a:lnTo>
                    <a:pt x="138" y="194"/>
                  </a:lnTo>
                  <a:lnTo>
                    <a:pt x="140" y="198"/>
                  </a:lnTo>
                  <a:lnTo>
                    <a:pt x="136" y="204"/>
                  </a:lnTo>
                  <a:lnTo>
                    <a:pt x="134" y="204"/>
                  </a:lnTo>
                  <a:lnTo>
                    <a:pt x="132" y="204"/>
                  </a:lnTo>
                  <a:lnTo>
                    <a:pt x="132" y="200"/>
                  </a:lnTo>
                  <a:lnTo>
                    <a:pt x="132" y="194"/>
                  </a:lnTo>
                  <a:lnTo>
                    <a:pt x="134" y="192"/>
                  </a:lnTo>
                  <a:lnTo>
                    <a:pt x="138" y="190"/>
                  </a:lnTo>
                  <a:lnTo>
                    <a:pt x="140" y="184"/>
                  </a:lnTo>
                  <a:lnTo>
                    <a:pt x="138" y="180"/>
                  </a:lnTo>
                  <a:lnTo>
                    <a:pt x="136" y="184"/>
                  </a:lnTo>
                  <a:lnTo>
                    <a:pt x="130" y="188"/>
                  </a:lnTo>
                  <a:lnTo>
                    <a:pt x="126" y="190"/>
                  </a:lnTo>
                  <a:lnTo>
                    <a:pt x="124" y="190"/>
                  </a:lnTo>
                  <a:lnTo>
                    <a:pt x="122" y="194"/>
                  </a:lnTo>
                  <a:lnTo>
                    <a:pt x="118" y="198"/>
                  </a:lnTo>
                  <a:lnTo>
                    <a:pt x="116" y="200"/>
                  </a:lnTo>
                  <a:lnTo>
                    <a:pt x="110" y="200"/>
                  </a:lnTo>
                  <a:lnTo>
                    <a:pt x="108" y="202"/>
                  </a:lnTo>
                  <a:lnTo>
                    <a:pt x="106" y="206"/>
                  </a:lnTo>
                  <a:lnTo>
                    <a:pt x="108" y="206"/>
                  </a:lnTo>
                  <a:lnTo>
                    <a:pt x="116" y="206"/>
                  </a:lnTo>
                  <a:lnTo>
                    <a:pt x="118" y="216"/>
                  </a:lnTo>
                  <a:close/>
                </a:path>
              </a:pathLst>
            </a:custGeom>
            <a:grpFill/>
            <a:ln w="3175" cmpd="sng">
              <a:solidFill>
                <a:schemeClr val="bg2">
                  <a:lumMod val="75000"/>
                </a:schemeClr>
              </a:solidFill>
              <a:round/>
              <a:headEnd/>
              <a:tailEnd/>
            </a:ln>
          </p:spPr>
          <p:txBody>
            <a:bodyPr/>
            <a:lstStyle/>
            <a:p>
              <a:endParaRPr lang="en-US">
                <a:solidFill>
                  <a:prstClr val="black"/>
                </a:solidFill>
              </a:endParaRPr>
            </a:p>
          </p:txBody>
        </p:sp>
        <p:sp>
          <p:nvSpPr>
            <p:cNvPr id="189" name="Freeform 396"/>
            <p:cNvSpPr>
              <a:spLocks/>
            </p:cNvSpPr>
            <p:nvPr/>
          </p:nvSpPr>
          <p:spPr bwMode="auto">
            <a:xfrm>
              <a:off x="708" y="576"/>
              <a:ext cx="24" cy="14"/>
            </a:xfrm>
            <a:custGeom>
              <a:avLst/>
              <a:gdLst>
                <a:gd name="T0" fmla="*/ 14 w 24"/>
                <a:gd name="T1" fmla="*/ 0 h 14"/>
                <a:gd name="T2" fmla="*/ 16 w 24"/>
                <a:gd name="T3" fmla="*/ 0 h 14"/>
                <a:gd name="T4" fmla="*/ 18 w 24"/>
                <a:gd name="T5" fmla="*/ 0 h 14"/>
                <a:gd name="T6" fmla="*/ 18 w 24"/>
                <a:gd name="T7" fmla="*/ 2 h 14"/>
                <a:gd name="T8" fmla="*/ 22 w 24"/>
                <a:gd name="T9" fmla="*/ 6 h 14"/>
                <a:gd name="T10" fmla="*/ 24 w 24"/>
                <a:gd name="T11" fmla="*/ 10 h 14"/>
                <a:gd name="T12" fmla="*/ 18 w 24"/>
                <a:gd name="T13" fmla="*/ 14 h 14"/>
                <a:gd name="T14" fmla="*/ 10 w 24"/>
                <a:gd name="T15" fmla="*/ 14 h 14"/>
                <a:gd name="T16" fmla="*/ 8 w 24"/>
                <a:gd name="T17" fmla="*/ 14 h 14"/>
                <a:gd name="T18" fmla="*/ 2 w 24"/>
                <a:gd name="T19" fmla="*/ 10 h 14"/>
                <a:gd name="T20" fmla="*/ 0 w 24"/>
                <a:gd name="T21" fmla="*/ 10 h 14"/>
                <a:gd name="T22" fmla="*/ 0 w 24"/>
                <a:gd name="T23" fmla="*/ 6 h 14"/>
                <a:gd name="T24" fmla="*/ 2 w 24"/>
                <a:gd name="T25" fmla="*/ 6 h 14"/>
                <a:gd name="T26" fmla="*/ 10 w 24"/>
                <a:gd name="T27" fmla="*/ 0 h 14"/>
                <a:gd name="T28" fmla="*/ 12 w 24"/>
                <a:gd name="T29" fmla="*/ 0 h 14"/>
                <a:gd name="T30" fmla="*/ 14 w 24"/>
                <a:gd name="T3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14">
                  <a:moveTo>
                    <a:pt x="14" y="0"/>
                  </a:moveTo>
                  <a:lnTo>
                    <a:pt x="16" y="0"/>
                  </a:lnTo>
                  <a:lnTo>
                    <a:pt x="18" y="0"/>
                  </a:lnTo>
                  <a:lnTo>
                    <a:pt x="18" y="2"/>
                  </a:lnTo>
                  <a:lnTo>
                    <a:pt x="22" y="6"/>
                  </a:lnTo>
                  <a:lnTo>
                    <a:pt x="24" y="10"/>
                  </a:lnTo>
                  <a:lnTo>
                    <a:pt x="18" y="14"/>
                  </a:lnTo>
                  <a:lnTo>
                    <a:pt x="10" y="14"/>
                  </a:lnTo>
                  <a:lnTo>
                    <a:pt x="8" y="14"/>
                  </a:lnTo>
                  <a:lnTo>
                    <a:pt x="2" y="10"/>
                  </a:lnTo>
                  <a:lnTo>
                    <a:pt x="0" y="10"/>
                  </a:lnTo>
                  <a:lnTo>
                    <a:pt x="0" y="6"/>
                  </a:lnTo>
                  <a:lnTo>
                    <a:pt x="2" y="6"/>
                  </a:lnTo>
                  <a:lnTo>
                    <a:pt x="10" y="0"/>
                  </a:lnTo>
                  <a:lnTo>
                    <a:pt x="12" y="0"/>
                  </a:lnTo>
                  <a:lnTo>
                    <a:pt x="14" y="0"/>
                  </a:lnTo>
                  <a:close/>
                </a:path>
              </a:pathLst>
            </a:custGeom>
            <a:grpFill/>
            <a:ln w="3175" cmpd="sng">
              <a:solidFill>
                <a:schemeClr val="bg2">
                  <a:lumMod val="75000"/>
                </a:schemeClr>
              </a:solidFill>
              <a:round/>
              <a:headEnd/>
              <a:tailEnd/>
            </a:ln>
          </p:spPr>
          <p:txBody>
            <a:bodyPr/>
            <a:lstStyle/>
            <a:p>
              <a:endParaRPr lang="en-US">
                <a:solidFill>
                  <a:prstClr val="black"/>
                </a:solidFill>
              </a:endParaRPr>
            </a:p>
          </p:txBody>
        </p:sp>
        <p:sp>
          <p:nvSpPr>
            <p:cNvPr id="190" name="Freeform 397"/>
            <p:cNvSpPr>
              <a:spLocks/>
            </p:cNvSpPr>
            <p:nvPr/>
          </p:nvSpPr>
          <p:spPr bwMode="auto">
            <a:xfrm>
              <a:off x="694" y="580"/>
              <a:ext cx="14" cy="24"/>
            </a:xfrm>
            <a:custGeom>
              <a:avLst/>
              <a:gdLst>
                <a:gd name="T0" fmla="*/ 8 w 14"/>
                <a:gd name="T1" fmla="*/ 4 h 24"/>
                <a:gd name="T2" fmla="*/ 10 w 14"/>
                <a:gd name="T3" fmla="*/ 10 h 24"/>
                <a:gd name="T4" fmla="*/ 14 w 14"/>
                <a:gd name="T5" fmla="*/ 14 h 24"/>
                <a:gd name="T6" fmla="*/ 12 w 14"/>
                <a:gd name="T7" fmla="*/ 24 h 24"/>
                <a:gd name="T8" fmla="*/ 10 w 14"/>
                <a:gd name="T9" fmla="*/ 24 h 24"/>
                <a:gd name="T10" fmla="*/ 4 w 14"/>
                <a:gd name="T11" fmla="*/ 18 h 24"/>
                <a:gd name="T12" fmla="*/ 2 w 14"/>
                <a:gd name="T13" fmla="*/ 16 h 24"/>
                <a:gd name="T14" fmla="*/ 0 w 14"/>
                <a:gd name="T15" fmla="*/ 14 h 24"/>
                <a:gd name="T16" fmla="*/ 0 w 14"/>
                <a:gd name="T17" fmla="*/ 12 h 24"/>
                <a:gd name="T18" fmla="*/ 0 w 14"/>
                <a:gd name="T19" fmla="*/ 8 h 24"/>
                <a:gd name="T20" fmla="*/ 0 w 14"/>
                <a:gd name="T21" fmla="*/ 2 h 24"/>
                <a:gd name="T22" fmla="*/ 4 w 14"/>
                <a:gd name="T23" fmla="*/ 0 h 24"/>
                <a:gd name="T24" fmla="*/ 8 w 14"/>
                <a:gd name="T25" fmla="*/ 2 h 24"/>
                <a:gd name="T26" fmla="*/ 8 w 14"/>
                <a:gd name="T27"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4">
                  <a:moveTo>
                    <a:pt x="8" y="4"/>
                  </a:moveTo>
                  <a:lnTo>
                    <a:pt x="10" y="10"/>
                  </a:lnTo>
                  <a:lnTo>
                    <a:pt x="14" y="14"/>
                  </a:lnTo>
                  <a:lnTo>
                    <a:pt x="12" y="24"/>
                  </a:lnTo>
                  <a:lnTo>
                    <a:pt x="10" y="24"/>
                  </a:lnTo>
                  <a:lnTo>
                    <a:pt x="4" y="18"/>
                  </a:lnTo>
                  <a:lnTo>
                    <a:pt x="2" y="16"/>
                  </a:lnTo>
                  <a:lnTo>
                    <a:pt x="0" y="14"/>
                  </a:lnTo>
                  <a:lnTo>
                    <a:pt x="0" y="12"/>
                  </a:lnTo>
                  <a:lnTo>
                    <a:pt x="0" y="8"/>
                  </a:lnTo>
                  <a:lnTo>
                    <a:pt x="0" y="2"/>
                  </a:lnTo>
                  <a:lnTo>
                    <a:pt x="4" y="0"/>
                  </a:lnTo>
                  <a:lnTo>
                    <a:pt x="8" y="2"/>
                  </a:lnTo>
                  <a:lnTo>
                    <a:pt x="8" y="4"/>
                  </a:lnTo>
                  <a:close/>
                </a:path>
              </a:pathLst>
            </a:custGeom>
            <a:grpFill/>
            <a:ln w="3175" cmpd="sng">
              <a:solidFill>
                <a:schemeClr val="bg2">
                  <a:lumMod val="75000"/>
                </a:schemeClr>
              </a:solidFill>
              <a:round/>
              <a:headEnd/>
              <a:tailEnd/>
            </a:ln>
          </p:spPr>
          <p:txBody>
            <a:bodyPr/>
            <a:lstStyle/>
            <a:p>
              <a:endParaRPr lang="en-US">
                <a:solidFill>
                  <a:prstClr val="black"/>
                </a:solidFill>
              </a:endParaRPr>
            </a:p>
          </p:txBody>
        </p:sp>
        <p:sp>
          <p:nvSpPr>
            <p:cNvPr id="191" name="Freeform 398"/>
            <p:cNvSpPr>
              <a:spLocks/>
            </p:cNvSpPr>
            <p:nvPr/>
          </p:nvSpPr>
          <p:spPr bwMode="auto">
            <a:xfrm>
              <a:off x="710" y="594"/>
              <a:ext cx="10" cy="18"/>
            </a:xfrm>
            <a:custGeom>
              <a:avLst/>
              <a:gdLst>
                <a:gd name="T0" fmla="*/ 8 w 10"/>
                <a:gd name="T1" fmla="*/ 0 h 18"/>
                <a:gd name="T2" fmla="*/ 8 w 10"/>
                <a:gd name="T3" fmla="*/ 4 h 18"/>
                <a:gd name="T4" fmla="*/ 10 w 10"/>
                <a:gd name="T5" fmla="*/ 12 h 18"/>
                <a:gd name="T6" fmla="*/ 10 w 10"/>
                <a:gd name="T7" fmla="*/ 14 h 18"/>
                <a:gd name="T8" fmla="*/ 8 w 10"/>
                <a:gd name="T9" fmla="*/ 16 h 18"/>
                <a:gd name="T10" fmla="*/ 8 w 10"/>
                <a:gd name="T11" fmla="*/ 18 h 18"/>
                <a:gd name="T12" fmla="*/ 6 w 10"/>
                <a:gd name="T13" fmla="*/ 18 h 18"/>
                <a:gd name="T14" fmla="*/ 6 w 10"/>
                <a:gd name="T15" fmla="*/ 16 h 18"/>
                <a:gd name="T16" fmla="*/ 4 w 10"/>
                <a:gd name="T17" fmla="*/ 16 h 18"/>
                <a:gd name="T18" fmla="*/ 0 w 10"/>
                <a:gd name="T19" fmla="*/ 10 h 18"/>
                <a:gd name="T20" fmla="*/ 0 w 10"/>
                <a:gd name="T21" fmla="*/ 8 h 18"/>
                <a:gd name="T22" fmla="*/ 0 w 10"/>
                <a:gd name="T23" fmla="*/ 6 h 18"/>
                <a:gd name="T24" fmla="*/ 4 w 10"/>
                <a:gd name="T25" fmla="*/ 0 h 18"/>
                <a:gd name="T26" fmla="*/ 8 w 10"/>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8">
                  <a:moveTo>
                    <a:pt x="8" y="0"/>
                  </a:moveTo>
                  <a:lnTo>
                    <a:pt x="8" y="4"/>
                  </a:lnTo>
                  <a:lnTo>
                    <a:pt x="10" y="12"/>
                  </a:lnTo>
                  <a:lnTo>
                    <a:pt x="10" y="14"/>
                  </a:lnTo>
                  <a:lnTo>
                    <a:pt x="8" y="16"/>
                  </a:lnTo>
                  <a:lnTo>
                    <a:pt x="8" y="18"/>
                  </a:lnTo>
                  <a:lnTo>
                    <a:pt x="6" y="18"/>
                  </a:lnTo>
                  <a:lnTo>
                    <a:pt x="6" y="16"/>
                  </a:lnTo>
                  <a:lnTo>
                    <a:pt x="4" y="16"/>
                  </a:lnTo>
                  <a:lnTo>
                    <a:pt x="0" y="10"/>
                  </a:lnTo>
                  <a:lnTo>
                    <a:pt x="0" y="8"/>
                  </a:lnTo>
                  <a:lnTo>
                    <a:pt x="0" y="6"/>
                  </a:lnTo>
                  <a:lnTo>
                    <a:pt x="4" y="0"/>
                  </a:lnTo>
                  <a:lnTo>
                    <a:pt x="8" y="0"/>
                  </a:lnTo>
                  <a:close/>
                </a:path>
              </a:pathLst>
            </a:custGeom>
            <a:grpFill/>
            <a:ln w="3175" cmpd="sng">
              <a:solidFill>
                <a:schemeClr val="bg2">
                  <a:lumMod val="75000"/>
                </a:schemeClr>
              </a:solidFill>
              <a:round/>
              <a:headEnd/>
              <a:tailEnd/>
            </a:ln>
          </p:spPr>
          <p:txBody>
            <a:bodyPr/>
            <a:lstStyle/>
            <a:p>
              <a:endParaRPr lang="en-US">
                <a:solidFill>
                  <a:prstClr val="black"/>
                </a:solidFill>
              </a:endParaRPr>
            </a:p>
          </p:txBody>
        </p:sp>
        <p:sp>
          <p:nvSpPr>
            <p:cNvPr id="192" name="Freeform 399"/>
            <p:cNvSpPr>
              <a:spLocks/>
            </p:cNvSpPr>
            <p:nvPr/>
          </p:nvSpPr>
          <p:spPr bwMode="auto">
            <a:xfrm>
              <a:off x="716" y="618"/>
              <a:ext cx="24" cy="60"/>
            </a:xfrm>
            <a:custGeom>
              <a:avLst/>
              <a:gdLst>
                <a:gd name="T0" fmla="*/ 20 w 24"/>
                <a:gd name="T1" fmla="*/ 0 h 60"/>
                <a:gd name="T2" fmla="*/ 22 w 24"/>
                <a:gd name="T3" fmla="*/ 10 h 60"/>
                <a:gd name="T4" fmla="*/ 22 w 24"/>
                <a:gd name="T5" fmla="*/ 12 h 60"/>
                <a:gd name="T6" fmla="*/ 22 w 24"/>
                <a:gd name="T7" fmla="*/ 14 h 60"/>
                <a:gd name="T8" fmla="*/ 20 w 24"/>
                <a:gd name="T9" fmla="*/ 14 h 60"/>
                <a:gd name="T10" fmla="*/ 18 w 24"/>
                <a:gd name="T11" fmla="*/ 14 h 60"/>
                <a:gd name="T12" fmla="*/ 16 w 24"/>
                <a:gd name="T13" fmla="*/ 12 h 60"/>
                <a:gd name="T14" fmla="*/ 14 w 24"/>
                <a:gd name="T15" fmla="*/ 12 h 60"/>
                <a:gd name="T16" fmla="*/ 8 w 24"/>
                <a:gd name="T17" fmla="*/ 16 h 60"/>
                <a:gd name="T18" fmla="*/ 8 w 24"/>
                <a:gd name="T19" fmla="*/ 18 h 60"/>
                <a:gd name="T20" fmla="*/ 10 w 24"/>
                <a:gd name="T21" fmla="*/ 20 h 60"/>
                <a:gd name="T22" fmla="*/ 10 w 24"/>
                <a:gd name="T23" fmla="*/ 22 h 60"/>
                <a:gd name="T24" fmla="*/ 12 w 24"/>
                <a:gd name="T25" fmla="*/ 22 h 60"/>
                <a:gd name="T26" fmla="*/ 12 w 24"/>
                <a:gd name="T27" fmla="*/ 24 h 60"/>
                <a:gd name="T28" fmla="*/ 16 w 24"/>
                <a:gd name="T29" fmla="*/ 36 h 60"/>
                <a:gd name="T30" fmla="*/ 24 w 24"/>
                <a:gd name="T31" fmla="*/ 46 h 60"/>
                <a:gd name="T32" fmla="*/ 24 w 24"/>
                <a:gd name="T33" fmla="*/ 54 h 60"/>
                <a:gd name="T34" fmla="*/ 22 w 24"/>
                <a:gd name="T35" fmla="*/ 56 h 60"/>
                <a:gd name="T36" fmla="*/ 20 w 24"/>
                <a:gd name="T37" fmla="*/ 60 h 60"/>
                <a:gd name="T38" fmla="*/ 16 w 24"/>
                <a:gd name="T39" fmla="*/ 58 h 60"/>
                <a:gd name="T40" fmla="*/ 10 w 24"/>
                <a:gd name="T41" fmla="*/ 48 h 60"/>
                <a:gd name="T42" fmla="*/ 8 w 24"/>
                <a:gd name="T43" fmla="*/ 44 h 60"/>
                <a:gd name="T44" fmla="*/ 6 w 24"/>
                <a:gd name="T45" fmla="*/ 36 h 60"/>
                <a:gd name="T46" fmla="*/ 0 w 24"/>
                <a:gd name="T47" fmla="*/ 18 h 60"/>
                <a:gd name="T48" fmla="*/ 0 w 24"/>
                <a:gd name="T49" fmla="*/ 16 h 60"/>
                <a:gd name="T50" fmla="*/ 0 w 24"/>
                <a:gd name="T51" fmla="*/ 14 h 60"/>
                <a:gd name="T52" fmla="*/ 12 w 24"/>
                <a:gd name="T53" fmla="*/ 0 h 60"/>
                <a:gd name="T54" fmla="*/ 20 w 24"/>
                <a:gd name="T5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 h="60">
                  <a:moveTo>
                    <a:pt x="20" y="0"/>
                  </a:moveTo>
                  <a:lnTo>
                    <a:pt x="22" y="10"/>
                  </a:lnTo>
                  <a:lnTo>
                    <a:pt x="22" y="12"/>
                  </a:lnTo>
                  <a:lnTo>
                    <a:pt x="22" y="14"/>
                  </a:lnTo>
                  <a:lnTo>
                    <a:pt x="20" y="14"/>
                  </a:lnTo>
                  <a:lnTo>
                    <a:pt x="18" y="14"/>
                  </a:lnTo>
                  <a:lnTo>
                    <a:pt x="16" y="12"/>
                  </a:lnTo>
                  <a:lnTo>
                    <a:pt x="14" y="12"/>
                  </a:lnTo>
                  <a:lnTo>
                    <a:pt x="8" y="16"/>
                  </a:lnTo>
                  <a:lnTo>
                    <a:pt x="8" y="18"/>
                  </a:lnTo>
                  <a:lnTo>
                    <a:pt x="10" y="20"/>
                  </a:lnTo>
                  <a:lnTo>
                    <a:pt x="10" y="22"/>
                  </a:lnTo>
                  <a:lnTo>
                    <a:pt x="12" y="22"/>
                  </a:lnTo>
                  <a:lnTo>
                    <a:pt x="12" y="24"/>
                  </a:lnTo>
                  <a:lnTo>
                    <a:pt x="16" y="36"/>
                  </a:lnTo>
                  <a:lnTo>
                    <a:pt x="24" y="46"/>
                  </a:lnTo>
                  <a:lnTo>
                    <a:pt x="24" y="54"/>
                  </a:lnTo>
                  <a:lnTo>
                    <a:pt x="22" y="56"/>
                  </a:lnTo>
                  <a:lnTo>
                    <a:pt x="20" y="60"/>
                  </a:lnTo>
                  <a:lnTo>
                    <a:pt x="16" y="58"/>
                  </a:lnTo>
                  <a:lnTo>
                    <a:pt x="10" y="48"/>
                  </a:lnTo>
                  <a:lnTo>
                    <a:pt x="8" y="44"/>
                  </a:lnTo>
                  <a:lnTo>
                    <a:pt x="6" y="36"/>
                  </a:lnTo>
                  <a:lnTo>
                    <a:pt x="0" y="18"/>
                  </a:lnTo>
                  <a:lnTo>
                    <a:pt x="0" y="16"/>
                  </a:lnTo>
                  <a:lnTo>
                    <a:pt x="0" y="14"/>
                  </a:lnTo>
                  <a:lnTo>
                    <a:pt x="12" y="0"/>
                  </a:lnTo>
                  <a:lnTo>
                    <a:pt x="20" y="0"/>
                  </a:lnTo>
                  <a:close/>
                </a:path>
              </a:pathLst>
            </a:custGeom>
            <a:grpFill/>
            <a:ln w="3175" cmpd="sng">
              <a:solidFill>
                <a:schemeClr val="bg2">
                  <a:lumMod val="75000"/>
                </a:schemeClr>
              </a:solidFill>
              <a:round/>
              <a:headEnd/>
              <a:tailEnd/>
            </a:ln>
          </p:spPr>
          <p:txBody>
            <a:bodyPr/>
            <a:lstStyle/>
            <a:p>
              <a:endParaRPr lang="en-US">
                <a:solidFill>
                  <a:prstClr val="black"/>
                </a:solidFill>
              </a:endParaRPr>
            </a:p>
          </p:txBody>
        </p:sp>
        <p:sp>
          <p:nvSpPr>
            <p:cNvPr id="193" name="Freeform 400"/>
            <p:cNvSpPr>
              <a:spLocks/>
            </p:cNvSpPr>
            <p:nvPr/>
          </p:nvSpPr>
          <p:spPr bwMode="auto">
            <a:xfrm>
              <a:off x="704" y="720"/>
              <a:ext cx="12" cy="20"/>
            </a:xfrm>
            <a:custGeom>
              <a:avLst/>
              <a:gdLst>
                <a:gd name="T0" fmla="*/ 12 w 12"/>
                <a:gd name="T1" fmla="*/ 16 h 20"/>
                <a:gd name="T2" fmla="*/ 10 w 12"/>
                <a:gd name="T3" fmla="*/ 16 h 20"/>
                <a:gd name="T4" fmla="*/ 2 w 12"/>
                <a:gd name="T5" fmla="*/ 20 h 20"/>
                <a:gd name="T6" fmla="*/ 0 w 12"/>
                <a:gd name="T7" fmla="*/ 20 h 20"/>
                <a:gd name="T8" fmla="*/ 0 w 12"/>
                <a:gd name="T9" fmla="*/ 18 h 20"/>
                <a:gd name="T10" fmla="*/ 0 w 12"/>
                <a:gd name="T11" fmla="*/ 16 h 20"/>
                <a:gd name="T12" fmla="*/ 2 w 12"/>
                <a:gd name="T13" fmla="*/ 12 h 20"/>
                <a:gd name="T14" fmla="*/ 4 w 12"/>
                <a:gd name="T15" fmla="*/ 6 h 20"/>
                <a:gd name="T16" fmla="*/ 10 w 12"/>
                <a:gd name="T17" fmla="*/ 0 h 20"/>
                <a:gd name="T18" fmla="*/ 10 w 12"/>
                <a:gd name="T19" fmla="*/ 4 h 20"/>
                <a:gd name="T20" fmla="*/ 10 w 12"/>
                <a:gd name="T21" fmla="*/ 12 h 20"/>
                <a:gd name="T22" fmla="*/ 12 w 12"/>
                <a:gd name="T23"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20">
                  <a:moveTo>
                    <a:pt x="12" y="16"/>
                  </a:moveTo>
                  <a:lnTo>
                    <a:pt x="10" y="16"/>
                  </a:lnTo>
                  <a:lnTo>
                    <a:pt x="2" y="20"/>
                  </a:lnTo>
                  <a:lnTo>
                    <a:pt x="0" y="20"/>
                  </a:lnTo>
                  <a:lnTo>
                    <a:pt x="0" y="18"/>
                  </a:lnTo>
                  <a:lnTo>
                    <a:pt x="0" y="16"/>
                  </a:lnTo>
                  <a:lnTo>
                    <a:pt x="2" y="12"/>
                  </a:lnTo>
                  <a:lnTo>
                    <a:pt x="4" y="6"/>
                  </a:lnTo>
                  <a:lnTo>
                    <a:pt x="10" y="0"/>
                  </a:lnTo>
                  <a:lnTo>
                    <a:pt x="10" y="4"/>
                  </a:lnTo>
                  <a:lnTo>
                    <a:pt x="10" y="12"/>
                  </a:lnTo>
                  <a:lnTo>
                    <a:pt x="12" y="16"/>
                  </a:lnTo>
                  <a:close/>
                </a:path>
              </a:pathLst>
            </a:custGeom>
            <a:grpFill/>
            <a:ln w="3175" cmpd="sng">
              <a:solidFill>
                <a:schemeClr val="bg2">
                  <a:lumMod val="75000"/>
                </a:schemeClr>
              </a:solidFill>
              <a:round/>
              <a:headEnd/>
              <a:tailEnd/>
            </a:ln>
          </p:spPr>
          <p:txBody>
            <a:bodyPr/>
            <a:lstStyle/>
            <a:p>
              <a:endParaRPr lang="en-US">
                <a:solidFill>
                  <a:prstClr val="black"/>
                </a:solidFill>
              </a:endParaRPr>
            </a:p>
          </p:txBody>
        </p:sp>
      </p:grpSp>
      <p:sp>
        <p:nvSpPr>
          <p:cNvPr id="194" name="Freeform 401"/>
          <p:cNvSpPr>
            <a:spLocks/>
          </p:cNvSpPr>
          <p:nvPr/>
        </p:nvSpPr>
        <p:spPr bwMode="auto">
          <a:xfrm>
            <a:off x="1874839" y="1320800"/>
            <a:ext cx="1273175" cy="1003300"/>
          </a:xfrm>
          <a:custGeom>
            <a:avLst/>
            <a:gdLst>
              <a:gd name="T0" fmla="*/ 0 w 802"/>
              <a:gd name="T1" fmla="*/ 450 h 632"/>
              <a:gd name="T2" fmla="*/ 4 w 802"/>
              <a:gd name="T3" fmla="*/ 416 h 632"/>
              <a:gd name="T4" fmla="*/ 16 w 802"/>
              <a:gd name="T5" fmla="*/ 384 h 632"/>
              <a:gd name="T6" fmla="*/ 12 w 802"/>
              <a:gd name="T7" fmla="*/ 360 h 632"/>
              <a:gd name="T8" fmla="*/ 28 w 802"/>
              <a:gd name="T9" fmla="*/ 342 h 632"/>
              <a:gd name="T10" fmla="*/ 48 w 802"/>
              <a:gd name="T11" fmla="*/ 310 h 632"/>
              <a:gd name="T12" fmla="*/ 62 w 802"/>
              <a:gd name="T13" fmla="*/ 302 h 632"/>
              <a:gd name="T14" fmla="*/ 52 w 802"/>
              <a:gd name="T15" fmla="*/ 304 h 632"/>
              <a:gd name="T16" fmla="*/ 72 w 802"/>
              <a:gd name="T17" fmla="*/ 278 h 632"/>
              <a:gd name="T18" fmla="*/ 96 w 802"/>
              <a:gd name="T19" fmla="*/ 226 h 632"/>
              <a:gd name="T20" fmla="*/ 126 w 802"/>
              <a:gd name="T21" fmla="*/ 160 h 632"/>
              <a:gd name="T22" fmla="*/ 138 w 802"/>
              <a:gd name="T23" fmla="*/ 138 h 632"/>
              <a:gd name="T24" fmla="*/ 170 w 802"/>
              <a:gd name="T25" fmla="*/ 78 h 632"/>
              <a:gd name="T26" fmla="*/ 172 w 802"/>
              <a:gd name="T27" fmla="*/ 54 h 632"/>
              <a:gd name="T28" fmla="*/ 186 w 802"/>
              <a:gd name="T29" fmla="*/ 22 h 632"/>
              <a:gd name="T30" fmla="*/ 190 w 802"/>
              <a:gd name="T31" fmla="*/ 0 h 632"/>
              <a:gd name="T32" fmla="*/ 224 w 802"/>
              <a:gd name="T33" fmla="*/ 8 h 632"/>
              <a:gd name="T34" fmla="*/ 234 w 802"/>
              <a:gd name="T35" fmla="*/ 18 h 632"/>
              <a:gd name="T36" fmla="*/ 254 w 802"/>
              <a:gd name="T37" fmla="*/ 20 h 632"/>
              <a:gd name="T38" fmla="*/ 276 w 802"/>
              <a:gd name="T39" fmla="*/ 54 h 632"/>
              <a:gd name="T40" fmla="*/ 270 w 802"/>
              <a:gd name="T41" fmla="*/ 88 h 632"/>
              <a:gd name="T42" fmla="*/ 280 w 802"/>
              <a:gd name="T43" fmla="*/ 100 h 632"/>
              <a:gd name="T44" fmla="*/ 308 w 802"/>
              <a:gd name="T45" fmla="*/ 114 h 632"/>
              <a:gd name="T46" fmla="*/ 332 w 802"/>
              <a:gd name="T47" fmla="*/ 112 h 632"/>
              <a:gd name="T48" fmla="*/ 350 w 802"/>
              <a:gd name="T49" fmla="*/ 106 h 632"/>
              <a:gd name="T50" fmla="*/ 400 w 802"/>
              <a:gd name="T51" fmla="*/ 124 h 632"/>
              <a:gd name="T52" fmla="*/ 454 w 802"/>
              <a:gd name="T53" fmla="*/ 130 h 632"/>
              <a:gd name="T54" fmla="*/ 464 w 802"/>
              <a:gd name="T55" fmla="*/ 138 h 632"/>
              <a:gd name="T56" fmla="*/ 484 w 802"/>
              <a:gd name="T57" fmla="*/ 140 h 632"/>
              <a:gd name="T58" fmla="*/ 520 w 802"/>
              <a:gd name="T59" fmla="*/ 136 h 632"/>
              <a:gd name="T60" fmla="*/ 542 w 802"/>
              <a:gd name="T61" fmla="*/ 134 h 632"/>
              <a:gd name="T62" fmla="*/ 580 w 802"/>
              <a:gd name="T63" fmla="*/ 140 h 632"/>
              <a:gd name="T64" fmla="*/ 596 w 802"/>
              <a:gd name="T65" fmla="*/ 136 h 632"/>
              <a:gd name="T66" fmla="*/ 646 w 802"/>
              <a:gd name="T67" fmla="*/ 148 h 632"/>
              <a:gd name="T68" fmla="*/ 692 w 802"/>
              <a:gd name="T69" fmla="*/ 160 h 632"/>
              <a:gd name="T70" fmla="*/ 754 w 802"/>
              <a:gd name="T71" fmla="*/ 172 h 632"/>
              <a:gd name="T72" fmla="*/ 782 w 802"/>
              <a:gd name="T73" fmla="*/ 200 h 632"/>
              <a:gd name="T74" fmla="*/ 802 w 802"/>
              <a:gd name="T75" fmla="*/ 230 h 632"/>
              <a:gd name="T76" fmla="*/ 752 w 802"/>
              <a:gd name="T77" fmla="*/ 296 h 632"/>
              <a:gd name="T78" fmla="*/ 734 w 802"/>
              <a:gd name="T79" fmla="*/ 316 h 632"/>
              <a:gd name="T80" fmla="*/ 702 w 802"/>
              <a:gd name="T81" fmla="*/ 354 h 632"/>
              <a:gd name="T82" fmla="*/ 710 w 802"/>
              <a:gd name="T83" fmla="*/ 372 h 632"/>
              <a:gd name="T84" fmla="*/ 688 w 802"/>
              <a:gd name="T85" fmla="*/ 478 h 632"/>
              <a:gd name="T86" fmla="*/ 652 w 802"/>
              <a:gd name="T87" fmla="*/ 632 h 632"/>
              <a:gd name="T88" fmla="*/ 598 w 802"/>
              <a:gd name="T89" fmla="*/ 620 h 632"/>
              <a:gd name="T90" fmla="*/ 568 w 802"/>
              <a:gd name="T91" fmla="*/ 612 h 632"/>
              <a:gd name="T92" fmla="*/ 534 w 802"/>
              <a:gd name="T93" fmla="*/ 606 h 632"/>
              <a:gd name="T94" fmla="*/ 504 w 802"/>
              <a:gd name="T95" fmla="*/ 598 h 632"/>
              <a:gd name="T96" fmla="*/ 448 w 802"/>
              <a:gd name="T97" fmla="*/ 584 h 632"/>
              <a:gd name="T98" fmla="*/ 320 w 802"/>
              <a:gd name="T99" fmla="*/ 552 h 632"/>
              <a:gd name="T100" fmla="*/ 280 w 802"/>
              <a:gd name="T101" fmla="*/ 540 h 632"/>
              <a:gd name="T102" fmla="*/ 244 w 802"/>
              <a:gd name="T103" fmla="*/ 532 h 632"/>
              <a:gd name="T104" fmla="*/ 206 w 802"/>
              <a:gd name="T105" fmla="*/ 522 h 632"/>
              <a:gd name="T106" fmla="*/ 156 w 802"/>
              <a:gd name="T107" fmla="*/ 508 h 632"/>
              <a:gd name="T108" fmla="*/ 122 w 802"/>
              <a:gd name="T109" fmla="*/ 498 h 632"/>
              <a:gd name="T110" fmla="*/ 90 w 802"/>
              <a:gd name="T111" fmla="*/ 488 h 632"/>
              <a:gd name="T112" fmla="*/ 66 w 802"/>
              <a:gd name="T113" fmla="*/ 482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02" h="632">
                <a:moveTo>
                  <a:pt x="10" y="464"/>
                </a:moveTo>
                <a:lnTo>
                  <a:pt x="8" y="462"/>
                </a:lnTo>
                <a:lnTo>
                  <a:pt x="4" y="456"/>
                </a:lnTo>
                <a:lnTo>
                  <a:pt x="2" y="454"/>
                </a:lnTo>
                <a:lnTo>
                  <a:pt x="0" y="450"/>
                </a:lnTo>
                <a:lnTo>
                  <a:pt x="0" y="446"/>
                </a:lnTo>
                <a:lnTo>
                  <a:pt x="0" y="442"/>
                </a:lnTo>
                <a:lnTo>
                  <a:pt x="0" y="432"/>
                </a:lnTo>
                <a:lnTo>
                  <a:pt x="2" y="424"/>
                </a:lnTo>
                <a:lnTo>
                  <a:pt x="4" y="416"/>
                </a:lnTo>
                <a:lnTo>
                  <a:pt x="6" y="404"/>
                </a:lnTo>
                <a:lnTo>
                  <a:pt x="10" y="402"/>
                </a:lnTo>
                <a:lnTo>
                  <a:pt x="12" y="398"/>
                </a:lnTo>
                <a:lnTo>
                  <a:pt x="16" y="390"/>
                </a:lnTo>
                <a:lnTo>
                  <a:pt x="16" y="384"/>
                </a:lnTo>
                <a:lnTo>
                  <a:pt x="14" y="382"/>
                </a:lnTo>
                <a:lnTo>
                  <a:pt x="14" y="380"/>
                </a:lnTo>
                <a:lnTo>
                  <a:pt x="10" y="374"/>
                </a:lnTo>
                <a:lnTo>
                  <a:pt x="10" y="364"/>
                </a:lnTo>
                <a:lnTo>
                  <a:pt x="12" y="360"/>
                </a:lnTo>
                <a:lnTo>
                  <a:pt x="14" y="354"/>
                </a:lnTo>
                <a:lnTo>
                  <a:pt x="16" y="354"/>
                </a:lnTo>
                <a:lnTo>
                  <a:pt x="18" y="352"/>
                </a:lnTo>
                <a:lnTo>
                  <a:pt x="20" y="350"/>
                </a:lnTo>
                <a:lnTo>
                  <a:pt x="28" y="342"/>
                </a:lnTo>
                <a:lnTo>
                  <a:pt x="36" y="326"/>
                </a:lnTo>
                <a:lnTo>
                  <a:pt x="42" y="318"/>
                </a:lnTo>
                <a:lnTo>
                  <a:pt x="42" y="316"/>
                </a:lnTo>
                <a:lnTo>
                  <a:pt x="42" y="312"/>
                </a:lnTo>
                <a:lnTo>
                  <a:pt x="48" y="310"/>
                </a:lnTo>
                <a:lnTo>
                  <a:pt x="56" y="308"/>
                </a:lnTo>
                <a:lnTo>
                  <a:pt x="60" y="310"/>
                </a:lnTo>
                <a:lnTo>
                  <a:pt x="62" y="310"/>
                </a:lnTo>
                <a:lnTo>
                  <a:pt x="64" y="312"/>
                </a:lnTo>
                <a:lnTo>
                  <a:pt x="62" y="302"/>
                </a:lnTo>
                <a:lnTo>
                  <a:pt x="58" y="304"/>
                </a:lnTo>
                <a:lnTo>
                  <a:pt x="56" y="304"/>
                </a:lnTo>
                <a:lnTo>
                  <a:pt x="54" y="306"/>
                </a:lnTo>
                <a:lnTo>
                  <a:pt x="52" y="306"/>
                </a:lnTo>
                <a:lnTo>
                  <a:pt x="52" y="304"/>
                </a:lnTo>
                <a:lnTo>
                  <a:pt x="56" y="302"/>
                </a:lnTo>
                <a:lnTo>
                  <a:pt x="64" y="290"/>
                </a:lnTo>
                <a:lnTo>
                  <a:pt x="68" y="286"/>
                </a:lnTo>
                <a:lnTo>
                  <a:pt x="70" y="282"/>
                </a:lnTo>
                <a:lnTo>
                  <a:pt x="72" y="278"/>
                </a:lnTo>
                <a:lnTo>
                  <a:pt x="80" y="274"/>
                </a:lnTo>
                <a:lnTo>
                  <a:pt x="80" y="270"/>
                </a:lnTo>
                <a:lnTo>
                  <a:pt x="80" y="266"/>
                </a:lnTo>
                <a:lnTo>
                  <a:pt x="86" y="252"/>
                </a:lnTo>
                <a:lnTo>
                  <a:pt x="96" y="226"/>
                </a:lnTo>
                <a:lnTo>
                  <a:pt x="116" y="186"/>
                </a:lnTo>
                <a:lnTo>
                  <a:pt x="118" y="178"/>
                </a:lnTo>
                <a:lnTo>
                  <a:pt x="120" y="176"/>
                </a:lnTo>
                <a:lnTo>
                  <a:pt x="126" y="162"/>
                </a:lnTo>
                <a:lnTo>
                  <a:pt x="126" y="160"/>
                </a:lnTo>
                <a:lnTo>
                  <a:pt x="126" y="156"/>
                </a:lnTo>
                <a:lnTo>
                  <a:pt x="128" y="152"/>
                </a:lnTo>
                <a:lnTo>
                  <a:pt x="132" y="148"/>
                </a:lnTo>
                <a:lnTo>
                  <a:pt x="136" y="140"/>
                </a:lnTo>
                <a:lnTo>
                  <a:pt x="138" y="138"/>
                </a:lnTo>
                <a:lnTo>
                  <a:pt x="150" y="116"/>
                </a:lnTo>
                <a:lnTo>
                  <a:pt x="150" y="112"/>
                </a:lnTo>
                <a:lnTo>
                  <a:pt x="160" y="84"/>
                </a:lnTo>
                <a:lnTo>
                  <a:pt x="162" y="78"/>
                </a:lnTo>
                <a:lnTo>
                  <a:pt x="170" y="78"/>
                </a:lnTo>
                <a:lnTo>
                  <a:pt x="170" y="74"/>
                </a:lnTo>
                <a:lnTo>
                  <a:pt x="168" y="70"/>
                </a:lnTo>
                <a:lnTo>
                  <a:pt x="172" y="62"/>
                </a:lnTo>
                <a:lnTo>
                  <a:pt x="174" y="58"/>
                </a:lnTo>
                <a:lnTo>
                  <a:pt x="172" y="54"/>
                </a:lnTo>
                <a:lnTo>
                  <a:pt x="172" y="50"/>
                </a:lnTo>
                <a:lnTo>
                  <a:pt x="174" y="46"/>
                </a:lnTo>
                <a:lnTo>
                  <a:pt x="178" y="36"/>
                </a:lnTo>
                <a:lnTo>
                  <a:pt x="184" y="26"/>
                </a:lnTo>
                <a:lnTo>
                  <a:pt x="186" y="22"/>
                </a:lnTo>
                <a:lnTo>
                  <a:pt x="186" y="18"/>
                </a:lnTo>
                <a:lnTo>
                  <a:pt x="188" y="14"/>
                </a:lnTo>
                <a:lnTo>
                  <a:pt x="188" y="10"/>
                </a:lnTo>
                <a:lnTo>
                  <a:pt x="188" y="4"/>
                </a:lnTo>
                <a:lnTo>
                  <a:pt x="190" y="0"/>
                </a:lnTo>
                <a:lnTo>
                  <a:pt x="198" y="6"/>
                </a:lnTo>
                <a:lnTo>
                  <a:pt x="208" y="8"/>
                </a:lnTo>
                <a:lnTo>
                  <a:pt x="218" y="10"/>
                </a:lnTo>
                <a:lnTo>
                  <a:pt x="222" y="8"/>
                </a:lnTo>
                <a:lnTo>
                  <a:pt x="224" y="8"/>
                </a:lnTo>
                <a:lnTo>
                  <a:pt x="226" y="8"/>
                </a:lnTo>
                <a:lnTo>
                  <a:pt x="230" y="8"/>
                </a:lnTo>
                <a:lnTo>
                  <a:pt x="232" y="14"/>
                </a:lnTo>
                <a:lnTo>
                  <a:pt x="232" y="16"/>
                </a:lnTo>
                <a:lnTo>
                  <a:pt x="234" y="18"/>
                </a:lnTo>
                <a:lnTo>
                  <a:pt x="234" y="20"/>
                </a:lnTo>
                <a:lnTo>
                  <a:pt x="244" y="24"/>
                </a:lnTo>
                <a:lnTo>
                  <a:pt x="244" y="26"/>
                </a:lnTo>
                <a:lnTo>
                  <a:pt x="248" y="24"/>
                </a:lnTo>
                <a:lnTo>
                  <a:pt x="254" y="20"/>
                </a:lnTo>
                <a:lnTo>
                  <a:pt x="256" y="24"/>
                </a:lnTo>
                <a:lnTo>
                  <a:pt x="270" y="34"/>
                </a:lnTo>
                <a:lnTo>
                  <a:pt x="272" y="38"/>
                </a:lnTo>
                <a:lnTo>
                  <a:pt x="274" y="42"/>
                </a:lnTo>
                <a:lnTo>
                  <a:pt x="276" y="54"/>
                </a:lnTo>
                <a:lnTo>
                  <a:pt x="274" y="66"/>
                </a:lnTo>
                <a:lnTo>
                  <a:pt x="272" y="78"/>
                </a:lnTo>
                <a:lnTo>
                  <a:pt x="272" y="82"/>
                </a:lnTo>
                <a:lnTo>
                  <a:pt x="270" y="82"/>
                </a:lnTo>
                <a:lnTo>
                  <a:pt x="270" y="88"/>
                </a:lnTo>
                <a:lnTo>
                  <a:pt x="270" y="92"/>
                </a:lnTo>
                <a:lnTo>
                  <a:pt x="272" y="96"/>
                </a:lnTo>
                <a:lnTo>
                  <a:pt x="274" y="98"/>
                </a:lnTo>
                <a:lnTo>
                  <a:pt x="278" y="100"/>
                </a:lnTo>
                <a:lnTo>
                  <a:pt x="280" y="100"/>
                </a:lnTo>
                <a:lnTo>
                  <a:pt x="290" y="106"/>
                </a:lnTo>
                <a:lnTo>
                  <a:pt x="296" y="108"/>
                </a:lnTo>
                <a:lnTo>
                  <a:pt x="304" y="112"/>
                </a:lnTo>
                <a:lnTo>
                  <a:pt x="306" y="114"/>
                </a:lnTo>
                <a:lnTo>
                  <a:pt x="308" y="114"/>
                </a:lnTo>
                <a:lnTo>
                  <a:pt x="310" y="114"/>
                </a:lnTo>
                <a:lnTo>
                  <a:pt x="314" y="114"/>
                </a:lnTo>
                <a:lnTo>
                  <a:pt x="324" y="114"/>
                </a:lnTo>
                <a:lnTo>
                  <a:pt x="330" y="112"/>
                </a:lnTo>
                <a:lnTo>
                  <a:pt x="332" y="112"/>
                </a:lnTo>
                <a:lnTo>
                  <a:pt x="338" y="112"/>
                </a:lnTo>
                <a:lnTo>
                  <a:pt x="342" y="110"/>
                </a:lnTo>
                <a:lnTo>
                  <a:pt x="346" y="108"/>
                </a:lnTo>
                <a:lnTo>
                  <a:pt x="348" y="108"/>
                </a:lnTo>
                <a:lnTo>
                  <a:pt x="350" y="106"/>
                </a:lnTo>
                <a:lnTo>
                  <a:pt x="378" y="114"/>
                </a:lnTo>
                <a:lnTo>
                  <a:pt x="394" y="120"/>
                </a:lnTo>
                <a:lnTo>
                  <a:pt x="394" y="122"/>
                </a:lnTo>
                <a:lnTo>
                  <a:pt x="398" y="124"/>
                </a:lnTo>
                <a:lnTo>
                  <a:pt x="400" y="124"/>
                </a:lnTo>
                <a:lnTo>
                  <a:pt x="412" y="130"/>
                </a:lnTo>
                <a:lnTo>
                  <a:pt x="424" y="136"/>
                </a:lnTo>
                <a:lnTo>
                  <a:pt x="436" y="132"/>
                </a:lnTo>
                <a:lnTo>
                  <a:pt x="452" y="130"/>
                </a:lnTo>
                <a:lnTo>
                  <a:pt x="454" y="130"/>
                </a:lnTo>
                <a:lnTo>
                  <a:pt x="456" y="132"/>
                </a:lnTo>
                <a:lnTo>
                  <a:pt x="458" y="132"/>
                </a:lnTo>
                <a:lnTo>
                  <a:pt x="460" y="136"/>
                </a:lnTo>
                <a:lnTo>
                  <a:pt x="462" y="138"/>
                </a:lnTo>
                <a:lnTo>
                  <a:pt x="464" y="138"/>
                </a:lnTo>
                <a:lnTo>
                  <a:pt x="466" y="140"/>
                </a:lnTo>
                <a:lnTo>
                  <a:pt x="468" y="140"/>
                </a:lnTo>
                <a:lnTo>
                  <a:pt x="472" y="140"/>
                </a:lnTo>
                <a:lnTo>
                  <a:pt x="474" y="140"/>
                </a:lnTo>
                <a:lnTo>
                  <a:pt x="484" y="140"/>
                </a:lnTo>
                <a:lnTo>
                  <a:pt x="486" y="140"/>
                </a:lnTo>
                <a:lnTo>
                  <a:pt x="488" y="140"/>
                </a:lnTo>
                <a:lnTo>
                  <a:pt x="490" y="138"/>
                </a:lnTo>
                <a:lnTo>
                  <a:pt x="510" y="136"/>
                </a:lnTo>
                <a:lnTo>
                  <a:pt x="520" y="136"/>
                </a:lnTo>
                <a:lnTo>
                  <a:pt x="530" y="136"/>
                </a:lnTo>
                <a:lnTo>
                  <a:pt x="534" y="138"/>
                </a:lnTo>
                <a:lnTo>
                  <a:pt x="536" y="138"/>
                </a:lnTo>
                <a:lnTo>
                  <a:pt x="540" y="136"/>
                </a:lnTo>
                <a:lnTo>
                  <a:pt x="542" y="134"/>
                </a:lnTo>
                <a:lnTo>
                  <a:pt x="546" y="132"/>
                </a:lnTo>
                <a:lnTo>
                  <a:pt x="558" y="136"/>
                </a:lnTo>
                <a:lnTo>
                  <a:pt x="570" y="136"/>
                </a:lnTo>
                <a:lnTo>
                  <a:pt x="574" y="138"/>
                </a:lnTo>
                <a:lnTo>
                  <a:pt x="580" y="140"/>
                </a:lnTo>
                <a:lnTo>
                  <a:pt x="584" y="140"/>
                </a:lnTo>
                <a:lnTo>
                  <a:pt x="586" y="140"/>
                </a:lnTo>
                <a:lnTo>
                  <a:pt x="590" y="140"/>
                </a:lnTo>
                <a:lnTo>
                  <a:pt x="594" y="138"/>
                </a:lnTo>
                <a:lnTo>
                  <a:pt x="596" y="136"/>
                </a:lnTo>
                <a:lnTo>
                  <a:pt x="608" y="140"/>
                </a:lnTo>
                <a:lnTo>
                  <a:pt x="618" y="142"/>
                </a:lnTo>
                <a:lnTo>
                  <a:pt x="630" y="144"/>
                </a:lnTo>
                <a:lnTo>
                  <a:pt x="638" y="146"/>
                </a:lnTo>
                <a:lnTo>
                  <a:pt x="646" y="148"/>
                </a:lnTo>
                <a:lnTo>
                  <a:pt x="662" y="152"/>
                </a:lnTo>
                <a:lnTo>
                  <a:pt x="668" y="154"/>
                </a:lnTo>
                <a:lnTo>
                  <a:pt x="680" y="156"/>
                </a:lnTo>
                <a:lnTo>
                  <a:pt x="686" y="158"/>
                </a:lnTo>
                <a:lnTo>
                  <a:pt x="692" y="160"/>
                </a:lnTo>
                <a:lnTo>
                  <a:pt x="696" y="160"/>
                </a:lnTo>
                <a:lnTo>
                  <a:pt x="720" y="166"/>
                </a:lnTo>
                <a:lnTo>
                  <a:pt x="732" y="168"/>
                </a:lnTo>
                <a:lnTo>
                  <a:pt x="746" y="172"/>
                </a:lnTo>
                <a:lnTo>
                  <a:pt x="754" y="172"/>
                </a:lnTo>
                <a:lnTo>
                  <a:pt x="762" y="174"/>
                </a:lnTo>
                <a:lnTo>
                  <a:pt x="772" y="178"/>
                </a:lnTo>
                <a:lnTo>
                  <a:pt x="776" y="178"/>
                </a:lnTo>
                <a:lnTo>
                  <a:pt x="776" y="190"/>
                </a:lnTo>
                <a:lnTo>
                  <a:pt x="782" y="200"/>
                </a:lnTo>
                <a:lnTo>
                  <a:pt x="786" y="200"/>
                </a:lnTo>
                <a:lnTo>
                  <a:pt x="798" y="210"/>
                </a:lnTo>
                <a:lnTo>
                  <a:pt x="798" y="214"/>
                </a:lnTo>
                <a:lnTo>
                  <a:pt x="798" y="216"/>
                </a:lnTo>
                <a:lnTo>
                  <a:pt x="802" y="230"/>
                </a:lnTo>
                <a:lnTo>
                  <a:pt x="798" y="234"/>
                </a:lnTo>
                <a:lnTo>
                  <a:pt x="784" y="250"/>
                </a:lnTo>
                <a:lnTo>
                  <a:pt x="780" y="254"/>
                </a:lnTo>
                <a:lnTo>
                  <a:pt x="756" y="286"/>
                </a:lnTo>
                <a:lnTo>
                  <a:pt x="752" y="296"/>
                </a:lnTo>
                <a:lnTo>
                  <a:pt x="748" y="302"/>
                </a:lnTo>
                <a:lnTo>
                  <a:pt x="742" y="310"/>
                </a:lnTo>
                <a:lnTo>
                  <a:pt x="738" y="314"/>
                </a:lnTo>
                <a:lnTo>
                  <a:pt x="736" y="316"/>
                </a:lnTo>
                <a:lnTo>
                  <a:pt x="734" y="316"/>
                </a:lnTo>
                <a:lnTo>
                  <a:pt x="728" y="318"/>
                </a:lnTo>
                <a:lnTo>
                  <a:pt x="726" y="320"/>
                </a:lnTo>
                <a:lnTo>
                  <a:pt x="716" y="334"/>
                </a:lnTo>
                <a:lnTo>
                  <a:pt x="704" y="346"/>
                </a:lnTo>
                <a:lnTo>
                  <a:pt x="702" y="354"/>
                </a:lnTo>
                <a:lnTo>
                  <a:pt x="700" y="366"/>
                </a:lnTo>
                <a:lnTo>
                  <a:pt x="700" y="368"/>
                </a:lnTo>
                <a:lnTo>
                  <a:pt x="702" y="370"/>
                </a:lnTo>
                <a:lnTo>
                  <a:pt x="704" y="372"/>
                </a:lnTo>
                <a:lnTo>
                  <a:pt x="710" y="372"/>
                </a:lnTo>
                <a:lnTo>
                  <a:pt x="718" y="374"/>
                </a:lnTo>
                <a:lnTo>
                  <a:pt x="724" y="386"/>
                </a:lnTo>
                <a:lnTo>
                  <a:pt x="720" y="392"/>
                </a:lnTo>
                <a:lnTo>
                  <a:pt x="702" y="426"/>
                </a:lnTo>
                <a:lnTo>
                  <a:pt x="688" y="478"/>
                </a:lnTo>
                <a:lnTo>
                  <a:pt x="678" y="516"/>
                </a:lnTo>
                <a:lnTo>
                  <a:pt x="670" y="554"/>
                </a:lnTo>
                <a:lnTo>
                  <a:pt x="650" y="626"/>
                </a:lnTo>
                <a:lnTo>
                  <a:pt x="650" y="630"/>
                </a:lnTo>
                <a:lnTo>
                  <a:pt x="652" y="632"/>
                </a:lnTo>
                <a:lnTo>
                  <a:pt x="650" y="632"/>
                </a:lnTo>
                <a:lnTo>
                  <a:pt x="646" y="632"/>
                </a:lnTo>
                <a:lnTo>
                  <a:pt x="644" y="630"/>
                </a:lnTo>
                <a:lnTo>
                  <a:pt x="640" y="630"/>
                </a:lnTo>
                <a:lnTo>
                  <a:pt x="598" y="620"/>
                </a:lnTo>
                <a:lnTo>
                  <a:pt x="594" y="618"/>
                </a:lnTo>
                <a:lnTo>
                  <a:pt x="586" y="618"/>
                </a:lnTo>
                <a:lnTo>
                  <a:pt x="578" y="616"/>
                </a:lnTo>
                <a:lnTo>
                  <a:pt x="574" y="614"/>
                </a:lnTo>
                <a:lnTo>
                  <a:pt x="568" y="612"/>
                </a:lnTo>
                <a:lnTo>
                  <a:pt x="564" y="612"/>
                </a:lnTo>
                <a:lnTo>
                  <a:pt x="554" y="610"/>
                </a:lnTo>
                <a:lnTo>
                  <a:pt x="550" y="608"/>
                </a:lnTo>
                <a:lnTo>
                  <a:pt x="538" y="606"/>
                </a:lnTo>
                <a:lnTo>
                  <a:pt x="534" y="606"/>
                </a:lnTo>
                <a:lnTo>
                  <a:pt x="528" y="604"/>
                </a:lnTo>
                <a:lnTo>
                  <a:pt x="524" y="602"/>
                </a:lnTo>
                <a:lnTo>
                  <a:pt x="518" y="600"/>
                </a:lnTo>
                <a:lnTo>
                  <a:pt x="512" y="600"/>
                </a:lnTo>
                <a:lnTo>
                  <a:pt x="504" y="598"/>
                </a:lnTo>
                <a:lnTo>
                  <a:pt x="488" y="594"/>
                </a:lnTo>
                <a:lnTo>
                  <a:pt x="478" y="592"/>
                </a:lnTo>
                <a:lnTo>
                  <a:pt x="468" y="588"/>
                </a:lnTo>
                <a:lnTo>
                  <a:pt x="454" y="586"/>
                </a:lnTo>
                <a:lnTo>
                  <a:pt x="448" y="584"/>
                </a:lnTo>
                <a:lnTo>
                  <a:pt x="434" y="580"/>
                </a:lnTo>
                <a:lnTo>
                  <a:pt x="382" y="568"/>
                </a:lnTo>
                <a:lnTo>
                  <a:pt x="378" y="566"/>
                </a:lnTo>
                <a:lnTo>
                  <a:pt x="352" y="560"/>
                </a:lnTo>
                <a:lnTo>
                  <a:pt x="320" y="552"/>
                </a:lnTo>
                <a:lnTo>
                  <a:pt x="312" y="550"/>
                </a:lnTo>
                <a:lnTo>
                  <a:pt x="306" y="548"/>
                </a:lnTo>
                <a:lnTo>
                  <a:pt x="298" y="546"/>
                </a:lnTo>
                <a:lnTo>
                  <a:pt x="286" y="542"/>
                </a:lnTo>
                <a:lnTo>
                  <a:pt x="280" y="540"/>
                </a:lnTo>
                <a:lnTo>
                  <a:pt x="276" y="540"/>
                </a:lnTo>
                <a:lnTo>
                  <a:pt x="266" y="538"/>
                </a:lnTo>
                <a:lnTo>
                  <a:pt x="254" y="534"/>
                </a:lnTo>
                <a:lnTo>
                  <a:pt x="248" y="534"/>
                </a:lnTo>
                <a:lnTo>
                  <a:pt x="244" y="532"/>
                </a:lnTo>
                <a:lnTo>
                  <a:pt x="232" y="528"/>
                </a:lnTo>
                <a:lnTo>
                  <a:pt x="228" y="528"/>
                </a:lnTo>
                <a:lnTo>
                  <a:pt x="220" y="526"/>
                </a:lnTo>
                <a:lnTo>
                  <a:pt x="212" y="522"/>
                </a:lnTo>
                <a:lnTo>
                  <a:pt x="206" y="522"/>
                </a:lnTo>
                <a:lnTo>
                  <a:pt x="202" y="520"/>
                </a:lnTo>
                <a:lnTo>
                  <a:pt x="192" y="518"/>
                </a:lnTo>
                <a:lnTo>
                  <a:pt x="190" y="516"/>
                </a:lnTo>
                <a:lnTo>
                  <a:pt x="184" y="516"/>
                </a:lnTo>
                <a:lnTo>
                  <a:pt x="156" y="508"/>
                </a:lnTo>
                <a:lnTo>
                  <a:pt x="148" y="506"/>
                </a:lnTo>
                <a:lnTo>
                  <a:pt x="146" y="504"/>
                </a:lnTo>
                <a:lnTo>
                  <a:pt x="136" y="502"/>
                </a:lnTo>
                <a:lnTo>
                  <a:pt x="130" y="500"/>
                </a:lnTo>
                <a:lnTo>
                  <a:pt x="122" y="498"/>
                </a:lnTo>
                <a:lnTo>
                  <a:pt x="108" y="494"/>
                </a:lnTo>
                <a:lnTo>
                  <a:pt x="104" y="492"/>
                </a:lnTo>
                <a:lnTo>
                  <a:pt x="98" y="492"/>
                </a:lnTo>
                <a:lnTo>
                  <a:pt x="94" y="490"/>
                </a:lnTo>
                <a:lnTo>
                  <a:pt x="90" y="488"/>
                </a:lnTo>
                <a:lnTo>
                  <a:pt x="86" y="486"/>
                </a:lnTo>
                <a:lnTo>
                  <a:pt x="82" y="486"/>
                </a:lnTo>
                <a:lnTo>
                  <a:pt x="76" y="484"/>
                </a:lnTo>
                <a:lnTo>
                  <a:pt x="72" y="482"/>
                </a:lnTo>
                <a:lnTo>
                  <a:pt x="66" y="482"/>
                </a:lnTo>
                <a:lnTo>
                  <a:pt x="36" y="472"/>
                </a:lnTo>
                <a:lnTo>
                  <a:pt x="30" y="470"/>
                </a:lnTo>
                <a:lnTo>
                  <a:pt x="10" y="464"/>
                </a:lnTo>
                <a:close/>
              </a:path>
            </a:pathLst>
          </a:custGeom>
          <a:solidFill>
            <a:schemeClr val="bg2">
              <a:lumMod val="90000"/>
            </a:schemeClr>
          </a:solidFill>
          <a:ln w="3175" cmpd="sng">
            <a:solidFill>
              <a:schemeClr val="bg2">
                <a:lumMod val="75000"/>
              </a:schemeClr>
            </a:solidFill>
            <a:round/>
            <a:headEnd/>
            <a:tailEnd/>
          </a:ln>
        </p:spPr>
        <p:txBody>
          <a:bodyPr/>
          <a:lstStyle/>
          <a:p>
            <a:endParaRPr lang="en-US">
              <a:solidFill>
                <a:prstClr val="black"/>
              </a:solidFill>
            </a:endParaRPr>
          </a:p>
        </p:txBody>
      </p:sp>
      <p:sp>
        <p:nvSpPr>
          <p:cNvPr id="195" name="Freeform 402"/>
          <p:cNvSpPr>
            <a:spLocks/>
          </p:cNvSpPr>
          <p:nvPr/>
        </p:nvSpPr>
        <p:spPr bwMode="auto">
          <a:xfrm>
            <a:off x="4811714" y="1879601"/>
            <a:ext cx="1101725" cy="682625"/>
          </a:xfrm>
          <a:custGeom>
            <a:avLst/>
            <a:gdLst>
              <a:gd name="T0" fmla="*/ 2 w 694"/>
              <a:gd name="T1" fmla="*/ 320 h 430"/>
              <a:gd name="T2" fmla="*/ 6 w 694"/>
              <a:gd name="T3" fmla="*/ 282 h 430"/>
              <a:gd name="T4" fmla="*/ 12 w 694"/>
              <a:gd name="T5" fmla="*/ 210 h 430"/>
              <a:gd name="T6" fmla="*/ 22 w 694"/>
              <a:gd name="T7" fmla="*/ 110 h 430"/>
              <a:gd name="T8" fmla="*/ 26 w 694"/>
              <a:gd name="T9" fmla="*/ 86 h 430"/>
              <a:gd name="T10" fmla="*/ 30 w 694"/>
              <a:gd name="T11" fmla="*/ 44 h 430"/>
              <a:gd name="T12" fmla="*/ 48 w 694"/>
              <a:gd name="T13" fmla="*/ 2 h 430"/>
              <a:gd name="T14" fmla="*/ 180 w 694"/>
              <a:gd name="T15" fmla="*/ 10 h 430"/>
              <a:gd name="T16" fmla="*/ 218 w 694"/>
              <a:gd name="T17" fmla="*/ 14 h 430"/>
              <a:gd name="T18" fmla="*/ 254 w 694"/>
              <a:gd name="T19" fmla="*/ 14 h 430"/>
              <a:gd name="T20" fmla="*/ 272 w 694"/>
              <a:gd name="T21" fmla="*/ 16 h 430"/>
              <a:gd name="T22" fmla="*/ 292 w 694"/>
              <a:gd name="T23" fmla="*/ 18 h 430"/>
              <a:gd name="T24" fmla="*/ 324 w 694"/>
              <a:gd name="T25" fmla="*/ 18 h 430"/>
              <a:gd name="T26" fmla="*/ 354 w 694"/>
              <a:gd name="T27" fmla="*/ 20 h 430"/>
              <a:gd name="T28" fmla="*/ 402 w 694"/>
              <a:gd name="T29" fmla="*/ 22 h 430"/>
              <a:gd name="T30" fmla="*/ 430 w 694"/>
              <a:gd name="T31" fmla="*/ 24 h 430"/>
              <a:gd name="T32" fmla="*/ 452 w 694"/>
              <a:gd name="T33" fmla="*/ 24 h 430"/>
              <a:gd name="T34" fmla="*/ 506 w 694"/>
              <a:gd name="T35" fmla="*/ 26 h 430"/>
              <a:gd name="T36" fmla="*/ 536 w 694"/>
              <a:gd name="T37" fmla="*/ 26 h 430"/>
              <a:gd name="T38" fmla="*/ 582 w 694"/>
              <a:gd name="T39" fmla="*/ 26 h 430"/>
              <a:gd name="T40" fmla="*/ 684 w 694"/>
              <a:gd name="T41" fmla="*/ 38 h 430"/>
              <a:gd name="T42" fmla="*/ 666 w 694"/>
              <a:gd name="T43" fmla="*/ 56 h 430"/>
              <a:gd name="T44" fmla="*/ 670 w 694"/>
              <a:gd name="T45" fmla="*/ 88 h 430"/>
              <a:gd name="T46" fmla="*/ 682 w 694"/>
              <a:gd name="T47" fmla="*/ 92 h 430"/>
              <a:gd name="T48" fmla="*/ 694 w 694"/>
              <a:gd name="T49" fmla="*/ 110 h 430"/>
              <a:gd name="T50" fmla="*/ 692 w 694"/>
              <a:gd name="T51" fmla="*/ 304 h 430"/>
              <a:gd name="T52" fmla="*/ 680 w 694"/>
              <a:gd name="T53" fmla="*/ 322 h 430"/>
              <a:gd name="T54" fmla="*/ 684 w 694"/>
              <a:gd name="T55" fmla="*/ 340 h 430"/>
              <a:gd name="T56" fmla="*/ 690 w 694"/>
              <a:gd name="T57" fmla="*/ 348 h 430"/>
              <a:gd name="T58" fmla="*/ 684 w 694"/>
              <a:gd name="T59" fmla="*/ 386 h 430"/>
              <a:gd name="T60" fmla="*/ 674 w 694"/>
              <a:gd name="T61" fmla="*/ 404 h 430"/>
              <a:gd name="T62" fmla="*/ 686 w 694"/>
              <a:gd name="T63" fmla="*/ 414 h 430"/>
              <a:gd name="T64" fmla="*/ 688 w 694"/>
              <a:gd name="T65" fmla="*/ 430 h 430"/>
              <a:gd name="T66" fmla="*/ 658 w 694"/>
              <a:gd name="T67" fmla="*/ 406 h 430"/>
              <a:gd name="T68" fmla="*/ 636 w 694"/>
              <a:gd name="T69" fmla="*/ 398 h 430"/>
              <a:gd name="T70" fmla="*/ 620 w 694"/>
              <a:gd name="T71" fmla="*/ 390 h 430"/>
              <a:gd name="T72" fmla="*/ 606 w 694"/>
              <a:gd name="T73" fmla="*/ 388 h 430"/>
              <a:gd name="T74" fmla="*/ 574 w 694"/>
              <a:gd name="T75" fmla="*/ 388 h 430"/>
              <a:gd name="T76" fmla="*/ 558 w 694"/>
              <a:gd name="T77" fmla="*/ 394 h 430"/>
              <a:gd name="T78" fmla="*/ 548 w 694"/>
              <a:gd name="T79" fmla="*/ 398 h 430"/>
              <a:gd name="T80" fmla="*/ 512 w 694"/>
              <a:gd name="T81" fmla="*/ 378 h 430"/>
              <a:gd name="T82" fmla="*/ 456 w 694"/>
              <a:gd name="T83" fmla="*/ 370 h 430"/>
              <a:gd name="T84" fmla="*/ 402 w 694"/>
              <a:gd name="T85" fmla="*/ 368 h 430"/>
              <a:gd name="T86" fmla="*/ 376 w 694"/>
              <a:gd name="T87" fmla="*/ 366 h 430"/>
              <a:gd name="T88" fmla="*/ 336 w 694"/>
              <a:gd name="T89" fmla="*/ 364 h 430"/>
              <a:gd name="T90" fmla="*/ 298 w 694"/>
              <a:gd name="T91" fmla="*/ 362 h 430"/>
              <a:gd name="T92" fmla="*/ 260 w 694"/>
              <a:gd name="T93" fmla="*/ 360 h 430"/>
              <a:gd name="T94" fmla="*/ 244 w 694"/>
              <a:gd name="T95" fmla="*/ 360 h 430"/>
              <a:gd name="T96" fmla="*/ 210 w 694"/>
              <a:gd name="T97" fmla="*/ 358 h 430"/>
              <a:gd name="T98" fmla="*/ 172 w 694"/>
              <a:gd name="T99" fmla="*/ 356 h 430"/>
              <a:gd name="T100" fmla="*/ 128 w 694"/>
              <a:gd name="T101" fmla="*/ 352 h 430"/>
              <a:gd name="T102" fmla="*/ 6 w 694"/>
              <a:gd name="T103" fmla="*/ 344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4" h="430">
                <a:moveTo>
                  <a:pt x="0" y="342"/>
                </a:moveTo>
                <a:lnTo>
                  <a:pt x="2" y="328"/>
                </a:lnTo>
                <a:lnTo>
                  <a:pt x="2" y="324"/>
                </a:lnTo>
                <a:lnTo>
                  <a:pt x="2" y="320"/>
                </a:lnTo>
                <a:lnTo>
                  <a:pt x="2" y="316"/>
                </a:lnTo>
                <a:lnTo>
                  <a:pt x="2" y="308"/>
                </a:lnTo>
                <a:lnTo>
                  <a:pt x="4" y="298"/>
                </a:lnTo>
                <a:lnTo>
                  <a:pt x="6" y="282"/>
                </a:lnTo>
                <a:lnTo>
                  <a:pt x="6" y="266"/>
                </a:lnTo>
                <a:lnTo>
                  <a:pt x="8" y="244"/>
                </a:lnTo>
                <a:lnTo>
                  <a:pt x="10" y="224"/>
                </a:lnTo>
                <a:lnTo>
                  <a:pt x="12" y="210"/>
                </a:lnTo>
                <a:lnTo>
                  <a:pt x="12" y="206"/>
                </a:lnTo>
                <a:lnTo>
                  <a:pt x="12" y="202"/>
                </a:lnTo>
                <a:lnTo>
                  <a:pt x="20" y="126"/>
                </a:lnTo>
                <a:lnTo>
                  <a:pt x="22" y="110"/>
                </a:lnTo>
                <a:lnTo>
                  <a:pt x="24" y="110"/>
                </a:lnTo>
                <a:lnTo>
                  <a:pt x="24" y="106"/>
                </a:lnTo>
                <a:lnTo>
                  <a:pt x="26" y="92"/>
                </a:lnTo>
                <a:lnTo>
                  <a:pt x="26" y="86"/>
                </a:lnTo>
                <a:lnTo>
                  <a:pt x="26" y="80"/>
                </a:lnTo>
                <a:lnTo>
                  <a:pt x="28" y="70"/>
                </a:lnTo>
                <a:lnTo>
                  <a:pt x="28" y="68"/>
                </a:lnTo>
                <a:lnTo>
                  <a:pt x="30" y="44"/>
                </a:lnTo>
                <a:lnTo>
                  <a:pt x="34" y="8"/>
                </a:lnTo>
                <a:lnTo>
                  <a:pt x="34" y="0"/>
                </a:lnTo>
                <a:lnTo>
                  <a:pt x="42" y="0"/>
                </a:lnTo>
                <a:lnTo>
                  <a:pt x="48" y="2"/>
                </a:lnTo>
                <a:lnTo>
                  <a:pt x="80" y="4"/>
                </a:lnTo>
                <a:lnTo>
                  <a:pt x="122" y="6"/>
                </a:lnTo>
                <a:lnTo>
                  <a:pt x="166" y="10"/>
                </a:lnTo>
                <a:lnTo>
                  <a:pt x="180" y="10"/>
                </a:lnTo>
                <a:lnTo>
                  <a:pt x="192" y="12"/>
                </a:lnTo>
                <a:lnTo>
                  <a:pt x="200" y="12"/>
                </a:lnTo>
                <a:lnTo>
                  <a:pt x="208" y="12"/>
                </a:lnTo>
                <a:lnTo>
                  <a:pt x="218" y="14"/>
                </a:lnTo>
                <a:lnTo>
                  <a:pt x="226" y="14"/>
                </a:lnTo>
                <a:lnTo>
                  <a:pt x="230" y="14"/>
                </a:lnTo>
                <a:lnTo>
                  <a:pt x="250" y="14"/>
                </a:lnTo>
                <a:lnTo>
                  <a:pt x="254" y="14"/>
                </a:lnTo>
                <a:lnTo>
                  <a:pt x="260" y="16"/>
                </a:lnTo>
                <a:lnTo>
                  <a:pt x="264" y="16"/>
                </a:lnTo>
                <a:lnTo>
                  <a:pt x="268" y="16"/>
                </a:lnTo>
                <a:lnTo>
                  <a:pt x="272" y="16"/>
                </a:lnTo>
                <a:lnTo>
                  <a:pt x="276" y="16"/>
                </a:lnTo>
                <a:lnTo>
                  <a:pt x="280" y="16"/>
                </a:lnTo>
                <a:lnTo>
                  <a:pt x="290" y="16"/>
                </a:lnTo>
                <a:lnTo>
                  <a:pt x="292" y="18"/>
                </a:lnTo>
                <a:lnTo>
                  <a:pt x="298" y="18"/>
                </a:lnTo>
                <a:lnTo>
                  <a:pt x="302" y="18"/>
                </a:lnTo>
                <a:lnTo>
                  <a:pt x="316" y="18"/>
                </a:lnTo>
                <a:lnTo>
                  <a:pt x="324" y="18"/>
                </a:lnTo>
                <a:lnTo>
                  <a:pt x="332" y="20"/>
                </a:lnTo>
                <a:lnTo>
                  <a:pt x="334" y="20"/>
                </a:lnTo>
                <a:lnTo>
                  <a:pt x="344" y="20"/>
                </a:lnTo>
                <a:lnTo>
                  <a:pt x="354" y="20"/>
                </a:lnTo>
                <a:lnTo>
                  <a:pt x="378" y="20"/>
                </a:lnTo>
                <a:lnTo>
                  <a:pt x="386" y="22"/>
                </a:lnTo>
                <a:lnTo>
                  <a:pt x="390" y="22"/>
                </a:lnTo>
                <a:lnTo>
                  <a:pt x="402" y="22"/>
                </a:lnTo>
                <a:lnTo>
                  <a:pt x="410" y="22"/>
                </a:lnTo>
                <a:lnTo>
                  <a:pt x="418" y="22"/>
                </a:lnTo>
                <a:lnTo>
                  <a:pt x="424" y="22"/>
                </a:lnTo>
                <a:lnTo>
                  <a:pt x="430" y="24"/>
                </a:lnTo>
                <a:lnTo>
                  <a:pt x="434" y="24"/>
                </a:lnTo>
                <a:lnTo>
                  <a:pt x="440" y="24"/>
                </a:lnTo>
                <a:lnTo>
                  <a:pt x="448" y="24"/>
                </a:lnTo>
                <a:lnTo>
                  <a:pt x="452" y="24"/>
                </a:lnTo>
                <a:lnTo>
                  <a:pt x="456" y="24"/>
                </a:lnTo>
                <a:lnTo>
                  <a:pt x="460" y="24"/>
                </a:lnTo>
                <a:lnTo>
                  <a:pt x="464" y="24"/>
                </a:lnTo>
                <a:lnTo>
                  <a:pt x="506" y="26"/>
                </a:lnTo>
                <a:lnTo>
                  <a:pt x="512" y="26"/>
                </a:lnTo>
                <a:lnTo>
                  <a:pt x="520" y="26"/>
                </a:lnTo>
                <a:lnTo>
                  <a:pt x="528" y="26"/>
                </a:lnTo>
                <a:lnTo>
                  <a:pt x="536" y="26"/>
                </a:lnTo>
                <a:lnTo>
                  <a:pt x="546" y="26"/>
                </a:lnTo>
                <a:lnTo>
                  <a:pt x="560" y="26"/>
                </a:lnTo>
                <a:lnTo>
                  <a:pt x="576" y="26"/>
                </a:lnTo>
                <a:lnTo>
                  <a:pt x="582" y="26"/>
                </a:lnTo>
                <a:lnTo>
                  <a:pt x="640" y="28"/>
                </a:lnTo>
                <a:lnTo>
                  <a:pt x="682" y="28"/>
                </a:lnTo>
                <a:lnTo>
                  <a:pt x="684" y="28"/>
                </a:lnTo>
                <a:lnTo>
                  <a:pt x="684" y="38"/>
                </a:lnTo>
                <a:lnTo>
                  <a:pt x="676" y="50"/>
                </a:lnTo>
                <a:lnTo>
                  <a:pt x="674" y="54"/>
                </a:lnTo>
                <a:lnTo>
                  <a:pt x="670" y="54"/>
                </a:lnTo>
                <a:lnTo>
                  <a:pt x="666" y="56"/>
                </a:lnTo>
                <a:lnTo>
                  <a:pt x="660" y="62"/>
                </a:lnTo>
                <a:lnTo>
                  <a:pt x="658" y="66"/>
                </a:lnTo>
                <a:lnTo>
                  <a:pt x="658" y="68"/>
                </a:lnTo>
                <a:lnTo>
                  <a:pt x="670" y="88"/>
                </a:lnTo>
                <a:lnTo>
                  <a:pt x="674" y="92"/>
                </a:lnTo>
                <a:lnTo>
                  <a:pt x="676" y="92"/>
                </a:lnTo>
                <a:lnTo>
                  <a:pt x="678" y="92"/>
                </a:lnTo>
                <a:lnTo>
                  <a:pt x="682" y="92"/>
                </a:lnTo>
                <a:lnTo>
                  <a:pt x="686" y="94"/>
                </a:lnTo>
                <a:lnTo>
                  <a:pt x="688" y="98"/>
                </a:lnTo>
                <a:lnTo>
                  <a:pt x="694" y="104"/>
                </a:lnTo>
                <a:lnTo>
                  <a:pt x="694" y="110"/>
                </a:lnTo>
                <a:lnTo>
                  <a:pt x="694" y="124"/>
                </a:lnTo>
                <a:lnTo>
                  <a:pt x="692" y="196"/>
                </a:lnTo>
                <a:lnTo>
                  <a:pt x="692" y="264"/>
                </a:lnTo>
                <a:lnTo>
                  <a:pt x="692" y="304"/>
                </a:lnTo>
                <a:lnTo>
                  <a:pt x="692" y="310"/>
                </a:lnTo>
                <a:lnTo>
                  <a:pt x="692" y="316"/>
                </a:lnTo>
                <a:lnTo>
                  <a:pt x="678" y="314"/>
                </a:lnTo>
                <a:lnTo>
                  <a:pt x="680" y="322"/>
                </a:lnTo>
                <a:lnTo>
                  <a:pt x="682" y="324"/>
                </a:lnTo>
                <a:lnTo>
                  <a:pt x="684" y="328"/>
                </a:lnTo>
                <a:lnTo>
                  <a:pt x="684" y="336"/>
                </a:lnTo>
                <a:lnTo>
                  <a:pt x="684" y="340"/>
                </a:lnTo>
                <a:lnTo>
                  <a:pt x="680" y="340"/>
                </a:lnTo>
                <a:lnTo>
                  <a:pt x="682" y="346"/>
                </a:lnTo>
                <a:lnTo>
                  <a:pt x="688" y="348"/>
                </a:lnTo>
                <a:lnTo>
                  <a:pt x="690" y="348"/>
                </a:lnTo>
                <a:lnTo>
                  <a:pt x="692" y="358"/>
                </a:lnTo>
                <a:lnTo>
                  <a:pt x="690" y="364"/>
                </a:lnTo>
                <a:lnTo>
                  <a:pt x="686" y="378"/>
                </a:lnTo>
                <a:lnTo>
                  <a:pt x="684" y="386"/>
                </a:lnTo>
                <a:lnTo>
                  <a:pt x="682" y="392"/>
                </a:lnTo>
                <a:lnTo>
                  <a:pt x="678" y="392"/>
                </a:lnTo>
                <a:lnTo>
                  <a:pt x="676" y="400"/>
                </a:lnTo>
                <a:lnTo>
                  <a:pt x="674" y="404"/>
                </a:lnTo>
                <a:lnTo>
                  <a:pt x="676" y="406"/>
                </a:lnTo>
                <a:lnTo>
                  <a:pt x="680" y="410"/>
                </a:lnTo>
                <a:lnTo>
                  <a:pt x="682" y="412"/>
                </a:lnTo>
                <a:lnTo>
                  <a:pt x="686" y="414"/>
                </a:lnTo>
                <a:lnTo>
                  <a:pt x="686" y="422"/>
                </a:lnTo>
                <a:lnTo>
                  <a:pt x="688" y="424"/>
                </a:lnTo>
                <a:lnTo>
                  <a:pt x="688" y="428"/>
                </a:lnTo>
                <a:lnTo>
                  <a:pt x="688" y="430"/>
                </a:lnTo>
                <a:lnTo>
                  <a:pt x="682" y="428"/>
                </a:lnTo>
                <a:lnTo>
                  <a:pt x="674" y="424"/>
                </a:lnTo>
                <a:lnTo>
                  <a:pt x="668" y="414"/>
                </a:lnTo>
                <a:lnTo>
                  <a:pt x="658" y="406"/>
                </a:lnTo>
                <a:lnTo>
                  <a:pt x="654" y="404"/>
                </a:lnTo>
                <a:lnTo>
                  <a:pt x="652" y="402"/>
                </a:lnTo>
                <a:lnTo>
                  <a:pt x="642" y="400"/>
                </a:lnTo>
                <a:lnTo>
                  <a:pt x="636" y="398"/>
                </a:lnTo>
                <a:lnTo>
                  <a:pt x="632" y="398"/>
                </a:lnTo>
                <a:lnTo>
                  <a:pt x="630" y="398"/>
                </a:lnTo>
                <a:lnTo>
                  <a:pt x="622" y="394"/>
                </a:lnTo>
                <a:lnTo>
                  <a:pt x="620" y="390"/>
                </a:lnTo>
                <a:lnTo>
                  <a:pt x="614" y="386"/>
                </a:lnTo>
                <a:lnTo>
                  <a:pt x="612" y="386"/>
                </a:lnTo>
                <a:lnTo>
                  <a:pt x="610" y="388"/>
                </a:lnTo>
                <a:lnTo>
                  <a:pt x="606" y="388"/>
                </a:lnTo>
                <a:lnTo>
                  <a:pt x="604" y="388"/>
                </a:lnTo>
                <a:lnTo>
                  <a:pt x="580" y="390"/>
                </a:lnTo>
                <a:lnTo>
                  <a:pt x="578" y="388"/>
                </a:lnTo>
                <a:lnTo>
                  <a:pt x="574" y="388"/>
                </a:lnTo>
                <a:lnTo>
                  <a:pt x="564" y="388"/>
                </a:lnTo>
                <a:lnTo>
                  <a:pt x="562" y="388"/>
                </a:lnTo>
                <a:lnTo>
                  <a:pt x="560" y="388"/>
                </a:lnTo>
                <a:lnTo>
                  <a:pt x="558" y="394"/>
                </a:lnTo>
                <a:lnTo>
                  <a:pt x="558" y="396"/>
                </a:lnTo>
                <a:lnTo>
                  <a:pt x="556" y="396"/>
                </a:lnTo>
                <a:lnTo>
                  <a:pt x="552" y="398"/>
                </a:lnTo>
                <a:lnTo>
                  <a:pt x="548" y="398"/>
                </a:lnTo>
                <a:lnTo>
                  <a:pt x="548" y="396"/>
                </a:lnTo>
                <a:lnTo>
                  <a:pt x="542" y="394"/>
                </a:lnTo>
                <a:lnTo>
                  <a:pt x="516" y="380"/>
                </a:lnTo>
                <a:lnTo>
                  <a:pt x="512" y="378"/>
                </a:lnTo>
                <a:lnTo>
                  <a:pt x="508" y="374"/>
                </a:lnTo>
                <a:lnTo>
                  <a:pt x="504" y="370"/>
                </a:lnTo>
                <a:lnTo>
                  <a:pt x="460" y="370"/>
                </a:lnTo>
                <a:lnTo>
                  <a:pt x="456" y="370"/>
                </a:lnTo>
                <a:lnTo>
                  <a:pt x="450" y="370"/>
                </a:lnTo>
                <a:lnTo>
                  <a:pt x="414" y="368"/>
                </a:lnTo>
                <a:lnTo>
                  <a:pt x="410" y="368"/>
                </a:lnTo>
                <a:lnTo>
                  <a:pt x="402" y="368"/>
                </a:lnTo>
                <a:lnTo>
                  <a:pt x="398" y="366"/>
                </a:lnTo>
                <a:lnTo>
                  <a:pt x="390" y="366"/>
                </a:lnTo>
                <a:lnTo>
                  <a:pt x="382" y="366"/>
                </a:lnTo>
                <a:lnTo>
                  <a:pt x="376" y="366"/>
                </a:lnTo>
                <a:lnTo>
                  <a:pt x="366" y="366"/>
                </a:lnTo>
                <a:lnTo>
                  <a:pt x="344" y="364"/>
                </a:lnTo>
                <a:lnTo>
                  <a:pt x="340" y="364"/>
                </a:lnTo>
                <a:lnTo>
                  <a:pt x="336" y="364"/>
                </a:lnTo>
                <a:lnTo>
                  <a:pt x="334" y="364"/>
                </a:lnTo>
                <a:lnTo>
                  <a:pt x="318" y="364"/>
                </a:lnTo>
                <a:lnTo>
                  <a:pt x="304" y="364"/>
                </a:lnTo>
                <a:lnTo>
                  <a:pt x="298" y="362"/>
                </a:lnTo>
                <a:lnTo>
                  <a:pt x="274" y="362"/>
                </a:lnTo>
                <a:lnTo>
                  <a:pt x="270" y="362"/>
                </a:lnTo>
                <a:lnTo>
                  <a:pt x="266" y="360"/>
                </a:lnTo>
                <a:lnTo>
                  <a:pt x="260" y="360"/>
                </a:lnTo>
                <a:lnTo>
                  <a:pt x="256" y="360"/>
                </a:lnTo>
                <a:lnTo>
                  <a:pt x="252" y="360"/>
                </a:lnTo>
                <a:lnTo>
                  <a:pt x="248" y="360"/>
                </a:lnTo>
                <a:lnTo>
                  <a:pt x="244" y="360"/>
                </a:lnTo>
                <a:lnTo>
                  <a:pt x="234" y="358"/>
                </a:lnTo>
                <a:lnTo>
                  <a:pt x="228" y="358"/>
                </a:lnTo>
                <a:lnTo>
                  <a:pt x="216" y="358"/>
                </a:lnTo>
                <a:lnTo>
                  <a:pt x="210" y="358"/>
                </a:lnTo>
                <a:lnTo>
                  <a:pt x="204" y="358"/>
                </a:lnTo>
                <a:lnTo>
                  <a:pt x="196" y="358"/>
                </a:lnTo>
                <a:lnTo>
                  <a:pt x="190" y="356"/>
                </a:lnTo>
                <a:lnTo>
                  <a:pt x="172" y="356"/>
                </a:lnTo>
                <a:lnTo>
                  <a:pt x="162" y="354"/>
                </a:lnTo>
                <a:lnTo>
                  <a:pt x="158" y="354"/>
                </a:lnTo>
                <a:lnTo>
                  <a:pt x="146" y="354"/>
                </a:lnTo>
                <a:lnTo>
                  <a:pt x="128" y="352"/>
                </a:lnTo>
                <a:lnTo>
                  <a:pt x="94" y="350"/>
                </a:lnTo>
                <a:lnTo>
                  <a:pt x="42" y="346"/>
                </a:lnTo>
                <a:lnTo>
                  <a:pt x="24" y="346"/>
                </a:lnTo>
                <a:lnTo>
                  <a:pt x="6" y="344"/>
                </a:lnTo>
                <a:lnTo>
                  <a:pt x="0" y="342"/>
                </a:lnTo>
                <a:close/>
              </a:path>
            </a:pathLst>
          </a:custGeom>
          <a:solidFill>
            <a:schemeClr val="bg2">
              <a:lumMod val="90000"/>
            </a:schemeClr>
          </a:solidFill>
          <a:ln w="3175" cmpd="sng">
            <a:solidFill>
              <a:schemeClr val="bg2">
                <a:lumMod val="75000"/>
              </a:schemeClr>
            </a:solidFill>
            <a:round/>
            <a:headEnd/>
            <a:tailEnd/>
          </a:ln>
        </p:spPr>
        <p:txBody>
          <a:bodyPr/>
          <a:lstStyle/>
          <a:p>
            <a:endParaRPr lang="en-US">
              <a:solidFill>
                <a:prstClr val="black"/>
              </a:solidFill>
            </a:endParaRPr>
          </a:p>
        </p:txBody>
      </p:sp>
      <p:sp>
        <p:nvSpPr>
          <p:cNvPr id="196" name="Freeform 403"/>
          <p:cNvSpPr>
            <a:spLocks/>
          </p:cNvSpPr>
          <p:nvPr/>
        </p:nvSpPr>
        <p:spPr bwMode="auto">
          <a:xfrm>
            <a:off x="9336088" y="1597026"/>
            <a:ext cx="260350" cy="511175"/>
          </a:xfrm>
          <a:custGeom>
            <a:avLst/>
            <a:gdLst>
              <a:gd name="T0" fmla="*/ 28 w 164"/>
              <a:gd name="T1" fmla="*/ 38 h 322"/>
              <a:gd name="T2" fmla="*/ 30 w 164"/>
              <a:gd name="T3" fmla="*/ 32 h 322"/>
              <a:gd name="T4" fmla="*/ 32 w 164"/>
              <a:gd name="T5" fmla="*/ 18 h 322"/>
              <a:gd name="T6" fmla="*/ 36 w 164"/>
              <a:gd name="T7" fmla="*/ 6 h 322"/>
              <a:gd name="T8" fmla="*/ 40 w 164"/>
              <a:gd name="T9" fmla="*/ 4 h 322"/>
              <a:gd name="T10" fmla="*/ 46 w 164"/>
              <a:gd name="T11" fmla="*/ 8 h 322"/>
              <a:gd name="T12" fmla="*/ 52 w 164"/>
              <a:gd name="T13" fmla="*/ 8 h 322"/>
              <a:gd name="T14" fmla="*/ 58 w 164"/>
              <a:gd name="T15" fmla="*/ 6 h 322"/>
              <a:gd name="T16" fmla="*/ 62 w 164"/>
              <a:gd name="T17" fmla="*/ 20 h 322"/>
              <a:gd name="T18" fmla="*/ 68 w 164"/>
              <a:gd name="T19" fmla="*/ 36 h 322"/>
              <a:gd name="T20" fmla="*/ 80 w 164"/>
              <a:gd name="T21" fmla="*/ 70 h 322"/>
              <a:gd name="T22" fmla="*/ 94 w 164"/>
              <a:gd name="T23" fmla="*/ 108 h 322"/>
              <a:gd name="T24" fmla="*/ 118 w 164"/>
              <a:gd name="T25" fmla="*/ 176 h 322"/>
              <a:gd name="T26" fmla="*/ 126 w 164"/>
              <a:gd name="T27" fmla="*/ 198 h 322"/>
              <a:gd name="T28" fmla="*/ 130 w 164"/>
              <a:gd name="T29" fmla="*/ 214 h 322"/>
              <a:gd name="T30" fmla="*/ 150 w 164"/>
              <a:gd name="T31" fmla="*/ 236 h 322"/>
              <a:gd name="T32" fmla="*/ 160 w 164"/>
              <a:gd name="T33" fmla="*/ 244 h 322"/>
              <a:gd name="T34" fmla="*/ 164 w 164"/>
              <a:gd name="T35" fmla="*/ 248 h 322"/>
              <a:gd name="T36" fmla="*/ 160 w 164"/>
              <a:gd name="T37" fmla="*/ 260 h 322"/>
              <a:gd name="T38" fmla="*/ 160 w 164"/>
              <a:gd name="T39" fmla="*/ 268 h 322"/>
              <a:gd name="T40" fmla="*/ 152 w 164"/>
              <a:gd name="T41" fmla="*/ 268 h 322"/>
              <a:gd name="T42" fmla="*/ 146 w 164"/>
              <a:gd name="T43" fmla="*/ 274 h 322"/>
              <a:gd name="T44" fmla="*/ 134 w 164"/>
              <a:gd name="T45" fmla="*/ 284 h 322"/>
              <a:gd name="T46" fmla="*/ 78 w 164"/>
              <a:gd name="T47" fmla="*/ 310 h 322"/>
              <a:gd name="T48" fmla="*/ 20 w 164"/>
              <a:gd name="T49" fmla="*/ 322 h 322"/>
              <a:gd name="T50" fmla="*/ 18 w 164"/>
              <a:gd name="T51" fmla="*/ 318 h 322"/>
              <a:gd name="T52" fmla="*/ 10 w 164"/>
              <a:gd name="T53" fmla="*/ 312 h 322"/>
              <a:gd name="T54" fmla="*/ 8 w 164"/>
              <a:gd name="T55" fmla="*/ 306 h 322"/>
              <a:gd name="T56" fmla="*/ 10 w 164"/>
              <a:gd name="T57" fmla="*/ 294 h 322"/>
              <a:gd name="T58" fmla="*/ 10 w 164"/>
              <a:gd name="T59" fmla="*/ 278 h 322"/>
              <a:gd name="T60" fmla="*/ 6 w 164"/>
              <a:gd name="T61" fmla="*/ 262 h 322"/>
              <a:gd name="T62" fmla="*/ 8 w 164"/>
              <a:gd name="T63" fmla="*/ 256 h 322"/>
              <a:gd name="T64" fmla="*/ 2 w 164"/>
              <a:gd name="T65" fmla="*/ 234 h 322"/>
              <a:gd name="T66" fmla="*/ 0 w 164"/>
              <a:gd name="T67" fmla="*/ 224 h 322"/>
              <a:gd name="T68" fmla="*/ 2 w 164"/>
              <a:gd name="T69" fmla="*/ 206 h 322"/>
              <a:gd name="T70" fmla="*/ 8 w 164"/>
              <a:gd name="T71" fmla="*/ 200 h 322"/>
              <a:gd name="T72" fmla="*/ 10 w 164"/>
              <a:gd name="T73" fmla="*/ 196 h 322"/>
              <a:gd name="T74" fmla="*/ 8 w 164"/>
              <a:gd name="T75" fmla="*/ 190 h 322"/>
              <a:gd name="T76" fmla="*/ 10 w 164"/>
              <a:gd name="T77" fmla="*/ 172 h 322"/>
              <a:gd name="T78" fmla="*/ 8 w 164"/>
              <a:gd name="T79" fmla="*/ 140 h 322"/>
              <a:gd name="T80" fmla="*/ 8 w 164"/>
              <a:gd name="T81" fmla="*/ 134 h 322"/>
              <a:gd name="T82" fmla="*/ 12 w 164"/>
              <a:gd name="T83" fmla="*/ 128 h 322"/>
              <a:gd name="T84" fmla="*/ 22 w 164"/>
              <a:gd name="T85" fmla="*/ 120 h 322"/>
              <a:gd name="T86" fmla="*/ 32 w 164"/>
              <a:gd name="T87" fmla="*/ 112 h 322"/>
              <a:gd name="T88" fmla="*/ 38 w 164"/>
              <a:gd name="T89" fmla="*/ 100 h 322"/>
              <a:gd name="T90" fmla="*/ 36 w 164"/>
              <a:gd name="T91" fmla="*/ 86 h 322"/>
              <a:gd name="T92" fmla="*/ 30 w 164"/>
              <a:gd name="T93" fmla="*/ 78 h 322"/>
              <a:gd name="T94" fmla="*/ 26 w 164"/>
              <a:gd name="T95" fmla="*/ 74 h 322"/>
              <a:gd name="T96" fmla="*/ 30 w 164"/>
              <a:gd name="T97" fmla="*/ 66 h 322"/>
              <a:gd name="T98" fmla="*/ 32 w 164"/>
              <a:gd name="T99" fmla="*/ 52 h 322"/>
              <a:gd name="T100" fmla="*/ 28 w 164"/>
              <a:gd name="T101" fmla="*/ 46 h 322"/>
              <a:gd name="T102" fmla="*/ 30 w 164"/>
              <a:gd name="T103" fmla="*/ 4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4" h="322">
                <a:moveTo>
                  <a:pt x="30" y="40"/>
                </a:moveTo>
                <a:lnTo>
                  <a:pt x="28" y="38"/>
                </a:lnTo>
                <a:lnTo>
                  <a:pt x="28" y="34"/>
                </a:lnTo>
                <a:lnTo>
                  <a:pt x="30" y="32"/>
                </a:lnTo>
                <a:lnTo>
                  <a:pt x="32" y="28"/>
                </a:lnTo>
                <a:lnTo>
                  <a:pt x="32" y="18"/>
                </a:lnTo>
                <a:lnTo>
                  <a:pt x="28" y="14"/>
                </a:lnTo>
                <a:lnTo>
                  <a:pt x="36" y="6"/>
                </a:lnTo>
                <a:lnTo>
                  <a:pt x="38" y="4"/>
                </a:lnTo>
                <a:lnTo>
                  <a:pt x="40" y="4"/>
                </a:lnTo>
                <a:lnTo>
                  <a:pt x="42" y="6"/>
                </a:lnTo>
                <a:lnTo>
                  <a:pt x="46" y="8"/>
                </a:lnTo>
                <a:lnTo>
                  <a:pt x="48" y="8"/>
                </a:lnTo>
                <a:lnTo>
                  <a:pt x="52" y="8"/>
                </a:lnTo>
                <a:lnTo>
                  <a:pt x="54" y="0"/>
                </a:lnTo>
                <a:lnTo>
                  <a:pt x="58" y="6"/>
                </a:lnTo>
                <a:lnTo>
                  <a:pt x="60" y="16"/>
                </a:lnTo>
                <a:lnTo>
                  <a:pt x="62" y="20"/>
                </a:lnTo>
                <a:lnTo>
                  <a:pt x="64" y="28"/>
                </a:lnTo>
                <a:lnTo>
                  <a:pt x="68" y="36"/>
                </a:lnTo>
                <a:lnTo>
                  <a:pt x="72" y="44"/>
                </a:lnTo>
                <a:lnTo>
                  <a:pt x="80" y="70"/>
                </a:lnTo>
                <a:lnTo>
                  <a:pt x="86" y="88"/>
                </a:lnTo>
                <a:lnTo>
                  <a:pt x="94" y="108"/>
                </a:lnTo>
                <a:lnTo>
                  <a:pt x="110" y="152"/>
                </a:lnTo>
                <a:lnTo>
                  <a:pt x="118" y="176"/>
                </a:lnTo>
                <a:lnTo>
                  <a:pt x="126" y="192"/>
                </a:lnTo>
                <a:lnTo>
                  <a:pt x="126" y="198"/>
                </a:lnTo>
                <a:lnTo>
                  <a:pt x="126" y="202"/>
                </a:lnTo>
                <a:lnTo>
                  <a:pt x="130" y="214"/>
                </a:lnTo>
                <a:lnTo>
                  <a:pt x="140" y="222"/>
                </a:lnTo>
                <a:lnTo>
                  <a:pt x="150" y="236"/>
                </a:lnTo>
                <a:lnTo>
                  <a:pt x="160" y="242"/>
                </a:lnTo>
                <a:lnTo>
                  <a:pt x="160" y="244"/>
                </a:lnTo>
                <a:lnTo>
                  <a:pt x="164" y="244"/>
                </a:lnTo>
                <a:lnTo>
                  <a:pt x="164" y="248"/>
                </a:lnTo>
                <a:lnTo>
                  <a:pt x="162" y="256"/>
                </a:lnTo>
                <a:lnTo>
                  <a:pt x="160" y="260"/>
                </a:lnTo>
                <a:lnTo>
                  <a:pt x="160" y="266"/>
                </a:lnTo>
                <a:lnTo>
                  <a:pt x="160" y="268"/>
                </a:lnTo>
                <a:lnTo>
                  <a:pt x="158" y="270"/>
                </a:lnTo>
                <a:lnTo>
                  <a:pt x="152" y="268"/>
                </a:lnTo>
                <a:lnTo>
                  <a:pt x="150" y="270"/>
                </a:lnTo>
                <a:lnTo>
                  <a:pt x="146" y="274"/>
                </a:lnTo>
                <a:lnTo>
                  <a:pt x="134" y="282"/>
                </a:lnTo>
                <a:lnTo>
                  <a:pt x="134" y="284"/>
                </a:lnTo>
                <a:lnTo>
                  <a:pt x="126" y="298"/>
                </a:lnTo>
                <a:lnTo>
                  <a:pt x="78" y="310"/>
                </a:lnTo>
                <a:lnTo>
                  <a:pt x="50" y="316"/>
                </a:lnTo>
                <a:lnTo>
                  <a:pt x="20" y="322"/>
                </a:lnTo>
                <a:lnTo>
                  <a:pt x="20" y="320"/>
                </a:lnTo>
                <a:lnTo>
                  <a:pt x="18" y="318"/>
                </a:lnTo>
                <a:lnTo>
                  <a:pt x="14" y="316"/>
                </a:lnTo>
                <a:lnTo>
                  <a:pt x="10" y="312"/>
                </a:lnTo>
                <a:lnTo>
                  <a:pt x="8" y="310"/>
                </a:lnTo>
                <a:lnTo>
                  <a:pt x="8" y="306"/>
                </a:lnTo>
                <a:lnTo>
                  <a:pt x="8" y="296"/>
                </a:lnTo>
                <a:lnTo>
                  <a:pt x="10" y="294"/>
                </a:lnTo>
                <a:lnTo>
                  <a:pt x="10" y="290"/>
                </a:lnTo>
                <a:lnTo>
                  <a:pt x="10" y="278"/>
                </a:lnTo>
                <a:lnTo>
                  <a:pt x="8" y="274"/>
                </a:lnTo>
                <a:lnTo>
                  <a:pt x="6" y="262"/>
                </a:lnTo>
                <a:lnTo>
                  <a:pt x="8" y="258"/>
                </a:lnTo>
                <a:lnTo>
                  <a:pt x="8" y="256"/>
                </a:lnTo>
                <a:lnTo>
                  <a:pt x="4" y="240"/>
                </a:lnTo>
                <a:lnTo>
                  <a:pt x="2" y="234"/>
                </a:lnTo>
                <a:lnTo>
                  <a:pt x="0" y="228"/>
                </a:lnTo>
                <a:lnTo>
                  <a:pt x="0" y="224"/>
                </a:lnTo>
                <a:lnTo>
                  <a:pt x="2" y="210"/>
                </a:lnTo>
                <a:lnTo>
                  <a:pt x="2" y="206"/>
                </a:lnTo>
                <a:lnTo>
                  <a:pt x="4" y="204"/>
                </a:lnTo>
                <a:lnTo>
                  <a:pt x="8" y="200"/>
                </a:lnTo>
                <a:lnTo>
                  <a:pt x="8" y="198"/>
                </a:lnTo>
                <a:lnTo>
                  <a:pt x="10" y="196"/>
                </a:lnTo>
                <a:lnTo>
                  <a:pt x="10" y="192"/>
                </a:lnTo>
                <a:lnTo>
                  <a:pt x="8" y="190"/>
                </a:lnTo>
                <a:lnTo>
                  <a:pt x="8" y="184"/>
                </a:lnTo>
                <a:lnTo>
                  <a:pt x="10" y="172"/>
                </a:lnTo>
                <a:lnTo>
                  <a:pt x="12" y="158"/>
                </a:lnTo>
                <a:lnTo>
                  <a:pt x="8" y="140"/>
                </a:lnTo>
                <a:lnTo>
                  <a:pt x="6" y="136"/>
                </a:lnTo>
                <a:lnTo>
                  <a:pt x="8" y="134"/>
                </a:lnTo>
                <a:lnTo>
                  <a:pt x="8" y="132"/>
                </a:lnTo>
                <a:lnTo>
                  <a:pt x="12" y="128"/>
                </a:lnTo>
                <a:lnTo>
                  <a:pt x="16" y="126"/>
                </a:lnTo>
                <a:lnTo>
                  <a:pt x="22" y="120"/>
                </a:lnTo>
                <a:lnTo>
                  <a:pt x="32" y="114"/>
                </a:lnTo>
                <a:lnTo>
                  <a:pt x="32" y="112"/>
                </a:lnTo>
                <a:lnTo>
                  <a:pt x="38" y="102"/>
                </a:lnTo>
                <a:lnTo>
                  <a:pt x="38" y="100"/>
                </a:lnTo>
                <a:lnTo>
                  <a:pt x="40" y="92"/>
                </a:lnTo>
                <a:lnTo>
                  <a:pt x="36" y="86"/>
                </a:lnTo>
                <a:lnTo>
                  <a:pt x="32" y="82"/>
                </a:lnTo>
                <a:lnTo>
                  <a:pt x="30" y="78"/>
                </a:lnTo>
                <a:lnTo>
                  <a:pt x="28" y="76"/>
                </a:lnTo>
                <a:lnTo>
                  <a:pt x="26" y="74"/>
                </a:lnTo>
                <a:lnTo>
                  <a:pt x="28" y="70"/>
                </a:lnTo>
                <a:lnTo>
                  <a:pt x="30" y="66"/>
                </a:lnTo>
                <a:lnTo>
                  <a:pt x="32" y="54"/>
                </a:lnTo>
                <a:lnTo>
                  <a:pt x="32" y="52"/>
                </a:lnTo>
                <a:lnTo>
                  <a:pt x="30" y="50"/>
                </a:lnTo>
                <a:lnTo>
                  <a:pt x="28" y="46"/>
                </a:lnTo>
                <a:lnTo>
                  <a:pt x="28" y="44"/>
                </a:lnTo>
                <a:lnTo>
                  <a:pt x="30" y="40"/>
                </a:lnTo>
                <a:close/>
              </a:path>
            </a:pathLst>
          </a:custGeom>
          <a:solidFill>
            <a:schemeClr val="bg2">
              <a:lumMod val="90000"/>
            </a:schemeClr>
          </a:solidFill>
          <a:ln w="3175" cmpd="sng">
            <a:solidFill>
              <a:schemeClr val="bg2">
                <a:lumMod val="75000"/>
              </a:schemeClr>
            </a:solidFill>
            <a:round/>
            <a:headEnd/>
            <a:tailEnd/>
          </a:ln>
        </p:spPr>
        <p:txBody>
          <a:bodyPr/>
          <a:lstStyle/>
          <a:p>
            <a:endParaRPr lang="en-US">
              <a:solidFill>
                <a:prstClr val="black"/>
              </a:solidFill>
            </a:endParaRPr>
          </a:p>
        </p:txBody>
      </p:sp>
      <p:sp>
        <p:nvSpPr>
          <p:cNvPr id="197" name="Freeform 404"/>
          <p:cNvSpPr>
            <a:spLocks/>
          </p:cNvSpPr>
          <p:nvPr/>
        </p:nvSpPr>
        <p:spPr bwMode="auto">
          <a:xfrm>
            <a:off x="9132888" y="1660525"/>
            <a:ext cx="266700" cy="469900"/>
          </a:xfrm>
          <a:custGeom>
            <a:avLst/>
            <a:gdLst>
              <a:gd name="T0" fmla="*/ 156 w 168"/>
              <a:gd name="T1" fmla="*/ 4 h 296"/>
              <a:gd name="T2" fmla="*/ 158 w 168"/>
              <a:gd name="T3" fmla="*/ 10 h 296"/>
              <a:gd name="T4" fmla="*/ 160 w 168"/>
              <a:gd name="T5" fmla="*/ 14 h 296"/>
              <a:gd name="T6" fmla="*/ 156 w 168"/>
              <a:gd name="T7" fmla="*/ 30 h 296"/>
              <a:gd name="T8" fmla="*/ 156 w 168"/>
              <a:gd name="T9" fmla="*/ 36 h 296"/>
              <a:gd name="T10" fmla="*/ 160 w 168"/>
              <a:gd name="T11" fmla="*/ 42 h 296"/>
              <a:gd name="T12" fmla="*/ 168 w 168"/>
              <a:gd name="T13" fmla="*/ 52 h 296"/>
              <a:gd name="T14" fmla="*/ 166 w 168"/>
              <a:gd name="T15" fmla="*/ 62 h 296"/>
              <a:gd name="T16" fmla="*/ 160 w 168"/>
              <a:gd name="T17" fmla="*/ 74 h 296"/>
              <a:gd name="T18" fmla="*/ 144 w 168"/>
              <a:gd name="T19" fmla="*/ 86 h 296"/>
              <a:gd name="T20" fmla="*/ 136 w 168"/>
              <a:gd name="T21" fmla="*/ 92 h 296"/>
              <a:gd name="T22" fmla="*/ 134 w 168"/>
              <a:gd name="T23" fmla="*/ 96 h 296"/>
              <a:gd name="T24" fmla="*/ 140 w 168"/>
              <a:gd name="T25" fmla="*/ 118 h 296"/>
              <a:gd name="T26" fmla="*/ 136 w 168"/>
              <a:gd name="T27" fmla="*/ 144 h 296"/>
              <a:gd name="T28" fmla="*/ 138 w 168"/>
              <a:gd name="T29" fmla="*/ 152 h 296"/>
              <a:gd name="T30" fmla="*/ 136 w 168"/>
              <a:gd name="T31" fmla="*/ 158 h 296"/>
              <a:gd name="T32" fmla="*/ 132 w 168"/>
              <a:gd name="T33" fmla="*/ 164 h 296"/>
              <a:gd name="T34" fmla="*/ 130 w 168"/>
              <a:gd name="T35" fmla="*/ 170 h 296"/>
              <a:gd name="T36" fmla="*/ 128 w 168"/>
              <a:gd name="T37" fmla="*/ 188 h 296"/>
              <a:gd name="T38" fmla="*/ 132 w 168"/>
              <a:gd name="T39" fmla="*/ 200 h 296"/>
              <a:gd name="T40" fmla="*/ 136 w 168"/>
              <a:gd name="T41" fmla="*/ 218 h 296"/>
              <a:gd name="T42" fmla="*/ 136 w 168"/>
              <a:gd name="T43" fmla="*/ 234 h 296"/>
              <a:gd name="T44" fmla="*/ 138 w 168"/>
              <a:gd name="T45" fmla="*/ 250 h 296"/>
              <a:gd name="T46" fmla="*/ 136 w 168"/>
              <a:gd name="T47" fmla="*/ 256 h 296"/>
              <a:gd name="T48" fmla="*/ 136 w 168"/>
              <a:gd name="T49" fmla="*/ 270 h 296"/>
              <a:gd name="T50" fmla="*/ 142 w 168"/>
              <a:gd name="T51" fmla="*/ 276 h 296"/>
              <a:gd name="T52" fmla="*/ 148 w 168"/>
              <a:gd name="T53" fmla="*/ 280 h 296"/>
              <a:gd name="T54" fmla="*/ 142 w 168"/>
              <a:gd name="T55" fmla="*/ 284 h 296"/>
              <a:gd name="T56" fmla="*/ 96 w 168"/>
              <a:gd name="T57" fmla="*/ 292 h 296"/>
              <a:gd name="T58" fmla="*/ 76 w 168"/>
              <a:gd name="T59" fmla="*/ 296 h 296"/>
              <a:gd name="T60" fmla="*/ 74 w 168"/>
              <a:gd name="T61" fmla="*/ 286 h 296"/>
              <a:gd name="T62" fmla="*/ 56 w 168"/>
              <a:gd name="T63" fmla="*/ 216 h 296"/>
              <a:gd name="T64" fmla="*/ 46 w 168"/>
              <a:gd name="T65" fmla="*/ 198 h 296"/>
              <a:gd name="T66" fmla="*/ 42 w 168"/>
              <a:gd name="T67" fmla="*/ 200 h 296"/>
              <a:gd name="T68" fmla="*/ 40 w 168"/>
              <a:gd name="T69" fmla="*/ 206 h 296"/>
              <a:gd name="T70" fmla="*/ 34 w 168"/>
              <a:gd name="T71" fmla="*/ 200 h 296"/>
              <a:gd name="T72" fmla="*/ 36 w 168"/>
              <a:gd name="T73" fmla="*/ 186 h 296"/>
              <a:gd name="T74" fmla="*/ 36 w 168"/>
              <a:gd name="T75" fmla="*/ 182 h 296"/>
              <a:gd name="T76" fmla="*/ 26 w 168"/>
              <a:gd name="T77" fmla="*/ 160 h 296"/>
              <a:gd name="T78" fmla="*/ 20 w 168"/>
              <a:gd name="T79" fmla="*/ 134 h 296"/>
              <a:gd name="T80" fmla="*/ 24 w 168"/>
              <a:gd name="T81" fmla="*/ 128 h 296"/>
              <a:gd name="T82" fmla="*/ 20 w 168"/>
              <a:gd name="T83" fmla="*/ 102 h 296"/>
              <a:gd name="T84" fmla="*/ 16 w 168"/>
              <a:gd name="T85" fmla="*/ 96 h 296"/>
              <a:gd name="T86" fmla="*/ 10 w 168"/>
              <a:gd name="T87" fmla="*/ 92 h 296"/>
              <a:gd name="T88" fmla="*/ 8 w 168"/>
              <a:gd name="T89" fmla="*/ 84 h 296"/>
              <a:gd name="T90" fmla="*/ 8 w 168"/>
              <a:gd name="T91" fmla="*/ 68 h 296"/>
              <a:gd name="T92" fmla="*/ 0 w 168"/>
              <a:gd name="T93" fmla="*/ 42 h 296"/>
              <a:gd name="T94" fmla="*/ 48 w 168"/>
              <a:gd name="T95" fmla="*/ 30 h 296"/>
              <a:gd name="T96" fmla="*/ 74 w 168"/>
              <a:gd name="T97" fmla="*/ 22 h 296"/>
              <a:gd name="T98" fmla="*/ 110 w 168"/>
              <a:gd name="T99" fmla="*/ 14 h 296"/>
              <a:gd name="T100" fmla="*/ 152 w 168"/>
              <a:gd name="T101" fmla="*/ 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8" h="296">
                <a:moveTo>
                  <a:pt x="158" y="0"/>
                </a:moveTo>
                <a:lnTo>
                  <a:pt x="156" y="4"/>
                </a:lnTo>
                <a:lnTo>
                  <a:pt x="156" y="6"/>
                </a:lnTo>
                <a:lnTo>
                  <a:pt x="158" y="10"/>
                </a:lnTo>
                <a:lnTo>
                  <a:pt x="160" y="12"/>
                </a:lnTo>
                <a:lnTo>
                  <a:pt x="160" y="14"/>
                </a:lnTo>
                <a:lnTo>
                  <a:pt x="158" y="26"/>
                </a:lnTo>
                <a:lnTo>
                  <a:pt x="156" y="30"/>
                </a:lnTo>
                <a:lnTo>
                  <a:pt x="154" y="34"/>
                </a:lnTo>
                <a:lnTo>
                  <a:pt x="156" y="36"/>
                </a:lnTo>
                <a:lnTo>
                  <a:pt x="158" y="38"/>
                </a:lnTo>
                <a:lnTo>
                  <a:pt x="160" y="42"/>
                </a:lnTo>
                <a:lnTo>
                  <a:pt x="164" y="46"/>
                </a:lnTo>
                <a:lnTo>
                  <a:pt x="168" y="52"/>
                </a:lnTo>
                <a:lnTo>
                  <a:pt x="166" y="60"/>
                </a:lnTo>
                <a:lnTo>
                  <a:pt x="166" y="62"/>
                </a:lnTo>
                <a:lnTo>
                  <a:pt x="160" y="72"/>
                </a:lnTo>
                <a:lnTo>
                  <a:pt x="160" y="74"/>
                </a:lnTo>
                <a:lnTo>
                  <a:pt x="150" y="80"/>
                </a:lnTo>
                <a:lnTo>
                  <a:pt x="144" y="86"/>
                </a:lnTo>
                <a:lnTo>
                  <a:pt x="140" y="88"/>
                </a:lnTo>
                <a:lnTo>
                  <a:pt x="136" y="92"/>
                </a:lnTo>
                <a:lnTo>
                  <a:pt x="136" y="94"/>
                </a:lnTo>
                <a:lnTo>
                  <a:pt x="134" y="96"/>
                </a:lnTo>
                <a:lnTo>
                  <a:pt x="136" y="100"/>
                </a:lnTo>
                <a:lnTo>
                  <a:pt x="140" y="118"/>
                </a:lnTo>
                <a:lnTo>
                  <a:pt x="138" y="132"/>
                </a:lnTo>
                <a:lnTo>
                  <a:pt x="136" y="144"/>
                </a:lnTo>
                <a:lnTo>
                  <a:pt x="136" y="150"/>
                </a:lnTo>
                <a:lnTo>
                  <a:pt x="138" y="152"/>
                </a:lnTo>
                <a:lnTo>
                  <a:pt x="138" y="156"/>
                </a:lnTo>
                <a:lnTo>
                  <a:pt x="136" y="158"/>
                </a:lnTo>
                <a:lnTo>
                  <a:pt x="136" y="160"/>
                </a:lnTo>
                <a:lnTo>
                  <a:pt x="132" y="164"/>
                </a:lnTo>
                <a:lnTo>
                  <a:pt x="130" y="166"/>
                </a:lnTo>
                <a:lnTo>
                  <a:pt x="130" y="170"/>
                </a:lnTo>
                <a:lnTo>
                  <a:pt x="128" y="184"/>
                </a:lnTo>
                <a:lnTo>
                  <a:pt x="128" y="188"/>
                </a:lnTo>
                <a:lnTo>
                  <a:pt x="130" y="194"/>
                </a:lnTo>
                <a:lnTo>
                  <a:pt x="132" y="200"/>
                </a:lnTo>
                <a:lnTo>
                  <a:pt x="136" y="216"/>
                </a:lnTo>
                <a:lnTo>
                  <a:pt x="136" y="218"/>
                </a:lnTo>
                <a:lnTo>
                  <a:pt x="134" y="222"/>
                </a:lnTo>
                <a:lnTo>
                  <a:pt x="136" y="234"/>
                </a:lnTo>
                <a:lnTo>
                  <a:pt x="138" y="238"/>
                </a:lnTo>
                <a:lnTo>
                  <a:pt x="138" y="250"/>
                </a:lnTo>
                <a:lnTo>
                  <a:pt x="138" y="254"/>
                </a:lnTo>
                <a:lnTo>
                  <a:pt x="136" y="256"/>
                </a:lnTo>
                <a:lnTo>
                  <a:pt x="136" y="266"/>
                </a:lnTo>
                <a:lnTo>
                  <a:pt x="136" y="270"/>
                </a:lnTo>
                <a:lnTo>
                  <a:pt x="138" y="272"/>
                </a:lnTo>
                <a:lnTo>
                  <a:pt x="142" y="276"/>
                </a:lnTo>
                <a:lnTo>
                  <a:pt x="146" y="278"/>
                </a:lnTo>
                <a:lnTo>
                  <a:pt x="148" y="280"/>
                </a:lnTo>
                <a:lnTo>
                  <a:pt x="148" y="282"/>
                </a:lnTo>
                <a:lnTo>
                  <a:pt x="142" y="284"/>
                </a:lnTo>
                <a:lnTo>
                  <a:pt x="130" y="286"/>
                </a:lnTo>
                <a:lnTo>
                  <a:pt x="96" y="292"/>
                </a:lnTo>
                <a:lnTo>
                  <a:pt x="78" y="296"/>
                </a:lnTo>
                <a:lnTo>
                  <a:pt x="76" y="296"/>
                </a:lnTo>
                <a:lnTo>
                  <a:pt x="72" y="290"/>
                </a:lnTo>
                <a:lnTo>
                  <a:pt x="74" y="286"/>
                </a:lnTo>
                <a:lnTo>
                  <a:pt x="72" y="278"/>
                </a:lnTo>
                <a:lnTo>
                  <a:pt x="56" y="216"/>
                </a:lnTo>
                <a:lnTo>
                  <a:pt x="54" y="206"/>
                </a:lnTo>
                <a:lnTo>
                  <a:pt x="46" y="198"/>
                </a:lnTo>
                <a:lnTo>
                  <a:pt x="44" y="198"/>
                </a:lnTo>
                <a:lnTo>
                  <a:pt x="42" y="200"/>
                </a:lnTo>
                <a:lnTo>
                  <a:pt x="42" y="204"/>
                </a:lnTo>
                <a:lnTo>
                  <a:pt x="40" y="206"/>
                </a:lnTo>
                <a:lnTo>
                  <a:pt x="36" y="206"/>
                </a:lnTo>
                <a:lnTo>
                  <a:pt x="34" y="200"/>
                </a:lnTo>
                <a:lnTo>
                  <a:pt x="36" y="194"/>
                </a:lnTo>
                <a:lnTo>
                  <a:pt x="36" y="186"/>
                </a:lnTo>
                <a:lnTo>
                  <a:pt x="36" y="184"/>
                </a:lnTo>
                <a:lnTo>
                  <a:pt x="36" y="182"/>
                </a:lnTo>
                <a:lnTo>
                  <a:pt x="32" y="170"/>
                </a:lnTo>
                <a:lnTo>
                  <a:pt x="26" y="160"/>
                </a:lnTo>
                <a:lnTo>
                  <a:pt x="20" y="150"/>
                </a:lnTo>
                <a:lnTo>
                  <a:pt x="20" y="134"/>
                </a:lnTo>
                <a:lnTo>
                  <a:pt x="22" y="132"/>
                </a:lnTo>
                <a:lnTo>
                  <a:pt x="24" y="128"/>
                </a:lnTo>
                <a:lnTo>
                  <a:pt x="20" y="104"/>
                </a:lnTo>
                <a:lnTo>
                  <a:pt x="20" y="102"/>
                </a:lnTo>
                <a:lnTo>
                  <a:pt x="18" y="100"/>
                </a:lnTo>
                <a:lnTo>
                  <a:pt x="16" y="96"/>
                </a:lnTo>
                <a:lnTo>
                  <a:pt x="12" y="94"/>
                </a:lnTo>
                <a:lnTo>
                  <a:pt x="10" y="92"/>
                </a:lnTo>
                <a:lnTo>
                  <a:pt x="10" y="88"/>
                </a:lnTo>
                <a:lnTo>
                  <a:pt x="8" y="84"/>
                </a:lnTo>
                <a:lnTo>
                  <a:pt x="8" y="78"/>
                </a:lnTo>
                <a:lnTo>
                  <a:pt x="8" y="68"/>
                </a:lnTo>
                <a:lnTo>
                  <a:pt x="2" y="48"/>
                </a:lnTo>
                <a:lnTo>
                  <a:pt x="0" y="42"/>
                </a:lnTo>
                <a:lnTo>
                  <a:pt x="32" y="32"/>
                </a:lnTo>
                <a:lnTo>
                  <a:pt x="48" y="30"/>
                </a:lnTo>
                <a:lnTo>
                  <a:pt x="72" y="24"/>
                </a:lnTo>
                <a:lnTo>
                  <a:pt x="74" y="22"/>
                </a:lnTo>
                <a:lnTo>
                  <a:pt x="92" y="18"/>
                </a:lnTo>
                <a:lnTo>
                  <a:pt x="110" y="14"/>
                </a:lnTo>
                <a:lnTo>
                  <a:pt x="124" y="10"/>
                </a:lnTo>
                <a:lnTo>
                  <a:pt x="152" y="2"/>
                </a:lnTo>
                <a:lnTo>
                  <a:pt x="158" y="0"/>
                </a:lnTo>
                <a:close/>
              </a:path>
            </a:pathLst>
          </a:custGeom>
          <a:solidFill>
            <a:schemeClr val="bg2">
              <a:lumMod val="90000"/>
            </a:schemeClr>
          </a:solidFill>
          <a:ln w="3175" cmpd="sng">
            <a:solidFill>
              <a:schemeClr val="bg2">
                <a:lumMod val="75000"/>
              </a:schemeClr>
            </a:solidFill>
            <a:round/>
            <a:headEnd/>
            <a:tailEnd/>
          </a:ln>
        </p:spPr>
        <p:txBody>
          <a:bodyPr/>
          <a:lstStyle/>
          <a:p>
            <a:endParaRPr lang="en-US">
              <a:solidFill>
                <a:prstClr val="black"/>
              </a:solidFill>
            </a:endParaRPr>
          </a:p>
        </p:txBody>
      </p:sp>
      <p:sp>
        <p:nvSpPr>
          <p:cNvPr id="198" name="Freeform 405"/>
          <p:cNvSpPr>
            <a:spLocks/>
          </p:cNvSpPr>
          <p:nvPr/>
        </p:nvSpPr>
        <p:spPr bwMode="auto">
          <a:xfrm>
            <a:off x="3735388" y="1936750"/>
            <a:ext cx="1111250" cy="857250"/>
          </a:xfrm>
          <a:custGeom>
            <a:avLst/>
            <a:gdLst>
              <a:gd name="T0" fmla="*/ 22 w 700"/>
              <a:gd name="T1" fmla="*/ 334 h 540"/>
              <a:gd name="T2" fmla="*/ 40 w 700"/>
              <a:gd name="T3" fmla="*/ 242 h 540"/>
              <a:gd name="T4" fmla="*/ 52 w 700"/>
              <a:gd name="T5" fmla="*/ 176 h 540"/>
              <a:gd name="T6" fmla="*/ 58 w 700"/>
              <a:gd name="T7" fmla="*/ 130 h 540"/>
              <a:gd name="T8" fmla="*/ 66 w 700"/>
              <a:gd name="T9" fmla="*/ 86 h 540"/>
              <a:gd name="T10" fmla="*/ 72 w 700"/>
              <a:gd name="T11" fmla="*/ 62 h 540"/>
              <a:gd name="T12" fmla="*/ 72 w 700"/>
              <a:gd name="T13" fmla="*/ 54 h 540"/>
              <a:gd name="T14" fmla="*/ 76 w 700"/>
              <a:gd name="T15" fmla="*/ 36 h 540"/>
              <a:gd name="T16" fmla="*/ 82 w 700"/>
              <a:gd name="T17" fmla="*/ 0 h 540"/>
              <a:gd name="T18" fmla="*/ 126 w 700"/>
              <a:gd name="T19" fmla="*/ 6 h 540"/>
              <a:gd name="T20" fmla="*/ 140 w 700"/>
              <a:gd name="T21" fmla="*/ 8 h 540"/>
              <a:gd name="T22" fmla="*/ 148 w 700"/>
              <a:gd name="T23" fmla="*/ 10 h 540"/>
              <a:gd name="T24" fmla="*/ 162 w 700"/>
              <a:gd name="T25" fmla="*/ 12 h 540"/>
              <a:gd name="T26" fmla="*/ 170 w 700"/>
              <a:gd name="T27" fmla="*/ 14 h 540"/>
              <a:gd name="T28" fmla="*/ 182 w 700"/>
              <a:gd name="T29" fmla="*/ 14 h 540"/>
              <a:gd name="T30" fmla="*/ 192 w 700"/>
              <a:gd name="T31" fmla="*/ 16 h 540"/>
              <a:gd name="T32" fmla="*/ 224 w 700"/>
              <a:gd name="T33" fmla="*/ 20 h 540"/>
              <a:gd name="T34" fmla="*/ 244 w 700"/>
              <a:gd name="T35" fmla="*/ 24 h 540"/>
              <a:gd name="T36" fmla="*/ 256 w 700"/>
              <a:gd name="T37" fmla="*/ 26 h 540"/>
              <a:gd name="T38" fmla="*/ 286 w 700"/>
              <a:gd name="T39" fmla="*/ 30 h 540"/>
              <a:gd name="T40" fmla="*/ 364 w 700"/>
              <a:gd name="T41" fmla="*/ 38 h 540"/>
              <a:gd name="T42" fmla="*/ 390 w 700"/>
              <a:gd name="T43" fmla="*/ 42 h 540"/>
              <a:gd name="T44" fmla="*/ 414 w 700"/>
              <a:gd name="T45" fmla="*/ 44 h 540"/>
              <a:gd name="T46" fmla="*/ 424 w 700"/>
              <a:gd name="T47" fmla="*/ 46 h 540"/>
              <a:gd name="T48" fmla="*/ 438 w 700"/>
              <a:gd name="T49" fmla="*/ 48 h 540"/>
              <a:gd name="T50" fmla="*/ 450 w 700"/>
              <a:gd name="T51" fmla="*/ 50 h 540"/>
              <a:gd name="T52" fmla="*/ 460 w 700"/>
              <a:gd name="T53" fmla="*/ 50 h 540"/>
              <a:gd name="T54" fmla="*/ 496 w 700"/>
              <a:gd name="T55" fmla="*/ 54 h 540"/>
              <a:gd name="T56" fmla="*/ 516 w 700"/>
              <a:gd name="T57" fmla="*/ 56 h 540"/>
              <a:gd name="T58" fmla="*/ 530 w 700"/>
              <a:gd name="T59" fmla="*/ 58 h 540"/>
              <a:gd name="T60" fmla="*/ 546 w 700"/>
              <a:gd name="T61" fmla="*/ 60 h 540"/>
              <a:gd name="T62" fmla="*/ 552 w 700"/>
              <a:gd name="T63" fmla="*/ 60 h 540"/>
              <a:gd name="T64" fmla="*/ 582 w 700"/>
              <a:gd name="T65" fmla="*/ 62 h 540"/>
              <a:gd name="T66" fmla="*/ 598 w 700"/>
              <a:gd name="T67" fmla="*/ 64 h 540"/>
              <a:gd name="T68" fmla="*/ 610 w 700"/>
              <a:gd name="T69" fmla="*/ 66 h 540"/>
              <a:gd name="T70" fmla="*/ 628 w 700"/>
              <a:gd name="T71" fmla="*/ 68 h 540"/>
              <a:gd name="T72" fmla="*/ 644 w 700"/>
              <a:gd name="T73" fmla="*/ 68 h 540"/>
              <a:gd name="T74" fmla="*/ 654 w 700"/>
              <a:gd name="T75" fmla="*/ 70 h 540"/>
              <a:gd name="T76" fmla="*/ 668 w 700"/>
              <a:gd name="T77" fmla="*/ 70 h 540"/>
              <a:gd name="T78" fmla="*/ 694 w 700"/>
              <a:gd name="T79" fmla="*/ 74 h 540"/>
              <a:gd name="T80" fmla="*/ 698 w 700"/>
              <a:gd name="T81" fmla="*/ 90 h 540"/>
              <a:gd name="T82" fmla="*/ 690 w 700"/>
              <a:gd name="T83" fmla="*/ 170 h 540"/>
              <a:gd name="T84" fmla="*/ 688 w 700"/>
              <a:gd name="T85" fmla="*/ 188 h 540"/>
              <a:gd name="T86" fmla="*/ 684 w 700"/>
              <a:gd name="T87" fmla="*/ 230 h 540"/>
              <a:gd name="T88" fmla="*/ 682 w 700"/>
              <a:gd name="T89" fmla="*/ 262 h 540"/>
              <a:gd name="T90" fmla="*/ 680 w 700"/>
              <a:gd name="T91" fmla="*/ 280 h 540"/>
              <a:gd name="T92" fmla="*/ 680 w 700"/>
              <a:gd name="T93" fmla="*/ 288 h 540"/>
              <a:gd name="T94" fmla="*/ 678 w 700"/>
              <a:gd name="T95" fmla="*/ 306 h 540"/>
              <a:gd name="T96" fmla="*/ 672 w 700"/>
              <a:gd name="T97" fmla="*/ 358 h 540"/>
              <a:gd name="T98" fmla="*/ 668 w 700"/>
              <a:gd name="T99" fmla="*/ 408 h 540"/>
              <a:gd name="T100" fmla="*/ 662 w 700"/>
              <a:gd name="T101" fmla="*/ 476 h 540"/>
              <a:gd name="T102" fmla="*/ 660 w 700"/>
              <a:gd name="T103" fmla="*/ 488 h 540"/>
              <a:gd name="T104" fmla="*/ 658 w 700"/>
              <a:gd name="T105" fmla="*/ 534 h 540"/>
              <a:gd name="T106" fmla="*/ 562 w 700"/>
              <a:gd name="T107" fmla="*/ 532 h 540"/>
              <a:gd name="T108" fmla="*/ 374 w 700"/>
              <a:gd name="T109" fmla="*/ 512 h 540"/>
              <a:gd name="T110" fmla="*/ 186 w 700"/>
              <a:gd name="T111" fmla="*/ 488 h 540"/>
              <a:gd name="T112" fmla="*/ 138 w 700"/>
              <a:gd name="T113" fmla="*/ 482 h 540"/>
              <a:gd name="T114" fmla="*/ 0 w 700"/>
              <a:gd name="T115" fmla="*/ 460 h 540"/>
              <a:gd name="T116" fmla="*/ 6 w 700"/>
              <a:gd name="T117" fmla="*/ 424 h 540"/>
              <a:gd name="T118" fmla="*/ 20 w 700"/>
              <a:gd name="T119" fmla="*/ 352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0" h="540">
                <a:moveTo>
                  <a:pt x="20" y="346"/>
                </a:moveTo>
                <a:lnTo>
                  <a:pt x="22" y="334"/>
                </a:lnTo>
                <a:lnTo>
                  <a:pt x="30" y="284"/>
                </a:lnTo>
                <a:lnTo>
                  <a:pt x="40" y="242"/>
                </a:lnTo>
                <a:lnTo>
                  <a:pt x="42" y="232"/>
                </a:lnTo>
                <a:lnTo>
                  <a:pt x="52" y="176"/>
                </a:lnTo>
                <a:lnTo>
                  <a:pt x="54" y="154"/>
                </a:lnTo>
                <a:lnTo>
                  <a:pt x="58" y="130"/>
                </a:lnTo>
                <a:lnTo>
                  <a:pt x="62" y="116"/>
                </a:lnTo>
                <a:lnTo>
                  <a:pt x="66" y="86"/>
                </a:lnTo>
                <a:lnTo>
                  <a:pt x="68" y="82"/>
                </a:lnTo>
                <a:lnTo>
                  <a:pt x="72" y="62"/>
                </a:lnTo>
                <a:lnTo>
                  <a:pt x="72" y="58"/>
                </a:lnTo>
                <a:lnTo>
                  <a:pt x="72" y="54"/>
                </a:lnTo>
                <a:lnTo>
                  <a:pt x="74" y="46"/>
                </a:lnTo>
                <a:lnTo>
                  <a:pt x="76" y="36"/>
                </a:lnTo>
                <a:lnTo>
                  <a:pt x="78" y="20"/>
                </a:lnTo>
                <a:lnTo>
                  <a:pt x="82" y="0"/>
                </a:lnTo>
                <a:lnTo>
                  <a:pt x="122" y="6"/>
                </a:lnTo>
                <a:lnTo>
                  <a:pt x="126" y="6"/>
                </a:lnTo>
                <a:lnTo>
                  <a:pt x="134" y="8"/>
                </a:lnTo>
                <a:lnTo>
                  <a:pt x="140" y="8"/>
                </a:lnTo>
                <a:lnTo>
                  <a:pt x="146" y="8"/>
                </a:lnTo>
                <a:lnTo>
                  <a:pt x="148" y="10"/>
                </a:lnTo>
                <a:lnTo>
                  <a:pt x="158" y="12"/>
                </a:lnTo>
                <a:lnTo>
                  <a:pt x="162" y="12"/>
                </a:lnTo>
                <a:lnTo>
                  <a:pt x="166" y="12"/>
                </a:lnTo>
                <a:lnTo>
                  <a:pt x="170" y="14"/>
                </a:lnTo>
                <a:lnTo>
                  <a:pt x="178" y="14"/>
                </a:lnTo>
                <a:lnTo>
                  <a:pt x="182" y="14"/>
                </a:lnTo>
                <a:lnTo>
                  <a:pt x="188" y="16"/>
                </a:lnTo>
                <a:lnTo>
                  <a:pt x="192" y="16"/>
                </a:lnTo>
                <a:lnTo>
                  <a:pt x="220" y="20"/>
                </a:lnTo>
                <a:lnTo>
                  <a:pt x="224" y="20"/>
                </a:lnTo>
                <a:lnTo>
                  <a:pt x="234" y="22"/>
                </a:lnTo>
                <a:lnTo>
                  <a:pt x="244" y="24"/>
                </a:lnTo>
                <a:lnTo>
                  <a:pt x="246" y="24"/>
                </a:lnTo>
                <a:lnTo>
                  <a:pt x="256" y="26"/>
                </a:lnTo>
                <a:lnTo>
                  <a:pt x="268" y="26"/>
                </a:lnTo>
                <a:lnTo>
                  <a:pt x="286" y="30"/>
                </a:lnTo>
                <a:lnTo>
                  <a:pt x="348" y="38"/>
                </a:lnTo>
                <a:lnTo>
                  <a:pt x="364" y="38"/>
                </a:lnTo>
                <a:lnTo>
                  <a:pt x="378" y="40"/>
                </a:lnTo>
                <a:lnTo>
                  <a:pt x="390" y="42"/>
                </a:lnTo>
                <a:lnTo>
                  <a:pt x="408" y="44"/>
                </a:lnTo>
                <a:lnTo>
                  <a:pt x="414" y="44"/>
                </a:lnTo>
                <a:lnTo>
                  <a:pt x="422" y="46"/>
                </a:lnTo>
                <a:lnTo>
                  <a:pt x="424" y="46"/>
                </a:lnTo>
                <a:lnTo>
                  <a:pt x="430" y="46"/>
                </a:lnTo>
                <a:lnTo>
                  <a:pt x="438" y="48"/>
                </a:lnTo>
                <a:lnTo>
                  <a:pt x="444" y="48"/>
                </a:lnTo>
                <a:lnTo>
                  <a:pt x="450" y="50"/>
                </a:lnTo>
                <a:lnTo>
                  <a:pt x="454" y="50"/>
                </a:lnTo>
                <a:lnTo>
                  <a:pt x="460" y="50"/>
                </a:lnTo>
                <a:lnTo>
                  <a:pt x="492" y="54"/>
                </a:lnTo>
                <a:lnTo>
                  <a:pt x="496" y="54"/>
                </a:lnTo>
                <a:lnTo>
                  <a:pt x="508" y="56"/>
                </a:lnTo>
                <a:lnTo>
                  <a:pt x="516" y="56"/>
                </a:lnTo>
                <a:lnTo>
                  <a:pt x="526" y="58"/>
                </a:lnTo>
                <a:lnTo>
                  <a:pt x="530" y="58"/>
                </a:lnTo>
                <a:lnTo>
                  <a:pt x="532" y="58"/>
                </a:lnTo>
                <a:lnTo>
                  <a:pt x="546" y="60"/>
                </a:lnTo>
                <a:lnTo>
                  <a:pt x="550" y="60"/>
                </a:lnTo>
                <a:lnTo>
                  <a:pt x="552" y="60"/>
                </a:lnTo>
                <a:lnTo>
                  <a:pt x="578" y="62"/>
                </a:lnTo>
                <a:lnTo>
                  <a:pt x="582" y="62"/>
                </a:lnTo>
                <a:lnTo>
                  <a:pt x="584" y="62"/>
                </a:lnTo>
                <a:lnTo>
                  <a:pt x="598" y="64"/>
                </a:lnTo>
                <a:lnTo>
                  <a:pt x="602" y="64"/>
                </a:lnTo>
                <a:lnTo>
                  <a:pt x="610" y="66"/>
                </a:lnTo>
                <a:lnTo>
                  <a:pt x="624" y="68"/>
                </a:lnTo>
                <a:lnTo>
                  <a:pt x="628" y="68"/>
                </a:lnTo>
                <a:lnTo>
                  <a:pt x="640" y="68"/>
                </a:lnTo>
                <a:lnTo>
                  <a:pt x="644" y="68"/>
                </a:lnTo>
                <a:lnTo>
                  <a:pt x="648" y="68"/>
                </a:lnTo>
                <a:lnTo>
                  <a:pt x="654" y="70"/>
                </a:lnTo>
                <a:lnTo>
                  <a:pt x="658" y="70"/>
                </a:lnTo>
                <a:lnTo>
                  <a:pt x="668" y="70"/>
                </a:lnTo>
                <a:lnTo>
                  <a:pt x="672" y="72"/>
                </a:lnTo>
                <a:lnTo>
                  <a:pt x="694" y="74"/>
                </a:lnTo>
                <a:lnTo>
                  <a:pt x="700" y="74"/>
                </a:lnTo>
                <a:lnTo>
                  <a:pt x="698" y="90"/>
                </a:lnTo>
                <a:lnTo>
                  <a:pt x="690" y="166"/>
                </a:lnTo>
                <a:lnTo>
                  <a:pt x="690" y="170"/>
                </a:lnTo>
                <a:lnTo>
                  <a:pt x="690" y="174"/>
                </a:lnTo>
                <a:lnTo>
                  <a:pt x="688" y="188"/>
                </a:lnTo>
                <a:lnTo>
                  <a:pt x="686" y="208"/>
                </a:lnTo>
                <a:lnTo>
                  <a:pt x="684" y="230"/>
                </a:lnTo>
                <a:lnTo>
                  <a:pt x="684" y="246"/>
                </a:lnTo>
                <a:lnTo>
                  <a:pt x="682" y="262"/>
                </a:lnTo>
                <a:lnTo>
                  <a:pt x="680" y="272"/>
                </a:lnTo>
                <a:lnTo>
                  <a:pt x="680" y="280"/>
                </a:lnTo>
                <a:lnTo>
                  <a:pt x="680" y="284"/>
                </a:lnTo>
                <a:lnTo>
                  <a:pt x="680" y="288"/>
                </a:lnTo>
                <a:lnTo>
                  <a:pt x="680" y="292"/>
                </a:lnTo>
                <a:lnTo>
                  <a:pt x="678" y="306"/>
                </a:lnTo>
                <a:lnTo>
                  <a:pt x="678" y="316"/>
                </a:lnTo>
                <a:lnTo>
                  <a:pt x="672" y="358"/>
                </a:lnTo>
                <a:lnTo>
                  <a:pt x="670" y="392"/>
                </a:lnTo>
                <a:lnTo>
                  <a:pt x="668" y="408"/>
                </a:lnTo>
                <a:lnTo>
                  <a:pt x="666" y="426"/>
                </a:lnTo>
                <a:lnTo>
                  <a:pt x="662" y="476"/>
                </a:lnTo>
                <a:lnTo>
                  <a:pt x="662" y="486"/>
                </a:lnTo>
                <a:lnTo>
                  <a:pt x="660" y="488"/>
                </a:lnTo>
                <a:lnTo>
                  <a:pt x="660" y="506"/>
                </a:lnTo>
                <a:lnTo>
                  <a:pt x="658" y="534"/>
                </a:lnTo>
                <a:lnTo>
                  <a:pt x="656" y="540"/>
                </a:lnTo>
                <a:lnTo>
                  <a:pt x="562" y="532"/>
                </a:lnTo>
                <a:lnTo>
                  <a:pt x="468" y="522"/>
                </a:lnTo>
                <a:lnTo>
                  <a:pt x="374" y="512"/>
                </a:lnTo>
                <a:lnTo>
                  <a:pt x="280" y="500"/>
                </a:lnTo>
                <a:lnTo>
                  <a:pt x="186" y="488"/>
                </a:lnTo>
                <a:lnTo>
                  <a:pt x="144" y="482"/>
                </a:lnTo>
                <a:lnTo>
                  <a:pt x="138" y="482"/>
                </a:lnTo>
                <a:lnTo>
                  <a:pt x="132" y="480"/>
                </a:lnTo>
                <a:lnTo>
                  <a:pt x="0" y="460"/>
                </a:lnTo>
                <a:lnTo>
                  <a:pt x="0" y="458"/>
                </a:lnTo>
                <a:lnTo>
                  <a:pt x="6" y="424"/>
                </a:lnTo>
                <a:lnTo>
                  <a:pt x="12" y="388"/>
                </a:lnTo>
                <a:lnTo>
                  <a:pt x="20" y="352"/>
                </a:lnTo>
                <a:lnTo>
                  <a:pt x="20" y="346"/>
                </a:lnTo>
                <a:close/>
              </a:path>
            </a:pathLst>
          </a:custGeom>
          <a:solidFill>
            <a:schemeClr val="bg2">
              <a:lumMod val="90000"/>
            </a:schemeClr>
          </a:solidFill>
          <a:ln w="3175" cmpd="sng">
            <a:solidFill>
              <a:schemeClr val="bg2">
                <a:lumMod val="75000"/>
              </a:schemeClr>
            </a:solidFill>
            <a:round/>
            <a:headEnd/>
            <a:tailEnd/>
          </a:ln>
        </p:spPr>
        <p:txBody>
          <a:bodyPr/>
          <a:lstStyle/>
          <a:p>
            <a:endParaRPr lang="en-US">
              <a:solidFill>
                <a:srgbClr val="194F90"/>
              </a:solidFill>
            </a:endParaRPr>
          </a:p>
        </p:txBody>
      </p:sp>
      <p:sp>
        <p:nvSpPr>
          <p:cNvPr id="199" name="Freeform 406"/>
          <p:cNvSpPr>
            <a:spLocks/>
          </p:cNvSpPr>
          <p:nvPr/>
        </p:nvSpPr>
        <p:spPr bwMode="auto">
          <a:xfrm>
            <a:off x="9421813" y="1123951"/>
            <a:ext cx="584200" cy="860425"/>
          </a:xfrm>
          <a:custGeom>
            <a:avLst/>
            <a:gdLst>
              <a:gd name="T0" fmla="*/ 28 w 368"/>
              <a:gd name="T1" fmla="*/ 272 h 542"/>
              <a:gd name="T2" fmla="*/ 26 w 368"/>
              <a:gd name="T3" fmla="*/ 260 h 542"/>
              <a:gd name="T4" fmla="*/ 40 w 368"/>
              <a:gd name="T5" fmla="*/ 238 h 542"/>
              <a:gd name="T6" fmla="*/ 46 w 368"/>
              <a:gd name="T7" fmla="*/ 204 h 542"/>
              <a:gd name="T8" fmla="*/ 38 w 368"/>
              <a:gd name="T9" fmla="*/ 170 h 542"/>
              <a:gd name="T10" fmla="*/ 48 w 368"/>
              <a:gd name="T11" fmla="*/ 148 h 542"/>
              <a:gd name="T12" fmla="*/ 46 w 368"/>
              <a:gd name="T13" fmla="*/ 130 h 542"/>
              <a:gd name="T14" fmla="*/ 56 w 368"/>
              <a:gd name="T15" fmla="*/ 76 h 542"/>
              <a:gd name="T16" fmla="*/ 80 w 368"/>
              <a:gd name="T17" fmla="*/ 12 h 542"/>
              <a:gd name="T18" fmla="*/ 96 w 368"/>
              <a:gd name="T19" fmla="*/ 18 h 542"/>
              <a:gd name="T20" fmla="*/ 104 w 368"/>
              <a:gd name="T21" fmla="*/ 30 h 542"/>
              <a:gd name="T22" fmla="*/ 124 w 368"/>
              <a:gd name="T23" fmla="*/ 28 h 542"/>
              <a:gd name="T24" fmla="*/ 156 w 368"/>
              <a:gd name="T25" fmla="*/ 2 h 542"/>
              <a:gd name="T26" fmla="*/ 170 w 368"/>
              <a:gd name="T27" fmla="*/ 2 h 542"/>
              <a:gd name="T28" fmla="*/ 204 w 368"/>
              <a:gd name="T29" fmla="*/ 20 h 542"/>
              <a:gd name="T30" fmla="*/ 244 w 368"/>
              <a:gd name="T31" fmla="*/ 110 h 542"/>
              <a:gd name="T32" fmla="*/ 262 w 368"/>
              <a:gd name="T33" fmla="*/ 172 h 542"/>
              <a:gd name="T34" fmla="*/ 292 w 368"/>
              <a:gd name="T35" fmla="*/ 180 h 542"/>
              <a:gd name="T36" fmla="*/ 302 w 368"/>
              <a:gd name="T37" fmla="*/ 186 h 542"/>
              <a:gd name="T38" fmla="*/ 310 w 368"/>
              <a:gd name="T39" fmla="*/ 216 h 542"/>
              <a:gd name="T40" fmla="*/ 326 w 368"/>
              <a:gd name="T41" fmla="*/ 224 h 542"/>
              <a:gd name="T42" fmla="*/ 334 w 368"/>
              <a:gd name="T43" fmla="*/ 218 h 542"/>
              <a:gd name="T44" fmla="*/ 354 w 368"/>
              <a:gd name="T45" fmla="*/ 240 h 542"/>
              <a:gd name="T46" fmla="*/ 352 w 368"/>
              <a:gd name="T47" fmla="*/ 250 h 542"/>
              <a:gd name="T48" fmla="*/ 364 w 368"/>
              <a:gd name="T49" fmla="*/ 248 h 542"/>
              <a:gd name="T50" fmla="*/ 350 w 368"/>
              <a:gd name="T51" fmla="*/ 280 h 542"/>
              <a:gd name="T52" fmla="*/ 324 w 368"/>
              <a:gd name="T53" fmla="*/ 288 h 542"/>
              <a:gd name="T54" fmla="*/ 314 w 368"/>
              <a:gd name="T55" fmla="*/ 306 h 542"/>
              <a:gd name="T56" fmla="*/ 298 w 368"/>
              <a:gd name="T57" fmla="*/ 324 h 542"/>
              <a:gd name="T58" fmla="*/ 286 w 368"/>
              <a:gd name="T59" fmla="*/ 322 h 542"/>
              <a:gd name="T60" fmla="*/ 264 w 368"/>
              <a:gd name="T61" fmla="*/ 332 h 542"/>
              <a:gd name="T62" fmla="*/ 252 w 368"/>
              <a:gd name="T63" fmla="*/ 348 h 542"/>
              <a:gd name="T64" fmla="*/ 228 w 368"/>
              <a:gd name="T65" fmla="*/ 332 h 542"/>
              <a:gd name="T66" fmla="*/ 222 w 368"/>
              <a:gd name="T67" fmla="*/ 338 h 542"/>
              <a:gd name="T68" fmla="*/ 214 w 368"/>
              <a:gd name="T69" fmla="*/ 384 h 542"/>
              <a:gd name="T70" fmla="*/ 210 w 368"/>
              <a:gd name="T71" fmla="*/ 402 h 542"/>
              <a:gd name="T72" fmla="*/ 188 w 368"/>
              <a:gd name="T73" fmla="*/ 416 h 542"/>
              <a:gd name="T74" fmla="*/ 182 w 368"/>
              <a:gd name="T75" fmla="*/ 420 h 542"/>
              <a:gd name="T76" fmla="*/ 176 w 368"/>
              <a:gd name="T77" fmla="*/ 414 h 542"/>
              <a:gd name="T78" fmla="*/ 170 w 368"/>
              <a:gd name="T79" fmla="*/ 410 h 542"/>
              <a:gd name="T80" fmla="*/ 168 w 368"/>
              <a:gd name="T81" fmla="*/ 410 h 542"/>
              <a:gd name="T82" fmla="*/ 170 w 368"/>
              <a:gd name="T83" fmla="*/ 430 h 542"/>
              <a:gd name="T84" fmla="*/ 156 w 368"/>
              <a:gd name="T85" fmla="*/ 410 h 542"/>
              <a:gd name="T86" fmla="*/ 156 w 368"/>
              <a:gd name="T87" fmla="*/ 424 h 542"/>
              <a:gd name="T88" fmla="*/ 164 w 368"/>
              <a:gd name="T89" fmla="*/ 448 h 542"/>
              <a:gd name="T90" fmla="*/ 144 w 368"/>
              <a:gd name="T91" fmla="*/ 434 h 542"/>
              <a:gd name="T92" fmla="*/ 130 w 368"/>
              <a:gd name="T93" fmla="*/ 456 h 542"/>
              <a:gd name="T94" fmla="*/ 134 w 368"/>
              <a:gd name="T95" fmla="*/ 466 h 542"/>
              <a:gd name="T96" fmla="*/ 126 w 368"/>
              <a:gd name="T97" fmla="*/ 496 h 542"/>
              <a:gd name="T98" fmla="*/ 116 w 368"/>
              <a:gd name="T99" fmla="*/ 508 h 542"/>
              <a:gd name="T100" fmla="*/ 116 w 368"/>
              <a:gd name="T101" fmla="*/ 526 h 542"/>
              <a:gd name="T102" fmla="*/ 106 w 368"/>
              <a:gd name="T103" fmla="*/ 542 h 542"/>
              <a:gd name="T104" fmla="*/ 76 w 368"/>
              <a:gd name="T105" fmla="*/ 512 h 542"/>
              <a:gd name="T106" fmla="*/ 64 w 368"/>
              <a:gd name="T107" fmla="*/ 474 h 542"/>
              <a:gd name="T108" fmla="*/ 26 w 368"/>
              <a:gd name="T109" fmla="*/ 368 h 542"/>
              <a:gd name="T110" fmla="*/ 8 w 368"/>
              <a:gd name="T111" fmla="*/ 31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8" h="542">
                <a:moveTo>
                  <a:pt x="0" y="298"/>
                </a:moveTo>
                <a:lnTo>
                  <a:pt x="6" y="294"/>
                </a:lnTo>
                <a:lnTo>
                  <a:pt x="20" y="300"/>
                </a:lnTo>
                <a:lnTo>
                  <a:pt x="28" y="272"/>
                </a:lnTo>
                <a:lnTo>
                  <a:pt x="26" y="270"/>
                </a:lnTo>
                <a:lnTo>
                  <a:pt x="26" y="268"/>
                </a:lnTo>
                <a:lnTo>
                  <a:pt x="24" y="264"/>
                </a:lnTo>
                <a:lnTo>
                  <a:pt x="26" y="260"/>
                </a:lnTo>
                <a:lnTo>
                  <a:pt x="28" y="252"/>
                </a:lnTo>
                <a:lnTo>
                  <a:pt x="32" y="246"/>
                </a:lnTo>
                <a:lnTo>
                  <a:pt x="34" y="244"/>
                </a:lnTo>
                <a:lnTo>
                  <a:pt x="40" y="238"/>
                </a:lnTo>
                <a:lnTo>
                  <a:pt x="42" y="230"/>
                </a:lnTo>
                <a:lnTo>
                  <a:pt x="50" y="212"/>
                </a:lnTo>
                <a:lnTo>
                  <a:pt x="50" y="206"/>
                </a:lnTo>
                <a:lnTo>
                  <a:pt x="46" y="204"/>
                </a:lnTo>
                <a:lnTo>
                  <a:pt x="44" y="204"/>
                </a:lnTo>
                <a:lnTo>
                  <a:pt x="40" y="194"/>
                </a:lnTo>
                <a:lnTo>
                  <a:pt x="38" y="178"/>
                </a:lnTo>
                <a:lnTo>
                  <a:pt x="38" y="170"/>
                </a:lnTo>
                <a:lnTo>
                  <a:pt x="40" y="162"/>
                </a:lnTo>
                <a:lnTo>
                  <a:pt x="44" y="154"/>
                </a:lnTo>
                <a:lnTo>
                  <a:pt x="48" y="150"/>
                </a:lnTo>
                <a:lnTo>
                  <a:pt x="48" y="148"/>
                </a:lnTo>
                <a:lnTo>
                  <a:pt x="48" y="144"/>
                </a:lnTo>
                <a:lnTo>
                  <a:pt x="48" y="142"/>
                </a:lnTo>
                <a:lnTo>
                  <a:pt x="48" y="138"/>
                </a:lnTo>
                <a:lnTo>
                  <a:pt x="46" y="130"/>
                </a:lnTo>
                <a:lnTo>
                  <a:pt x="42" y="116"/>
                </a:lnTo>
                <a:lnTo>
                  <a:pt x="44" y="114"/>
                </a:lnTo>
                <a:lnTo>
                  <a:pt x="52" y="94"/>
                </a:lnTo>
                <a:lnTo>
                  <a:pt x="56" y="76"/>
                </a:lnTo>
                <a:lnTo>
                  <a:pt x="60" y="68"/>
                </a:lnTo>
                <a:lnTo>
                  <a:pt x="70" y="36"/>
                </a:lnTo>
                <a:lnTo>
                  <a:pt x="76" y="20"/>
                </a:lnTo>
                <a:lnTo>
                  <a:pt x="80" y="12"/>
                </a:lnTo>
                <a:lnTo>
                  <a:pt x="88" y="10"/>
                </a:lnTo>
                <a:lnTo>
                  <a:pt x="96" y="12"/>
                </a:lnTo>
                <a:lnTo>
                  <a:pt x="96" y="14"/>
                </a:lnTo>
                <a:lnTo>
                  <a:pt x="96" y="18"/>
                </a:lnTo>
                <a:lnTo>
                  <a:pt x="98" y="22"/>
                </a:lnTo>
                <a:lnTo>
                  <a:pt x="100" y="26"/>
                </a:lnTo>
                <a:lnTo>
                  <a:pt x="102" y="28"/>
                </a:lnTo>
                <a:lnTo>
                  <a:pt x="104" y="30"/>
                </a:lnTo>
                <a:lnTo>
                  <a:pt x="110" y="34"/>
                </a:lnTo>
                <a:lnTo>
                  <a:pt x="118" y="36"/>
                </a:lnTo>
                <a:lnTo>
                  <a:pt x="122" y="30"/>
                </a:lnTo>
                <a:lnTo>
                  <a:pt x="124" y="28"/>
                </a:lnTo>
                <a:lnTo>
                  <a:pt x="126" y="26"/>
                </a:lnTo>
                <a:lnTo>
                  <a:pt x="140" y="16"/>
                </a:lnTo>
                <a:lnTo>
                  <a:pt x="154" y="4"/>
                </a:lnTo>
                <a:lnTo>
                  <a:pt x="156" y="2"/>
                </a:lnTo>
                <a:lnTo>
                  <a:pt x="158" y="0"/>
                </a:lnTo>
                <a:lnTo>
                  <a:pt x="164" y="0"/>
                </a:lnTo>
                <a:lnTo>
                  <a:pt x="168" y="2"/>
                </a:lnTo>
                <a:lnTo>
                  <a:pt x="170" y="2"/>
                </a:lnTo>
                <a:lnTo>
                  <a:pt x="194" y="12"/>
                </a:lnTo>
                <a:lnTo>
                  <a:pt x="196" y="14"/>
                </a:lnTo>
                <a:lnTo>
                  <a:pt x="202" y="18"/>
                </a:lnTo>
                <a:lnTo>
                  <a:pt x="204" y="20"/>
                </a:lnTo>
                <a:lnTo>
                  <a:pt x="212" y="22"/>
                </a:lnTo>
                <a:lnTo>
                  <a:pt x="218" y="38"/>
                </a:lnTo>
                <a:lnTo>
                  <a:pt x="222" y="54"/>
                </a:lnTo>
                <a:lnTo>
                  <a:pt x="244" y="110"/>
                </a:lnTo>
                <a:lnTo>
                  <a:pt x="256" y="146"/>
                </a:lnTo>
                <a:lnTo>
                  <a:pt x="258" y="154"/>
                </a:lnTo>
                <a:lnTo>
                  <a:pt x="260" y="166"/>
                </a:lnTo>
                <a:lnTo>
                  <a:pt x="262" y="172"/>
                </a:lnTo>
                <a:lnTo>
                  <a:pt x="264" y="176"/>
                </a:lnTo>
                <a:lnTo>
                  <a:pt x="278" y="180"/>
                </a:lnTo>
                <a:lnTo>
                  <a:pt x="286" y="180"/>
                </a:lnTo>
                <a:lnTo>
                  <a:pt x="292" y="180"/>
                </a:lnTo>
                <a:lnTo>
                  <a:pt x="294" y="178"/>
                </a:lnTo>
                <a:lnTo>
                  <a:pt x="296" y="176"/>
                </a:lnTo>
                <a:lnTo>
                  <a:pt x="300" y="178"/>
                </a:lnTo>
                <a:lnTo>
                  <a:pt x="302" y="186"/>
                </a:lnTo>
                <a:lnTo>
                  <a:pt x="298" y="190"/>
                </a:lnTo>
                <a:lnTo>
                  <a:pt x="308" y="208"/>
                </a:lnTo>
                <a:lnTo>
                  <a:pt x="308" y="214"/>
                </a:lnTo>
                <a:lnTo>
                  <a:pt x="310" y="216"/>
                </a:lnTo>
                <a:lnTo>
                  <a:pt x="314" y="220"/>
                </a:lnTo>
                <a:lnTo>
                  <a:pt x="316" y="222"/>
                </a:lnTo>
                <a:lnTo>
                  <a:pt x="324" y="224"/>
                </a:lnTo>
                <a:lnTo>
                  <a:pt x="326" y="224"/>
                </a:lnTo>
                <a:lnTo>
                  <a:pt x="326" y="220"/>
                </a:lnTo>
                <a:lnTo>
                  <a:pt x="328" y="218"/>
                </a:lnTo>
                <a:lnTo>
                  <a:pt x="330" y="218"/>
                </a:lnTo>
                <a:lnTo>
                  <a:pt x="334" y="218"/>
                </a:lnTo>
                <a:lnTo>
                  <a:pt x="338" y="218"/>
                </a:lnTo>
                <a:lnTo>
                  <a:pt x="346" y="224"/>
                </a:lnTo>
                <a:lnTo>
                  <a:pt x="356" y="236"/>
                </a:lnTo>
                <a:lnTo>
                  <a:pt x="354" y="240"/>
                </a:lnTo>
                <a:lnTo>
                  <a:pt x="350" y="244"/>
                </a:lnTo>
                <a:lnTo>
                  <a:pt x="344" y="246"/>
                </a:lnTo>
                <a:lnTo>
                  <a:pt x="346" y="248"/>
                </a:lnTo>
                <a:lnTo>
                  <a:pt x="352" y="250"/>
                </a:lnTo>
                <a:lnTo>
                  <a:pt x="356" y="250"/>
                </a:lnTo>
                <a:lnTo>
                  <a:pt x="356" y="248"/>
                </a:lnTo>
                <a:lnTo>
                  <a:pt x="358" y="246"/>
                </a:lnTo>
                <a:lnTo>
                  <a:pt x="364" y="248"/>
                </a:lnTo>
                <a:lnTo>
                  <a:pt x="368" y="252"/>
                </a:lnTo>
                <a:lnTo>
                  <a:pt x="366" y="254"/>
                </a:lnTo>
                <a:lnTo>
                  <a:pt x="356" y="276"/>
                </a:lnTo>
                <a:lnTo>
                  <a:pt x="350" y="280"/>
                </a:lnTo>
                <a:lnTo>
                  <a:pt x="338" y="286"/>
                </a:lnTo>
                <a:lnTo>
                  <a:pt x="328" y="284"/>
                </a:lnTo>
                <a:lnTo>
                  <a:pt x="324" y="284"/>
                </a:lnTo>
                <a:lnTo>
                  <a:pt x="324" y="288"/>
                </a:lnTo>
                <a:lnTo>
                  <a:pt x="326" y="292"/>
                </a:lnTo>
                <a:lnTo>
                  <a:pt x="328" y="298"/>
                </a:lnTo>
                <a:lnTo>
                  <a:pt x="316" y="306"/>
                </a:lnTo>
                <a:lnTo>
                  <a:pt x="314" y="306"/>
                </a:lnTo>
                <a:lnTo>
                  <a:pt x="310" y="304"/>
                </a:lnTo>
                <a:lnTo>
                  <a:pt x="304" y="312"/>
                </a:lnTo>
                <a:lnTo>
                  <a:pt x="300" y="320"/>
                </a:lnTo>
                <a:lnTo>
                  <a:pt x="298" y="324"/>
                </a:lnTo>
                <a:lnTo>
                  <a:pt x="296" y="326"/>
                </a:lnTo>
                <a:lnTo>
                  <a:pt x="294" y="332"/>
                </a:lnTo>
                <a:lnTo>
                  <a:pt x="288" y="328"/>
                </a:lnTo>
                <a:lnTo>
                  <a:pt x="286" y="322"/>
                </a:lnTo>
                <a:lnTo>
                  <a:pt x="270" y="326"/>
                </a:lnTo>
                <a:lnTo>
                  <a:pt x="266" y="326"/>
                </a:lnTo>
                <a:lnTo>
                  <a:pt x="264" y="330"/>
                </a:lnTo>
                <a:lnTo>
                  <a:pt x="264" y="332"/>
                </a:lnTo>
                <a:lnTo>
                  <a:pt x="256" y="338"/>
                </a:lnTo>
                <a:lnTo>
                  <a:pt x="252" y="336"/>
                </a:lnTo>
                <a:lnTo>
                  <a:pt x="248" y="338"/>
                </a:lnTo>
                <a:lnTo>
                  <a:pt x="252" y="348"/>
                </a:lnTo>
                <a:lnTo>
                  <a:pt x="246" y="352"/>
                </a:lnTo>
                <a:lnTo>
                  <a:pt x="230" y="354"/>
                </a:lnTo>
                <a:lnTo>
                  <a:pt x="226" y="338"/>
                </a:lnTo>
                <a:lnTo>
                  <a:pt x="228" y="332"/>
                </a:lnTo>
                <a:lnTo>
                  <a:pt x="228" y="326"/>
                </a:lnTo>
                <a:lnTo>
                  <a:pt x="222" y="326"/>
                </a:lnTo>
                <a:lnTo>
                  <a:pt x="222" y="332"/>
                </a:lnTo>
                <a:lnTo>
                  <a:pt x="222" y="338"/>
                </a:lnTo>
                <a:lnTo>
                  <a:pt x="216" y="342"/>
                </a:lnTo>
                <a:lnTo>
                  <a:pt x="212" y="346"/>
                </a:lnTo>
                <a:lnTo>
                  <a:pt x="214" y="368"/>
                </a:lnTo>
                <a:lnTo>
                  <a:pt x="214" y="384"/>
                </a:lnTo>
                <a:lnTo>
                  <a:pt x="214" y="386"/>
                </a:lnTo>
                <a:lnTo>
                  <a:pt x="218" y="386"/>
                </a:lnTo>
                <a:lnTo>
                  <a:pt x="218" y="390"/>
                </a:lnTo>
                <a:lnTo>
                  <a:pt x="210" y="402"/>
                </a:lnTo>
                <a:lnTo>
                  <a:pt x="206" y="408"/>
                </a:lnTo>
                <a:lnTo>
                  <a:pt x="200" y="404"/>
                </a:lnTo>
                <a:lnTo>
                  <a:pt x="192" y="400"/>
                </a:lnTo>
                <a:lnTo>
                  <a:pt x="188" y="416"/>
                </a:lnTo>
                <a:lnTo>
                  <a:pt x="188" y="422"/>
                </a:lnTo>
                <a:lnTo>
                  <a:pt x="188" y="424"/>
                </a:lnTo>
                <a:lnTo>
                  <a:pt x="184" y="422"/>
                </a:lnTo>
                <a:lnTo>
                  <a:pt x="182" y="420"/>
                </a:lnTo>
                <a:lnTo>
                  <a:pt x="180" y="416"/>
                </a:lnTo>
                <a:lnTo>
                  <a:pt x="178" y="412"/>
                </a:lnTo>
                <a:lnTo>
                  <a:pt x="180" y="406"/>
                </a:lnTo>
                <a:lnTo>
                  <a:pt x="176" y="414"/>
                </a:lnTo>
                <a:lnTo>
                  <a:pt x="178" y="420"/>
                </a:lnTo>
                <a:lnTo>
                  <a:pt x="180" y="422"/>
                </a:lnTo>
                <a:lnTo>
                  <a:pt x="172" y="422"/>
                </a:lnTo>
                <a:lnTo>
                  <a:pt x="170" y="410"/>
                </a:lnTo>
                <a:lnTo>
                  <a:pt x="170" y="408"/>
                </a:lnTo>
                <a:lnTo>
                  <a:pt x="170" y="406"/>
                </a:lnTo>
                <a:lnTo>
                  <a:pt x="168" y="408"/>
                </a:lnTo>
                <a:lnTo>
                  <a:pt x="168" y="410"/>
                </a:lnTo>
                <a:lnTo>
                  <a:pt x="168" y="416"/>
                </a:lnTo>
                <a:lnTo>
                  <a:pt x="168" y="424"/>
                </a:lnTo>
                <a:lnTo>
                  <a:pt x="170" y="426"/>
                </a:lnTo>
                <a:lnTo>
                  <a:pt x="170" y="430"/>
                </a:lnTo>
                <a:lnTo>
                  <a:pt x="170" y="436"/>
                </a:lnTo>
                <a:lnTo>
                  <a:pt x="166" y="434"/>
                </a:lnTo>
                <a:lnTo>
                  <a:pt x="158" y="418"/>
                </a:lnTo>
                <a:lnTo>
                  <a:pt x="156" y="410"/>
                </a:lnTo>
                <a:lnTo>
                  <a:pt x="156" y="406"/>
                </a:lnTo>
                <a:lnTo>
                  <a:pt x="150" y="418"/>
                </a:lnTo>
                <a:lnTo>
                  <a:pt x="152" y="420"/>
                </a:lnTo>
                <a:lnTo>
                  <a:pt x="156" y="424"/>
                </a:lnTo>
                <a:lnTo>
                  <a:pt x="158" y="426"/>
                </a:lnTo>
                <a:lnTo>
                  <a:pt x="160" y="430"/>
                </a:lnTo>
                <a:lnTo>
                  <a:pt x="164" y="440"/>
                </a:lnTo>
                <a:lnTo>
                  <a:pt x="164" y="448"/>
                </a:lnTo>
                <a:lnTo>
                  <a:pt x="160" y="444"/>
                </a:lnTo>
                <a:lnTo>
                  <a:pt x="158" y="440"/>
                </a:lnTo>
                <a:lnTo>
                  <a:pt x="150" y="434"/>
                </a:lnTo>
                <a:lnTo>
                  <a:pt x="144" y="434"/>
                </a:lnTo>
                <a:lnTo>
                  <a:pt x="136" y="442"/>
                </a:lnTo>
                <a:lnTo>
                  <a:pt x="134" y="444"/>
                </a:lnTo>
                <a:lnTo>
                  <a:pt x="132" y="448"/>
                </a:lnTo>
                <a:lnTo>
                  <a:pt x="130" y="456"/>
                </a:lnTo>
                <a:lnTo>
                  <a:pt x="130" y="462"/>
                </a:lnTo>
                <a:lnTo>
                  <a:pt x="130" y="466"/>
                </a:lnTo>
                <a:lnTo>
                  <a:pt x="132" y="464"/>
                </a:lnTo>
                <a:lnTo>
                  <a:pt x="134" y="466"/>
                </a:lnTo>
                <a:lnTo>
                  <a:pt x="136" y="472"/>
                </a:lnTo>
                <a:lnTo>
                  <a:pt x="130" y="478"/>
                </a:lnTo>
                <a:lnTo>
                  <a:pt x="128" y="490"/>
                </a:lnTo>
                <a:lnTo>
                  <a:pt x="126" y="496"/>
                </a:lnTo>
                <a:lnTo>
                  <a:pt x="122" y="502"/>
                </a:lnTo>
                <a:lnTo>
                  <a:pt x="120" y="504"/>
                </a:lnTo>
                <a:lnTo>
                  <a:pt x="116" y="504"/>
                </a:lnTo>
                <a:lnTo>
                  <a:pt x="116" y="508"/>
                </a:lnTo>
                <a:lnTo>
                  <a:pt x="114" y="512"/>
                </a:lnTo>
                <a:lnTo>
                  <a:pt x="114" y="518"/>
                </a:lnTo>
                <a:lnTo>
                  <a:pt x="116" y="520"/>
                </a:lnTo>
                <a:lnTo>
                  <a:pt x="116" y="526"/>
                </a:lnTo>
                <a:lnTo>
                  <a:pt x="112" y="538"/>
                </a:lnTo>
                <a:lnTo>
                  <a:pt x="110" y="538"/>
                </a:lnTo>
                <a:lnTo>
                  <a:pt x="106" y="536"/>
                </a:lnTo>
                <a:lnTo>
                  <a:pt x="106" y="542"/>
                </a:lnTo>
                <a:lnTo>
                  <a:pt x="106" y="540"/>
                </a:lnTo>
                <a:lnTo>
                  <a:pt x="96" y="534"/>
                </a:lnTo>
                <a:lnTo>
                  <a:pt x="86" y="520"/>
                </a:lnTo>
                <a:lnTo>
                  <a:pt x="76" y="512"/>
                </a:lnTo>
                <a:lnTo>
                  <a:pt x="72" y="500"/>
                </a:lnTo>
                <a:lnTo>
                  <a:pt x="72" y="496"/>
                </a:lnTo>
                <a:lnTo>
                  <a:pt x="72" y="490"/>
                </a:lnTo>
                <a:lnTo>
                  <a:pt x="64" y="474"/>
                </a:lnTo>
                <a:lnTo>
                  <a:pt x="56" y="450"/>
                </a:lnTo>
                <a:lnTo>
                  <a:pt x="40" y="406"/>
                </a:lnTo>
                <a:lnTo>
                  <a:pt x="32" y="386"/>
                </a:lnTo>
                <a:lnTo>
                  <a:pt x="26" y="368"/>
                </a:lnTo>
                <a:lnTo>
                  <a:pt x="18" y="342"/>
                </a:lnTo>
                <a:lnTo>
                  <a:pt x="14" y="334"/>
                </a:lnTo>
                <a:lnTo>
                  <a:pt x="10" y="326"/>
                </a:lnTo>
                <a:lnTo>
                  <a:pt x="8" y="318"/>
                </a:lnTo>
                <a:lnTo>
                  <a:pt x="6" y="314"/>
                </a:lnTo>
                <a:lnTo>
                  <a:pt x="4" y="304"/>
                </a:lnTo>
                <a:lnTo>
                  <a:pt x="0" y="298"/>
                </a:lnTo>
                <a:close/>
              </a:path>
            </a:pathLst>
          </a:custGeom>
          <a:solidFill>
            <a:schemeClr val="bg2">
              <a:lumMod val="90000"/>
            </a:schemeClr>
          </a:solidFill>
          <a:ln w="3175" cmpd="sng">
            <a:solidFill>
              <a:schemeClr val="bg2">
                <a:lumMod val="75000"/>
              </a:schemeClr>
            </a:solidFill>
            <a:round/>
            <a:headEnd/>
            <a:tailEnd/>
          </a:ln>
        </p:spPr>
        <p:txBody>
          <a:bodyPr/>
          <a:lstStyle/>
          <a:p>
            <a:endParaRPr lang="en-US">
              <a:solidFill>
                <a:prstClr val="black"/>
              </a:solidFill>
            </a:endParaRPr>
          </a:p>
        </p:txBody>
      </p:sp>
      <p:sp>
        <p:nvSpPr>
          <p:cNvPr id="200" name="Freeform 407"/>
          <p:cNvSpPr>
            <a:spLocks/>
          </p:cNvSpPr>
          <p:nvPr/>
        </p:nvSpPr>
        <p:spPr bwMode="auto">
          <a:xfrm>
            <a:off x="9837739" y="1641476"/>
            <a:ext cx="34925" cy="41275"/>
          </a:xfrm>
          <a:custGeom>
            <a:avLst/>
            <a:gdLst>
              <a:gd name="T0" fmla="*/ 12 w 22"/>
              <a:gd name="T1" fmla="*/ 2 h 26"/>
              <a:gd name="T2" fmla="*/ 18 w 22"/>
              <a:gd name="T3" fmla="*/ 6 h 26"/>
              <a:gd name="T4" fmla="*/ 20 w 22"/>
              <a:gd name="T5" fmla="*/ 6 h 26"/>
              <a:gd name="T6" fmla="*/ 20 w 22"/>
              <a:gd name="T7" fmla="*/ 8 h 26"/>
              <a:gd name="T8" fmla="*/ 22 w 22"/>
              <a:gd name="T9" fmla="*/ 10 h 26"/>
              <a:gd name="T10" fmla="*/ 22 w 22"/>
              <a:gd name="T11" fmla="*/ 12 h 26"/>
              <a:gd name="T12" fmla="*/ 20 w 22"/>
              <a:gd name="T13" fmla="*/ 12 h 26"/>
              <a:gd name="T14" fmla="*/ 14 w 22"/>
              <a:gd name="T15" fmla="*/ 26 h 26"/>
              <a:gd name="T16" fmla="*/ 12 w 22"/>
              <a:gd name="T17" fmla="*/ 26 h 26"/>
              <a:gd name="T18" fmla="*/ 4 w 22"/>
              <a:gd name="T19" fmla="*/ 24 h 26"/>
              <a:gd name="T20" fmla="*/ 2 w 22"/>
              <a:gd name="T21" fmla="*/ 24 h 26"/>
              <a:gd name="T22" fmla="*/ 0 w 22"/>
              <a:gd name="T23" fmla="*/ 20 h 26"/>
              <a:gd name="T24" fmla="*/ 2 w 22"/>
              <a:gd name="T25" fmla="*/ 14 h 26"/>
              <a:gd name="T26" fmla="*/ 2 w 22"/>
              <a:gd name="T27" fmla="*/ 6 h 26"/>
              <a:gd name="T28" fmla="*/ 2 w 22"/>
              <a:gd name="T29" fmla="*/ 4 h 26"/>
              <a:gd name="T30" fmla="*/ 6 w 22"/>
              <a:gd name="T31" fmla="*/ 2 h 26"/>
              <a:gd name="T32" fmla="*/ 10 w 22"/>
              <a:gd name="T33" fmla="*/ 0 h 26"/>
              <a:gd name="T34" fmla="*/ 12 w 22"/>
              <a:gd name="T35" fmla="*/ 0 h 26"/>
              <a:gd name="T36" fmla="*/ 12 w 22"/>
              <a:gd name="T37"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26">
                <a:moveTo>
                  <a:pt x="12" y="2"/>
                </a:moveTo>
                <a:lnTo>
                  <a:pt x="18" y="6"/>
                </a:lnTo>
                <a:lnTo>
                  <a:pt x="20" y="6"/>
                </a:lnTo>
                <a:lnTo>
                  <a:pt x="20" y="8"/>
                </a:lnTo>
                <a:lnTo>
                  <a:pt x="22" y="10"/>
                </a:lnTo>
                <a:lnTo>
                  <a:pt x="22" y="12"/>
                </a:lnTo>
                <a:lnTo>
                  <a:pt x="20" y="12"/>
                </a:lnTo>
                <a:lnTo>
                  <a:pt x="14" y="26"/>
                </a:lnTo>
                <a:lnTo>
                  <a:pt x="12" y="26"/>
                </a:lnTo>
                <a:lnTo>
                  <a:pt x="4" y="24"/>
                </a:lnTo>
                <a:lnTo>
                  <a:pt x="2" y="24"/>
                </a:lnTo>
                <a:lnTo>
                  <a:pt x="0" y="20"/>
                </a:lnTo>
                <a:lnTo>
                  <a:pt x="2" y="14"/>
                </a:lnTo>
                <a:lnTo>
                  <a:pt x="2" y="6"/>
                </a:lnTo>
                <a:lnTo>
                  <a:pt x="2" y="4"/>
                </a:lnTo>
                <a:lnTo>
                  <a:pt x="6" y="2"/>
                </a:lnTo>
                <a:lnTo>
                  <a:pt x="10" y="0"/>
                </a:lnTo>
                <a:lnTo>
                  <a:pt x="12" y="0"/>
                </a:lnTo>
                <a:lnTo>
                  <a:pt x="12" y="2"/>
                </a:lnTo>
                <a:close/>
              </a:path>
            </a:pathLst>
          </a:custGeom>
          <a:solidFill>
            <a:schemeClr val="bg2">
              <a:lumMod val="90000"/>
            </a:schemeClr>
          </a:solidFill>
          <a:ln w="3175" cmpd="sng">
            <a:solidFill>
              <a:schemeClr val="bg2">
                <a:lumMod val="75000"/>
              </a:schemeClr>
            </a:solidFill>
            <a:round/>
            <a:headEnd/>
            <a:tailEnd/>
          </a:ln>
        </p:spPr>
        <p:txBody>
          <a:bodyPr/>
          <a:lstStyle/>
          <a:p>
            <a:endParaRPr lang="en-US">
              <a:solidFill>
                <a:prstClr val="black"/>
              </a:solidFill>
            </a:endParaRPr>
          </a:p>
        </p:txBody>
      </p:sp>
      <p:sp>
        <p:nvSpPr>
          <p:cNvPr id="201" name="Freeform 408"/>
          <p:cNvSpPr>
            <a:spLocks/>
          </p:cNvSpPr>
          <p:nvPr/>
        </p:nvSpPr>
        <p:spPr bwMode="auto">
          <a:xfrm>
            <a:off x="9805989" y="1689100"/>
            <a:ext cx="15875" cy="19050"/>
          </a:xfrm>
          <a:custGeom>
            <a:avLst/>
            <a:gdLst>
              <a:gd name="T0" fmla="*/ 4 w 10"/>
              <a:gd name="T1" fmla="*/ 0 h 12"/>
              <a:gd name="T2" fmla="*/ 6 w 10"/>
              <a:gd name="T3" fmla="*/ 0 h 12"/>
              <a:gd name="T4" fmla="*/ 8 w 10"/>
              <a:gd name="T5" fmla="*/ 2 h 12"/>
              <a:gd name="T6" fmla="*/ 10 w 10"/>
              <a:gd name="T7" fmla="*/ 4 h 12"/>
              <a:gd name="T8" fmla="*/ 10 w 10"/>
              <a:gd name="T9" fmla="*/ 8 h 12"/>
              <a:gd name="T10" fmla="*/ 8 w 10"/>
              <a:gd name="T11" fmla="*/ 12 h 12"/>
              <a:gd name="T12" fmla="*/ 6 w 10"/>
              <a:gd name="T13" fmla="*/ 12 h 12"/>
              <a:gd name="T14" fmla="*/ 2 w 10"/>
              <a:gd name="T15" fmla="*/ 12 h 12"/>
              <a:gd name="T16" fmla="*/ 0 w 10"/>
              <a:gd name="T17" fmla="*/ 6 h 12"/>
              <a:gd name="T18" fmla="*/ 2 w 10"/>
              <a:gd name="T19" fmla="*/ 0 h 12"/>
              <a:gd name="T20" fmla="*/ 4 w 10"/>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2">
                <a:moveTo>
                  <a:pt x="4" y="0"/>
                </a:moveTo>
                <a:lnTo>
                  <a:pt x="6" y="0"/>
                </a:lnTo>
                <a:lnTo>
                  <a:pt x="8" y="2"/>
                </a:lnTo>
                <a:lnTo>
                  <a:pt x="10" y="4"/>
                </a:lnTo>
                <a:lnTo>
                  <a:pt x="10" y="8"/>
                </a:lnTo>
                <a:lnTo>
                  <a:pt x="8" y="12"/>
                </a:lnTo>
                <a:lnTo>
                  <a:pt x="6" y="12"/>
                </a:lnTo>
                <a:lnTo>
                  <a:pt x="2" y="12"/>
                </a:lnTo>
                <a:lnTo>
                  <a:pt x="0" y="6"/>
                </a:lnTo>
                <a:lnTo>
                  <a:pt x="2" y="0"/>
                </a:lnTo>
                <a:lnTo>
                  <a:pt x="4" y="0"/>
                </a:lnTo>
                <a:close/>
              </a:path>
            </a:pathLst>
          </a:custGeom>
          <a:solidFill>
            <a:schemeClr val="bg2">
              <a:lumMod val="90000"/>
            </a:schemeClr>
          </a:solidFill>
          <a:ln w="3175" cmpd="sng">
            <a:solidFill>
              <a:schemeClr val="bg2">
                <a:lumMod val="75000"/>
              </a:schemeClr>
            </a:solidFill>
            <a:round/>
            <a:headEnd/>
            <a:tailEnd/>
          </a:ln>
        </p:spPr>
        <p:txBody>
          <a:bodyPr/>
          <a:lstStyle/>
          <a:p>
            <a:endParaRPr lang="en-US">
              <a:solidFill>
                <a:prstClr val="black"/>
              </a:solidFill>
            </a:endParaRPr>
          </a:p>
        </p:txBody>
      </p:sp>
      <p:sp>
        <p:nvSpPr>
          <p:cNvPr id="202" name="Freeform 409"/>
          <p:cNvSpPr>
            <a:spLocks/>
          </p:cNvSpPr>
          <p:nvPr/>
        </p:nvSpPr>
        <p:spPr bwMode="auto">
          <a:xfrm>
            <a:off x="5881689" y="2362201"/>
            <a:ext cx="955675" cy="581025"/>
          </a:xfrm>
          <a:custGeom>
            <a:avLst/>
            <a:gdLst>
              <a:gd name="T0" fmla="*/ 12 w 602"/>
              <a:gd name="T1" fmla="*/ 118 h 366"/>
              <a:gd name="T2" fmla="*/ 2 w 602"/>
              <a:gd name="T3" fmla="*/ 102 h 366"/>
              <a:gd name="T4" fmla="*/ 8 w 602"/>
              <a:gd name="T5" fmla="*/ 88 h 366"/>
              <a:gd name="T6" fmla="*/ 18 w 602"/>
              <a:gd name="T7" fmla="*/ 54 h 366"/>
              <a:gd name="T8" fmla="*/ 6 w 602"/>
              <a:gd name="T9" fmla="*/ 36 h 366"/>
              <a:gd name="T10" fmla="*/ 8 w 602"/>
              <a:gd name="T11" fmla="*/ 20 h 366"/>
              <a:gd name="T12" fmla="*/ 22 w 602"/>
              <a:gd name="T13" fmla="*/ 12 h 366"/>
              <a:gd name="T14" fmla="*/ 48 w 602"/>
              <a:gd name="T15" fmla="*/ 12 h 366"/>
              <a:gd name="T16" fmla="*/ 102 w 602"/>
              <a:gd name="T17" fmla="*/ 12 h 366"/>
              <a:gd name="T18" fmla="*/ 130 w 602"/>
              <a:gd name="T19" fmla="*/ 10 h 366"/>
              <a:gd name="T20" fmla="*/ 168 w 602"/>
              <a:gd name="T21" fmla="*/ 10 h 366"/>
              <a:gd name="T22" fmla="*/ 198 w 602"/>
              <a:gd name="T23" fmla="*/ 10 h 366"/>
              <a:gd name="T24" fmla="*/ 234 w 602"/>
              <a:gd name="T25" fmla="*/ 10 h 366"/>
              <a:gd name="T26" fmla="*/ 252 w 602"/>
              <a:gd name="T27" fmla="*/ 8 h 366"/>
              <a:gd name="T28" fmla="*/ 274 w 602"/>
              <a:gd name="T29" fmla="*/ 8 h 366"/>
              <a:gd name="T30" fmla="*/ 306 w 602"/>
              <a:gd name="T31" fmla="*/ 8 h 366"/>
              <a:gd name="T32" fmla="*/ 356 w 602"/>
              <a:gd name="T33" fmla="*/ 6 h 366"/>
              <a:gd name="T34" fmla="*/ 480 w 602"/>
              <a:gd name="T35" fmla="*/ 0 h 366"/>
              <a:gd name="T36" fmla="*/ 494 w 602"/>
              <a:gd name="T37" fmla="*/ 16 h 366"/>
              <a:gd name="T38" fmla="*/ 506 w 602"/>
              <a:gd name="T39" fmla="*/ 24 h 366"/>
              <a:gd name="T40" fmla="*/ 502 w 602"/>
              <a:gd name="T41" fmla="*/ 34 h 366"/>
              <a:gd name="T42" fmla="*/ 500 w 602"/>
              <a:gd name="T43" fmla="*/ 48 h 366"/>
              <a:gd name="T44" fmla="*/ 514 w 602"/>
              <a:gd name="T45" fmla="*/ 90 h 366"/>
              <a:gd name="T46" fmla="*/ 524 w 602"/>
              <a:gd name="T47" fmla="*/ 94 h 366"/>
              <a:gd name="T48" fmla="*/ 538 w 602"/>
              <a:gd name="T49" fmla="*/ 96 h 366"/>
              <a:gd name="T50" fmla="*/ 554 w 602"/>
              <a:gd name="T51" fmla="*/ 110 h 366"/>
              <a:gd name="T52" fmla="*/ 564 w 602"/>
              <a:gd name="T53" fmla="*/ 126 h 366"/>
              <a:gd name="T54" fmla="*/ 574 w 602"/>
              <a:gd name="T55" fmla="*/ 132 h 366"/>
              <a:gd name="T56" fmla="*/ 582 w 602"/>
              <a:gd name="T57" fmla="*/ 148 h 366"/>
              <a:gd name="T58" fmla="*/ 598 w 602"/>
              <a:gd name="T59" fmla="*/ 156 h 366"/>
              <a:gd name="T60" fmla="*/ 598 w 602"/>
              <a:gd name="T61" fmla="*/ 192 h 366"/>
              <a:gd name="T62" fmla="*/ 588 w 602"/>
              <a:gd name="T63" fmla="*/ 200 h 366"/>
              <a:gd name="T64" fmla="*/ 578 w 602"/>
              <a:gd name="T65" fmla="*/ 224 h 366"/>
              <a:gd name="T66" fmla="*/ 540 w 602"/>
              <a:gd name="T67" fmla="*/ 240 h 366"/>
              <a:gd name="T68" fmla="*/ 526 w 602"/>
              <a:gd name="T69" fmla="*/ 242 h 366"/>
              <a:gd name="T70" fmla="*/ 518 w 602"/>
              <a:gd name="T71" fmla="*/ 262 h 366"/>
              <a:gd name="T72" fmla="*/ 524 w 602"/>
              <a:gd name="T73" fmla="*/ 272 h 366"/>
              <a:gd name="T74" fmla="*/ 534 w 602"/>
              <a:gd name="T75" fmla="*/ 278 h 366"/>
              <a:gd name="T76" fmla="*/ 534 w 602"/>
              <a:gd name="T77" fmla="*/ 294 h 366"/>
              <a:gd name="T78" fmla="*/ 526 w 602"/>
              <a:gd name="T79" fmla="*/ 304 h 366"/>
              <a:gd name="T80" fmla="*/ 522 w 602"/>
              <a:gd name="T81" fmla="*/ 320 h 366"/>
              <a:gd name="T82" fmla="*/ 514 w 602"/>
              <a:gd name="T83" fmla="*/ 332 h 366"/>
              <a:gd name="T84" fmla="*/ 498 w 602"/>
              <a:gd name="T85" fmla="*/ 338 h 366"/>
              <a:gd name="T86" fmla="*/ 496 w 602"/>
              <a:gd name="T87" fmla="*/ 348 h 366"/>
              <a:gd name="T88" fmla="*/ 492 w 602"/>
              <a:gd name="T89" fmla="*/ 366 h 366"/>
              <a:gd name="T90" fmla="*/ 466 w 602"/>
              <a:gd name="T91" fmla="*/ 344 h 366"/>
              <a:gd name="T92" fmla="*/ 424 w 602"/>
              <a:gd name="T93" fmla="*/ 342 h 366"/>
              <a:gd name="T94" fmla="*/ 324 w 602"/>
              <a:gd name="T95" fmla="*/ 346 h 366"/>
              <a:gd name="T96" fmla="*/ 198 w 602"/>
              <a:gd name="T97" fmla="*/ 350 h 366"/>
              <a:gd name="T98" fmla="*/ 118 w 602"/>
              <a:gd name="T99" fmla="*/ 350 h 366"/>
              <a:gd name="T100" fmla="*/ 82 w 602"/>
              <a:gd name="T101" fmla="*/ 348 h 366"/>
              <a:gd name="T102" fmla="*/ 76 w 602"/>
              <a:gd name="T103" fmla="*/ 316 h 366"/>
              <a:gd name="T104" fmla="*/ 64 w 602"/>
              <a:gd name="T105" fmla="*/ 256 h 366"/>
              <a:gd name="T106" fmla="*/ 50 w 602"/>
              <a:gd name="T107" fmla="*/ 228 h 366"/>
              <a:gd name="T108" fmla="*/ 44 w 602"/>
              <a:gd name="T109" fmla="*/ 194 h 366"/>
              <a:gd name="T110" fmla="*/ 28 w 602"/>
              <a:gd name="T111" fmla="*/ 158 h 366"/>
              <a:gd name="T112" fmla="*/ 22 w 602"/>
              <a:gd name="T113" fmla="*/ 146 h 366"/>
              <a:gd name="T114" fmla="*/ 24 w 602"/>
              <a:gd name="T115" fmla="*/ 13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2" h="366">
                <a:moveTo>
                  <a:pt x="14" y="126"/>
                </a:moveTo>
                <a:lnTo>
                  <a:pt x="14" y="124"/>
                </a:lnTo>
                <a:lnTo>
                  <a:pt x="14" y="120"/>
                </a:lnTo>
                <a:lnTo>
                  <a:pt x="12" y="118"/>
                </a:lnTo>
                <a:lnTo>
                  <a:pt x="12" y="110"/>
                </a:lnTo>
                <a:lnTo>
                  <a:pt x="8" y="108"/>
                </a:lnTo>
                <a:lnTo>
                  <a:pt x="6" y="106"/>
                </a:lnTo>
                <a:lnTo>
                  <a:pt x="2" y="102"/>
                </a:lnTo>
                <a:lnTo>
                  <a:pt x="0" y="100"/>
                </a:lnTo>
                <a:lnTo>
                  <a:pt x="2" y="96"/>
                </a:lnTo>
                <a:lnTo>
                  <a:pt x="4" y="88"/>
                </a:lnTo>
                <a:lnTo>
                  <a:pt x="8" y="88"/>
                </a:lnTo>
                <a:lnTo>
                  <a:pt x="10" y="82"/>
                </a:lnTo>
                <a:lnTo>
                  <a:pt x="12" y="74"/>
                </a:lnTo>
                <a:lnTo>
                  <a:pt x="16" y="60"/>
                </a:lnTo>
                <a:lnTo>
                  <a:pt x="18" y="54"/>
                </a:lnTo>
                <a:lnTo>
                  <a:pt x="16" y="44"/>
                </a:lnTo>
                <a:lnTo>
                  <a:pt x="14" y="44"/>
                </a:lnTo>
                <a:lnTo>
                  <a:pt x="8" y="42"/>
                </a:lnTo>
                <a:lnTo>
                  <a:pt x="6" y="36"/>
                </a:lnTo>
                <a:lnTo>
                  <a:pt x="10" y="36"/>
                </a:lnTo>
                <a:lnTo>
                  <a:pt x="10" y="32"/>
                </a:lnTo>
                <a:lnTo>
                  <a:pt x="10" y="24"/>
                </a:lnTo>
                <a:lnTo>
                  <a:pt x="8" y="20"/>
                </a:lnTo>
                <a:lnTo>
                  <a:pt x="6" y="18"/>
                </a:lnTo>
                <a:lnTo>
                  <a:pt x="4" y="10"/>
                </a:lnTo>
                <a:lnTo>
                  <a:pt x="18" y="12"/>
                </a:lnTo>
                <a:lnTo>
                  <a:pt x="22" y="12"/>
                </a:lnTo>
                <a:lnTo>
                  <a:pt x="30" y="12"/>
                </a:lnTo>
                <a:lnTo>
                  <a:pt x="36" y="12"/>
                </a:lnTo>
                <a:lnTo>
                  <a:pt x="42" y="12"/>
                </a:lnTo>
                <a:lnTo>
                  <a:pt x="48" y="12"/>
                </a:lnTo>
                <a:lnTo>
                  <a:pt x="54" y="12"/>
                </a:lnTo>
                <a:lnTo>
                  <a:pt x="82" y="12"/>
                </a:lnTo>
                <a:lnTo>
                  <a:pt x="86" y="12"/>
                </a:lnTo>
                <a:lnTo>
                  <a:pt x="102" y="12"/>
                </a:lnTo>
                <a:lnTo>
                  <a:pt x="108" y="12"/>
                </a:lnTo>
                <a:lnTo>
                  <a:pt x="116" y="12"/>
                </a:lnTo>
                <a:lnTo>
                  <a:pt x="120" y="10"/>
                </a:lnTo>
                <a:lnTo>
                  <a:pt x="130" y="10"/>
                </a:lnTo>
                <a:lnTo>
                  <a:pt x="144" y="10"/>
                </a:lnTo>
                <a:lnTo>
                  <a:pt x="146" y="10"/>
                </a:lnTo>
                <a:lnTo>
                  <a:pt x="152" y="10"/>
                </a:lnTo>
                <a:lnTo>
                  <a:pt x="168" y="10"/>
                </a:lnTo>
                <a:lnTo>
                  <a:pt x="172" y="10"/>
                </a:lnTo>
                <a:lnTo>
                  <a:pt x="174" y="10"/>
                </a:lnTo>
                <a:lnTo>
                  <a:pt x="184" y="10"/>
                </a:lnTo>
                <a:lnTo>
                  <a:pt x="198" y="10"/>
                </a:lnTo>
                <a:lnTo>
                  <a:pt x="206" y="10"/>
                </a:lnTo>
                <a:lnTo>
                  <a:pt x="220" y="10"/>
                </a:lnTo>
                <a:lnTo>
                  <a:pt x="224" y="10"/>
                </a:lnTo>
                <a:lnTo>
                  <a:pt x="234" y="10"/>
                </a:lnTo>
                <a:lnTo>
                  <a:pt x="238" y="10"/>
                </a:lnTo>
                <a:lnTo>
                  <a:pt x="242" y="8"/>
                </a:lnTo>
                <a:lnTo>
                  <a:pt x="246" y="8"/>
                </a:lnTo>
                <a:lnTo>
                  <a:pt x="252" y="8"/>
                </a:lnTo>
                <a:lnTo>
                  <a:pt x="258" y="8"/>
                </a:lnTo>
                <a:lnTo>
                  <a:pt x="264" y="8"/>
                </a:lnTo>
                <a:lnTo>
                  <a:pt x="268" y="8"/>
                </a:lnTo>
                <a:lnTo>
                  <a:pt x="274" y="8"/>
                </a:lnTo>
                <a:lnTo>
                  <a:pt x="280" y="8"/>
                </a:lnTo>
                <a:lnTo>
                  <a:pt x="286" y="8"/>
                </a:lnTo>
                <a:lnTo>
                  <a:pt x="300" y="8"/>
                </a:lnTo>
                <a:lnTo>
                  <a:pt x="306" y="8"/>
                </a:lnTo>
                <a:lnTo>
                  <a:pt x="314" y="6"/>
                </a:lnTo>
                <a:lnTo>
                  <a:pt x="322" y="6"/>
                </a:lnTo>
                <a:lnTo>
                  <a:pt x="342" y="6"/>
                </a:lnTo>
                <a:lnTo>
                  <a:pt x="356" y="6"/>
                </a:lnTo>
                <a:lnTo>
                  <a:pt x="374" y="6"/>
                </a:lnTo>
                <a:lnTo>
                  <a:pt x="396" y="4"/>
                </a:lnTo>
                <a:lnTo>
                  <a:pt x="470" y="2"/>
                </a:lnTo>
                <a:lnTo>
                  <a:pt x="480" y="0"/>
                </a:lnTo>
                <a:lnTo>
                  <a:pt x="488" y="0"/>
                </a:lnTo>
                <a:lnTo>
                  <a:pt x="492" y="0"/>
                </a:lnTo>
                <a:lnTo>
                  <a:pt x="492" y="4"/>
                </a:lnTo>
                <a:lnTo>
                  <a:pt x="494" y="16"/>
                </a:lnTo>
                <a:lnTo>
                  <a:pt x="500" y="18"/>
                </a:lnTo>
                <a:lnTo>
                  <a:pt x="502" y="18"/>
                </a:lnTo>
                <a:lnTo>
                  <a:pt x="506" y="22"/>
                </a:lnTo>
                <a:lnTo>
                  <a:pt x="506" y="24"/>
                </a:lnTo>
                <a:lnTo>
                  <a:pt x="506" y="28"/>
                </a:lnTo>
                <a:lnTo>
                  <a:pt x="506" y="30"/>
                </a:lnTo>
                <a:lnTo>
                  <a:pt x="504" y="32"/>
                </a:lnTo>
                <a:lnTo>
                  <a:pt x="502" y="34"/>
                </a:lnTo>
                <a:lnTo>
                  <a:pt x="500" y="36"/>
                </a:lnTo>
                <a:lnTo>
                  <a:pt x="500" y="40"/>
                </a:lnTo>
                <a:lnTo>
                  <a:pt x="500" y="44"/>
                </a:lnTo>
                <a:lnTo>
                  <a:pt x="500" y="48"/>
                </a:lnTo>
                <a:lnTo>
                  <a:pt x="504" y="66"/>
                </a:lnTo>
                <a:lnTo>
                  <a:pt x="504" y="68"/>
                </a:lnTo>
                <a:lnTo>
                  <a:pt x="512" y="86"/>
                </a:lnTo>
                <a:lnTo>
                  <a:pt x="514" y="90"/>
                </a:lnTo>
                <a:lnTo>
                  <a:pt x="516" y="90"/>
                </a:lnTo>
                <a:lnTo>
                  <a:pt x="520" y="92"/>
                </a:lnTo>
                <a:lnTo>
                  <a:pt x="522" y="94"/>
                </a:lnTo>
                <a:lnTo>
                  <a:pt x="524" y="94"/>
                </a:lnTo>
                <a:lnTo>
                  <a:pt x="528" y="94"/>
                </a:lnTo>
                <a:lnTo>
                  <a:pt x="532" y="94"/>
                </a:lnTo>
                <a:lnTo>
                  <a:pt x="534" y="94"/>
                </a:lnTo>
                <a:lnTo>
                  <a:pt x="538" y="96"/>
                </a:lnTo>
                <a:lnTo>
                  <a:pt x="544" y="96"/>
                </a:lnTo>
                <a:lnTo>
                  <a:pt x="546" y="96"/>
                </a:lnTo>
                <a:lnTo>
                  <a:pt x="548" y="98"/>
                </a:lnTo>
                <a:lnTo>
                  <a:pt x="554" y="110"/>
                </a:lnTo>
                <a:lnTo>
                  <a:pt x="552" y="112"/>
                </a:lnTo>
                <a:lnTo>
                  <a:pt x="552" y="118"/>
                </a:lnTo>
                <a:lnTo>
                  <a:pt x="562" y="124"/>
                </a:lnTo>
                <a:lnTo>
                  <a:pt x="564" y="126"/>
                </a:lnTo>
                <a:lnTo>
                  <a:pt x="568" y="126"/>
                </a:lnTo>
                <a:lnTo>
                  <a:pt x="570" y="128"/>
                </a:lnTo>
                <a:lnTo>
                  <a:pt x="572" y="130"/>
                </a:lnTo>
                <a:lnTo>
                  <a:pt x="574" y="132"/>
                </a:lnTo>
                <a:lnTo>
                  <a:pt x="576" y="138"/>
                </a:lnTo>
                <a:lnTo>
                  <a:pt x="576" y="142"/>
                </a:lnTo>
                <a:lnTo>
                  <a:pt x="580" y="146"/>
                </a:lnTo>
                <a:lnTo>
                  <a:pt x="582" y="148"/>
                </a:lnTo>
                <a:lnTo>
                  <a:pt x="586" y="148"/>
                </a:lnTo>
                <a:lnTo>
                  <a:pt x="588" y="150"/>
                </a:lnTo>
                <a:lnTo>
                  <a:pt x="594" y="152"/>
                </a:lnTo>
                <a:lnTo>
                  <a:pt x="598" y="156"/>
                </a:lnTo>
                <a:lnTo>
                  <a:pt x="602" y="164"/>
                </a:lnTo>
                <a:lnTo>
                  <a:pt x="602" y="170"/>
                </a:lnTo>
                <a:lnTo>
                  <a:pt x="600" y="186"/>
                </a:lnTo>
                <a:lnTo>
                  <a:pt x="598" y="192"/>
                </a:lnTo>
                <a:lnTo>
                  <a:pt x="596" y="192"/>
                </a:lnTo>
                <a:lnTo>
                  <a:pt x="596" y="194"/>
                </a:lnTo>
                <a:lnTo>
                  <a:pt x="590" y="198"/>
                </a:lnTo>
                <a:lnTo>
                  <a:pt x="588" y="200"/>
                </a:lnTo>
                <a:lnTo>
                  <a:pt x="588" y="210"/>
                </a:lnTo>
                <a:lnTo>
                  <a:pt x="588" y="214"/>
                </a:lnTo>
                <a:lnTo>
                  <a:pt x="586" y="218"/>
                </a:lnTo>
                <a:lnTo>
                  <a:pt x="578" y="224"/>
                </a:lnTo>
                <a:lnTo>
                  <a:pt x="576" y="226"/>
                </a:lnTo>
                <a:lnTo>
                  <a:pt x="560" y="234"/>
                </a:lnTo>
                <a:lnTo>
                  <a:pt x="550" y="238"/>
                </a:lnTo>
                <a:lnTo>
                  <a:pt x="540" y="240"/>
                </a:lnTo>
                <a:lnTo>
                  <a:pt x="534" y="240"/>
                </a:lnTo>
                <a:lnTo>
                  <a:pt x="532" y="240"/>
                </a:lnTo>
                <a:lnTo>
                  <a:pt x="528" y="240"/>
                </a:lnTo>
                <a:lnTo>
                  <a:pt x="526" y="242"/>
                </a:lnTo>
                <a:lnTo>
                  <a:pt x="524" y="244"/>
                </a:lnTo>
                <a:lnTo>
                  <a:pt x="522" y="246"/>
                </a:lnTo>
                <a:lnTo>
                  <a:pt x="518" y="260"/>
                </a:lnTo>
                <a:lnTo>
                  <a:pt x="518" y="262"/>
                </a:lnTo>
                <a:lnTo>
                  <a:pt x="518" y="264"/>
                </a:lnTo>
                <a:lnTo>
                  <a:pt x="520" y="266"/>
                </a:lnTo>
                <a:lnTo>
                  <a:pt x="522" y="270"/>
                </a:lnTo>
                <a:lnTo>
                  <a:pt x="524" y="272"/>
                </a:lnTo>
                <a:lnTo>
                  <a:pt x="526" y="272"/>
                </a:lnTo>
                <a:lnTo>
                  <a:pt x="530" y="274"/>
                </a:lnTo>
                <a:lnTo>
                  <a:pt x="532" y="276"/>
                </a:lnTo>
                <a:lnTo>
                  <a:pt x="534" y="278"/>
                </a:lnTo>
                <a:lnTo>
                  <a:pt x="534" y="282"/>
                </a:lnTo>
                <a:lnTo>
                  <a:pt x="534" y="284"/>
                </a:lnTo>
                <a:lnTo>
                  <a:pt x="534" y="290"/>
                </a:lnTo>
                <a:lnTo>
                  <a:pt x="534" y="294"/>
                </a:lnTo>
                <a:lnTo>
                  <a:pt x="534" y="296"/>
                </a:lnTo>
                <a:lnTo>
                  <a:pt x="532" y="298"/>
                </a:lnTo>
                <a:lnTo>
                  <a:pt x="530" y="302"/>
                </a:lnTo>
                <a:lnTo>
                  <a:pt x="526" y="304"/>
                </a:lnTo>
                <a:lnTo>
                  <a:pt x="524" y="308"/>
                </a:lnTo>
                <a:lnTo>
                  <a:pt x="522" y="312"/>
                </a:lnTo>
                <a:lnTo>
                  <a:pt x="522" y="316"/>
                </a:lnTo>
                <a:lnTo>
                  <a:pt x="522" y="320"/>
                </a:lnTo>
                <a:lnTo>
                  <a:pt x="520" y="326"/>
                </a:lnTo>
                <a:lnTo>
                  <a:pt x="518" y="328"/>
                </a:lnTo>
                <a:lnTo>
                  <a:pt x="516" y="332"/>
                </a:lnTo>
                <a:lnTo>
                  <a:pt x="514" y="332"/>
                </a:lnTo>
                <a:lnTo>
                  <a:pt x="510" y="334"/>
                </a:lnTo>
                <a:lnTo>
                  <a:pt x="504" y="336"/>
                </a:lnTo>
                <a:lnTo>
                  <a:pt x="502" y="336"/>
                </a:lnTo>
                <a:lnTo>
                  <a:pt x="498" y="338"/>
                </a:lnTo>
                <a:lnTo>
                  <a:pt x="496" y="340"/>
                </a:lnTo>
                <a:lnTo>
                  <a:pt x="494" y="344"/>
                </a:lnTo>
                <a:lnTo>
                  <a:pt x="494" y="346"/>
                </a:lnTo>
                <a:lnTo>
                  <a:pt x="496" y="348"/>
                </a:lnTo>
                <a:lnTo>
                  <a:pt x="498" y="350"/>
                </a:lnTo>
                <a:lnTo>
                  <a:pt x="498" y="352"/>
                </a:lnTo>
                <a:lnTo>
                  <a:pt x="498" y="364"/>
                </a:lnTo>
                <a:lnTo>
                  <a:pt x="492" y="366"/>
                </a:lnTo>
                <a:lnTo>
                  <a:pt x="486" y="362"/>
                </a:lnTo>
                <a:lnTo>
                  <a:pt x="484" y="362"/>
                </a:lnTo>
                <a:lnTo>
                  <a:pt x="482" y="358"/>
                </a:lnTo>
                <a:lnTo>
                  <a:pt x="466" y="344"/>
                </a:lnTo>
                <a:lnTo>
                  <a:pt x="460" y="338"/>
                </a:lnTo>
                <a:lnTo>
                  <a:pt x="438" y="340"/>
                </a:lnTo>
                <a:lnTo>
                  <a:pt x="430" y="340"/>
                </a:lnTo>
                <a:lnTo>
                  <a:pt x="424" y="342"/>
                </a:lnTo>
                <a:lnTo>
                  <a:pt x="414" y="342"/>
                </a:lnTo>
                <a:lnTo>
                  <a:pt x="380" y="344"/>
                </a:lnTo>
                <a:lnTo>
                  <a:pt x="342" y="346"/>
                </a:lnTo>
                <a:lnTo>
                  <a:pt x="324" y="346"/>
                </a:lnTo>
                <a:lnTo>
                  <a:pt x="270" y="350"/>
                </a:lnTo>
                <a:lnTo>
                  <a:pt x="238" y="350"/>
                </a:lnTo>
                <a:lnTo>
                  <a:pt x="206" y="350"/>
                </a:lnTo>
                <a:lnTo>
                  <a:pt x="198" y="350"/>
                </a:lnTo>
                <a:lnTo>
                  <a:pt x="170" y="350"/>
                </a:lnTo>
                <a:lnTo>
                  <a:pt x="160" y="350"/>
                </a:lnTo>
                <a:lnTo>
                  <a:pt x="124" y="350"/>
                </a:lnTo>
                <a:lnTo>
                  <a:pt x="118" y="350"/>
                </a:lnTo>
                <a:lnTo>
                  <a:pt x="94" y="350"/>
                </a:lnTo>
                <a:lnTo>
                  <a:pt x="84" y="350"/>
                </a:lnTo>
                <a:lnTo>
                  <a:pt x="82" y="350"/>
                </a:lnTo>
                <a:lnTo>
                  <a:pt x="82" y="348"/>
                </a:lnTo>
                <a:lnTo>
                  <a:pt x="80" y="342"/>
                </a:lnTo>
                <a:lnTo>
                  <a:pt x="72" y="332"/>
                </a:lnTo>
                <a:lnTo>
                  <a:pt x="74" y="326"/>
                </a:lnTo>
                <a:lnTo>
                  <a:pt x="76" y="316"/>
                </a:lnTo>
                <a:lnTo>
                  <a:pt x="72" y="284"/>
                </a:lnTo>
                <a:lnTo>
                  <a:pt x="66" y="272"/>
                </a:lnTo>
                <a:lnTo>
                  <a:pt x="64" y="264"/>
                </a:lnTo>
                <a:lnTo>
                  <a:pt x="64" y="256"/>
                </a:lnTo>
                <a:lnTo>
                  <a:pt x="66" y="250"/>
                </a:lnTo>
                <a:lnTo>
                  <a:pt x="58" y="246"/>
                </a:lnTo>
                <a:lnTo>
                  <a:pt x="54" y="242"/>
                </a:lnTo>
                <a:lnTo>
                  <a:pt x="50" y="228"/>
                </a:lnTo>
                <a:lnTo>
                  <a:pt x="50" y="222"/>
                </a:lnTo>
                <a:lnTo>
                  <a:pt x="52" y="216"/>
                </a:lnTo>
                <a:lnTo>
                  <a:pt x="54" y="210"/>
                </a:lnTo>
                <a:lnTo>
                  <a:pt x="44" y="194"/>
                </a:lnTo>
                <a:lnTo>
                  <a:pt x="34" y="180"/>
                </a:lnTo>
                <a:lnTo>
                  <a:pt x="28" y="164"/>
                </a:lnTo>
                <a:lnTo>
                  <a:pt x="26" y="162"/>
                </a:lnTo>
                <a:lnTo>
                  <a:pt x="28" y="158"/>
                </a:lnTo>
                <a:lnTo>
                  <a:pt x="28" y="156"/>
                </a:lnTo>
                <a:lnTo>
                  <a:pt x="28" y="152"/>
                </a:lnTo>
                <a:lnTo>
                  <a:pt x="26" y="148"/>
                </a:lnTo>
                <a:lnTo>
                  <a:pt x="22" y="146"/>
                </a:lnTo>
                <a:lnTo>
                  <a:pt x="22" y="144"/>
                </a:lnTo>
                <a:lnTo>
                  <a:pt x="22" y="136"/>
                </a:lnTo>
                <a:lnTo>
                  <a:pt x="24" y="132"/>
                </a:lnTo>
                <a:lnTo>
                  <a:pt x="24" y="130"/>
                </a:lnTo>
                <a:lnTo>
                  <a:pt x="22" y="128"/>
                </a:lnTo>
                <a:lnTo>
                  <a:pt x="18" y="126"/>
                </a:lnTo>
                <a:lnTo>
                  <a:pt x="14" y="126"/>
                </a:lnTo>
                <a:close/>
              </a:path>
            </a:pathLst>
          </a:custGeom>
          <a:solidFill>
            <a:schemeClr val="bg2">
              <a:lumMod val="90000"/>
            </a:schemeClr>
          </a:solidFill>
          <a:ln w="3175" cmpd="sng">
            <a:solidFill>
              <a:schemeClr val="bg2">
                <a:lumMod val="75000"/>
              </a:schemeClr>
            </a:solidFill>
            <a:round/>
            <a:headEnd/>
            <a:tailEnd/>
          </a:ln>
        </p:spPr>
        <p:txBody>
          <a:bodyPr/>
          <a:lstStyle/>
          <a:p>
            <a:endParaRPr lang="en-US">
              <a:solidFill>
                <a:prstClr val="black"/>
              </a:solidFill>
            </a:endParaRPr>
          </a:p>
        </p:txBody>
      </p:sp>
      <p:sp>
        <p:nvSpPr>
          <p:cNvPr id="203" name="Freeform 410"/>
          <p:cNvSpPr>
            <a:spLocks/>
          </p:cNvSpPr>
          <p:nvPr/>
        </p:nvSpPr>
        <p:spPr bwMode="auto">
          <a:xfrm>
            <a:off x="4776788" y="2422526"/>
            <a:ext cx="1301750" cy="606425"/>
          </a:xfrm>
          <a:custGeom>
            <a:avLst/>
            <a:gdLst>
              <a:gd name="T0" fmla="*/ 4 w 820"/>
              <a:gd name="T1" fmla="*/ 182 h 382"/>
              <a:gd name="T2" fmla="*/ 12 w 820"/>
              <a:gd name="T3" fmla="*/ 102 h 382"/>
              <a:gd name="T4" fmla="*/ 22 w 820"/>
              <a:gd name="T5" fmla="*/ 0 h 382"/>
              <a:gd name="T6" fmla="*/ 116 w 820"/>
              <a:gd name="T7" fmla="*/ 8 h 382"/>
              <a:gd name="T8" fmla="*/ 184 w 820"/>
              <a:gd name="T9" fmla="*/ 12 h 382"/>
              <a:gd name="T10" fmla="*/ 226 w 820"/>
              <a:gd name="T11" fmla="*/ 16 h 382"/>
              <a:gd name="T12" fmla="*/ 256 w 820"/>
              <a:gd name="T13" fmla="*/ 16 h 382"/>
              <a:gd name="T14" fmla="*/ 278 w 820"/>
              <a:gd name="T15" fmla="*/ 18 h 382"/>
              <a:gd name="T16" fmla="*/ 296 w 820"/>
              <a:gd name="T17" fmla="*/ 20 h 382"/>
              <a:gd name="T18" fmla="*/ 356 w 820"/>
              <a:gd name="T19" fmla="*/ 22 h 382"/>
              <a:gd name="T20" fmla="*/ 388 w 820"/>
              <a:gd name="T21" fmla="*/ 24 h 382"/>
              <a:gd name="T22" fmla="*/ 420 w 820"/>
              <a:gd name="T23" fmla="*/ 24 h 382"/>
              <a:gd name="T24" fmla="*/ 472 w 820"/>
              <a:gd name="T25" fmla="*/ 28 h 382"/>
              <a:gd name="T26" fmla="*/ 530 w 820"/>
              <a:gd name="T27" fmla="*/ 32 h 382"/>
              <a:gd name="T28" fmla="*/ 570 w 820"/>
              <a:gd name="T29" fmla="*/ 54 h 382"/>
              <a:gd name="T30" fmla="*/ 580 w 820"/>
              <a:gd name="T31" fmla="*/ 54 h 382"/>
              <a:gd name="T32" fmla="*/ 586 w 820"/>
              <a:gd name="T33" fmla="*/ 46 h 382"/>
              <a:gd name="T34" fmla="*/ 626 w 820"/>
              <a:gd name="T35" fmla="*/ 46 h 382"/>
              <a:gd name="T36" fmla="*/ 636 w 820"/>
              <a:gd name="T37" fmla="*/ 44 h 382"/>
              <a:gd name="T38" fmla="*/ 654 w 820"/>
              <a:gd name="T39" fmla="*/ 56 h 382"/>
              <a:gd name="T40" fmla="*/ 676 w 820"/>
              <a:gd name="T41" fmla="*/ 62 h 382"/>
              <a:gd name="T42" fmla="*/ 704 w 820"/>
              <a:gd name="T43" fmla="*/ 86 h 382"/>
              <a:gd name="T44" fmla="*/ 720 w 820"/>
              <a:gd name="T45" fmla="*/ 92 h 382"/>
              <a:gd name="T46" fmla="*/ 718 w 820"/>
              <a:gd name="T47" fmla="*/ 108 h 382"/>
              <a:gd name="T48" fmla="*/ 724 w 820"/>
              <a:gd name="T49" fmla="*/ 120 h 382"/>
              <a:gd name="T50" fmla="*/ 740 w 820"/>
              <a:gd name="T51" fmla="*/ 156 h 382"/>
              <a:gd name="T52" fmla="*/ 746 w 820"/>
              <a:gd name="T53" fmla="*/ 190 h 382"/>
              <a:gd name="T54" fmla="*/ 760 w 820"/>
              <a:gd name="T55" fmla="*/ 218 h 382"/>
              <a:gd name="T56" fmla="*/ 772 w 820"/>
              <a:gd name="T57" fmla="*/ 278 h 382"/>
              <a:gd name="T58" fmla="*/ 778 w 820"/>
              <a:gd name="T59" fmla="*/ 310 h 382"/>
              <a:gd name="T60" fmla="*/ 780 w 820"/>
              <a:gd name="T61" fmla="*/ 320 h 382"/>
              <a:gd name="T62" fmla="*/ 796 w 820"/>
              <a:gd name="T63" fmla="*/ 348 h 382"/>
              <a:gd name="T64" fmla="*/ 820 w 820"/>
              <a:gd name="T65" fmla="*/ 382 h 382"/>
              <a:gd name="T66" fmla="*/ 742 w 820"/>
              <a:gd name="T67" fmla="*/ 382 h 382"/>
              <a:gd name="T68" fmla="*/ 694 w 820"/>
              <a:gd name="T69" fmla="*/ 382 h 382"/>
              <a:gd name="T70" fmla="*/ 664 w 820"/>
              <a:gd name="T71" fmla="*/ 382 h 382"/>
              <a:gd name="T72" fmla="*/ 612 w 820"/>
              <a:gd name="T73" fmla="*/ 380 h 382"/>
              <a:gd name="T74" fmla="*/ 572 w 820"/>
              <a:gd name="T75" fmla="*/ 380 h 382"/>
              <a:gd name="T76" fmla="*/ 542 w 820"/>
              <a:gd name="T77" fmla="*/ 378 h 382"/>
              <a:gd name="T78" fmla="*/ 518 w 820"/>
              <a:gd name="T79" fmla="*/ 378 h 382"/>
              <a:gd name="T80" fmla="*/ 486 w 820"/>
              <a:gd name="T81" fmla="*/ 378 h 382"/>
              <a:gd name="T82" fmla="*/ 458 w 820"/>
              <a:gd name="T83" fmla="*/ 376 h 382"/>
              <a:gd name="T84" fmla="*/ 372 w 820"/>
              <a:gd name="T85" fmla="*/ 374 h 382"/>
              <a:gd name="T86" fmla="*/ 308 w 820"/>
              <a:gd name="T87" fmla="*/ 370 h 382"/>
              <a:gd name="T88" fmla="*/ 276 w 820"/>
              <a:gd name="T89" fmla="*/ 368 h 382"/>
              <a:gd name="T90" fmla="*/ 238 w 820"/>
              <a:gd name="T91" fmla="*/ 366 h 382"/>
              <a:gd name="T92" fmla="*/ 212 w 820"/>
              <a:gd name="T93" fmla="*/ 366 h 382"/>
              <a:gd name="T94" fmla="*/ 200 w 820"/>
              <a:gd name="T95" fmla="*/ 366 h 382"/>
              <a:gd name="T96" fmla="*/ 180 w 820"/>
              <a:gd name="T97" fmla="*/ 358 h 382"/>
              <a:gd name="T98" fmla="*/ 188 w 820"/>
              <a:gd name="T99" fmla="*/ 248 h 382"/>
              <a:gd name="T100" fmla="*/ 158 w 820"/>
              <a:gd name="T101" fmla="*/ 246 h 382"/>
              <a:gd name="T102" fmla="*/ 122 w 820"/>
              <a:gd name="T103" fmla="*/ 244 h 382"/>
              <a:gd name="T104" fmla="*/ 84 w 820"/>
              <a:gd name="T105" fmla="*/ 240 h 382"/>
              <a:gd name="T106" fmla="*/ 0 w 820"/>
              <a:gd name="T107" fmla="*/ 234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382">
                <a:moveTo>
                  <a:pt x="0" y="234"/>
                </a:moveTo>
                <a:lnTo>
                  <a:pt x="2" y="228"/>
                </a:lnTo>
                <a:lnTo>
                  <a:pt x="4" y="200"/>
                </a:lnTo>
                <a:lnTo>
                  <a:pt x="4" y="182"/>
                </a:lnTo>
                <a:lnTo>
                  <a:pt x="6" y="180"/>
                </a:lnTo>
                <a:lnTo>
                  <a:pt x="6" y="170"/>
                </a:lnTo>
                <a:lnTo>
                  <a:pt x="10" y="120"/>
                </a:lnTo>
                <a:lnTo>
                  <a:pt x="12" y="102"/>
                </a:lnTo>
                <a:lnTo>
                  <a:pt x="14" y="86"/>
                </a:lnTo>
                <a:lnTo>
                  <a:pt x="16" y="52"/>
                </a:lnTo>
                <a:lnTo>
                  <a:pt x="22" y="10"/>
                </a:lnTo>
                <a:lnTo>
                  <a:pt x="22" y="0"/>
                </a:lnTo>
                <a:lnTo>
                  <a:pt x="28" y="2"/>
                </a:lnTo>
                <a:lnTo>
                  <a:pt x="46" y="4"/>
                </a:lnTo>
                <a:lnTo>
                  <a:pt x="64" y="4"/>
                </a:lnTo>
                <a:lnTo>
                  <a:pt x="116" y="8"/>
                </a:lnTo>
                <a:lnTo>
                  <a:pt x="150" y="10"/>
                </a:lnTo>
                <a:lnTo>
                  <a:pt x="168" y="12"/>
                </a:lnTo>
                <a:lnTo>
                  <a:pt x="180" y="12"/>
                </a:lnTo>
                <a:lnTo>
                  <a:pt x="184" y="12"/>
                </a:lnTo>
                <a:lnTo>
                  <a:pt x="194" y="14"/>
                </a:lnTo>
                <a:lnTo>
                  <a:pt x="212" y="14"/>
                </a:lnTo>
                <a:lnTo>
                  <a:pt x="218" y="16"/>
                </a:lnTo>
                <a:lnTo>
                  <a:pt x="226" y="16"/>
                </a:lnTo>
                <a:lnTo>
                  <a:pt x="232" y="16"/>
                </a:lnTo>
                <a:lnTo>
                  <a:pt x="238" y="16"/>
                </a:lnTo>
                <a:lnTo>
                  <a:pt x="250" y="16"/>
                </a:lnTo>
                <a:lnTo>
                  <a:pt x="256" y="16"/>
                </a:lnTo>
                <a:lnTo>
                  <a:pt x="266" y="18"/>
                </a:lnTo>
                <a:lnTo>
                  <a:pt x="270" y="18"/>
                </a:lnTo>
                <a:lnTo>
                  <a:pt x="274" y="18"/>
                </a:lnTo>
                <a:lnTo>
                  <a:pt x="278" y="18"/>
                </a:lnTo>
                <a:lnTo>
                  <a:pt x="282" y="18"/>
                </a:lnTo>
                <a:lnTo>
                  <a:pt x="288" y="18"/>
                </a:lnTo>
                <a:lnTo>
                  <a:pt x="292" y="20"/>
                </a:lnTo>
                <a:lnTo>
                  <a:pt x="296" y="20"/>
                </a:lnTo>
                <a:lnTo>
                  <a:pt x="320" y="20"/>
                </a:lnTo>
                <a:lnTo>
                  <a:pt x="326" y="22"/>
                </a:lnTo>
                <a:lnTo>
                  <a:pt x="340" y="22"/>
                </a:lnTo>
                <a:lnTo>
                  <a:pt x="356" y="22"/>
                </a:lnTo>
                <a:lnTo>
                  <a:pt x="358" y="22"/>
                </a:lnTo>
                <a:lnTo>
                  <a:pt x="362" y="22"/>
                </a:lnTo>
                <a:lnTo>
                  <a:pt x="366" y="22"/>
                </a:lnTo>
                <a:lnTo>
                  <a:pt x="388" y="24"/>
                </a:lnTo>
                <a:lnTo>
                  <a:pt x="398" y="24"/>
                </a:lnTo>
                <a:lnTo>
                  <a:pt x="404" y="24"/>
                </a:lnTo>
                <a:lnTo>
                  <a:pt x="412" y="24"/>
                </a:lnTo>
                <a:lnTo>
                  <a:pt x="420" y="24"/>
                </a:lnTo>
                <a:lnTo>
                  <a:pt x="424" y="26"/>
                </a:lnTo>
                <a:lnTo>
                  <a:pt x="432" y="26"/>
                </a:lnTo>
                <a:lnTo>
                  <a:pt x="436" y="26"/>
                </a:lnTo>
                <a:lnTo>
                  <a:pt x="472" y="28"/>
                </a:lnTo>
                <a:lnTo>
                  <a:pt x="478" y="28"/>
                </a:lnTo>
                <a:lnTo>
                  <a:pt x="482" y="28"/>
                </a:lnTo>
                <a:lnTo>
                  <a:pt x="526" y="28"/>
                </a:lnTo>
                <a:lnTo>
                  <a:pt x="530" y="32"/>
                </a:lnTo>
                <a:lnTo>
                  <a:pt x="534" y="36"/>
                </a:lnTo>
                <a:lnTo>
                  <a:pt x="538" y="38"/>
                </a:lnTo>
                <a:lnTo>
                  <a:pt x="564" y="52"/>
                </a:lnTo>
                <a:lnTo>
                  <a:pt x="570" y="54"/>
                </a:lnTo>
                <a:lnTo>
                  <a:pt x="570" y="56"/>
                </a:lnTo>
                <a:lnTo>
                  <a:pt x="574" y="56"/>
                </a:lnTo>
                <a:lnTo>
                  <a:pt x="578" y="54"/>
                </a:lnTo>
                <a:lnTo>
                  <a:pt x="580" y="54"/>
                </a:lnTo>
                <a:lnTo>
                  <a:pt x="580" y="52"/>
                </a:lnTo>
                <a:lnTo>
                  <a:pt x="582" y="46"/>
                </a:lnTo>
                <a:lnTo>
                  <a:pt x="584" y="46"/>
                </a:lnTo>
                <a:lnTo>
                  <a:pt x="586" y="46"/>
                </a:lnTo>
                <a:lnTo>
                  <a:pt x="596" y="46"/>
                </a:lnTo>
                <a:lnTo>
                  <a:pt x="600" y="46"/>
                </a:lnTo>
                <a:lnTo>
                  <a:pt x="602" y="48"/>
                </a:lnTo>
                <a:lnTo>
                  <a:pt x="626" y="46"/>
                </a:lnTo>
                <a:lnTo>
                  <a:pt x="628" y="46"/>
                </a:lnTo>
                <a:lnTo>
                  <a:pt x="632" y="46"/>
                </a:lnTo>
                <a:lnTo>
                  <a:pt x="634" y="44"/>
                </a:lnTo>
                <a:lnTo>
                  <a:pt x="636" y="44"/>
                </a:lnTo>
                <a:lnTo>
                  <a:pt x="642" y="48"/>
                </a:lnTo>
                <a:lnTo>
                  <a:pt x="644" y="52"/>
                </a:lnTo>
                <a:lnTo>
                  <a:pt x="652" y="56"/>
                </a:lnTo>
                <a:lnTo>
                  <a:pt x="654" y="56"/>
                </a:lnTo>
                <a:lnTo>
                  <a:pt x="658" y="56"/>
                </a:lnTo>
                <a:lnTo>
                  <a:pt x="664" y="58"/>
                </a:lnTo>
                <a:lnTo>
                  <a:pt x="674" y="60"/>
                </a:lnTo>
                <a:lnTo>
                  <a:pt x="676" y="62"/>
                </a:lnTo>
                <a:lnTo>
                  <a:pt x="680" y="64"/>
                </a:lnTo>
                <a:lnTo>
                  <a:pt x="690" y="72"/>
                </a:lnTo>
                <a:lnTo>
                  <a:pt x="696" y="82"/>
                </a:lnTo>
                <a:lnTo>
                  <a:pt x="704" y="86"/>
                </a:lnTo>
                <a:lnTo>
                  <a:pt x="710" y="88"/>
                </a:lnTo>
                <a:lnTo>
                  <a:pt x="714" y="88"/>
                </a:lnTo>
                <a:lnTo>
                  <a:pt x="718" y="90"/>
                </a:lnTo>
                <a:lnTo>
                  <a:pt x="720" y="92"/>
                </a:lnTo>
                <a:lnTo>
                  <a:pt x="720" y="94"/>
                </a:lnTo>
                <a:lnTo>
                  <a:pt x="718" y="98"/>
                </a:lnTo>
                <a:lnTo>
                  <a:pt x="718" y="106"/>
                </a:lnTo>
                <a:lnTo>
                  <a:pt x="718" y="108"/>
                </a:lnTo>
                <a:lnTo>
                  <a:pt x="722" y="110"/>
                </a:lnTo>
                <a:lnTo>
                  <a:pt x="724" y="114"/>
                </a:lnTo>
                <a:lnTo>
                  <a:pt x="724" y="118"/>
                </a:lnTo>
                <a:lnTo>
                  <a:pt x="724" y="120"/>
                </a:lnTo>
                <a:lnTo>
                  <a:pt x="722" y="124"/>
                </a:lnTo>
                <a:lnTo>
                  <a:pt x="724" y="126"/>
                </a:lnTo>
                <a:lnTo>
                  <a:pt x="730" y="142"/>
                </a:lnTo>
                <a:lnTo>
                  <a:pt x="740" y="156"/>
                </a:lnTo>
                <a:lnTo>
                  <a:pt x="750" y="172"/>
                </a:lnTo>
                <a:lnTo>
                  <a:pt x="748" y="178"/>
                </a:lnTo>
                <a:lnTo>
                  <a:pt x="746" y="184"/>
                </a:lnTo>
                <a:lnTo>
                  <a:pt x="746" y="190"/>
                </a:lnTo>
                <a:lnTo>
                  <a:pt x="750" y="204"/>
                </a:lnTo>
                <a:lnTo>
                  <a:pt x="754" y="208"/>
                </a:lnTo>
                <a:lnTo>
                  <a:pt x="762" y="212"/>
                </a:lnTo>
                <a:lnTo>
                  <a:pt x="760" y="218"/>
                </a:lnTo>
                <a:lnTo>
                  <a:pt x="760" y="226"/>
                </a:lnTo>
                <a:lnTo>
                  <a:pt x="762" y="234"/>
                </a:lnTo>
                <a:lnTo>
                  <a:pt x="768" y="246"/>
                </a:lnTo>
                <a:lnTo>
                  <a:pt x="772" y="278"/>
                </a:lnTo>
                <a:lnTo>
                  <a:pt x="770" y="288"/>
                </a:lnTo>
                <a:lnTo>
                  <a:pt x="768" y="294"/>
                </a:lnTo>
                <a:lnTo>
                  <a:pt x="776" y="304"/>
                </a:lnTo>
                <a:lnTo>
                  <a:pt x="778" y="310"/>
                </a:lnTo>
                <a:lnTo>
                  <a:pt x="778" y="312"/>
                </a:lnTo>
                <a:lnTo>
                  <a:pt x="776" y="314"/>
                </a:lnTo>
                <a:lnTo>
                  <a:pt x="778" y="318"/>
                </a:lnTo>
                <a:lnTo>
                  <a:pt x="780" y="320"/>
                </a:lnTo>
                <a:lnTo>
                  <a:pt x="784" y="322"/>
                </a:lnTo>
                <a:lnTo>
                  <a:pt x="786" y="330"/>
                </a:lnTo>
                <a:lnTo>
                  <a:pt x="790" y="342"/>
                </a:lnTo>
                <a:lnTo>
                  <a:pt x="796" y="348"/>
                </a:lnTo>
                <a:lnTo>
                  <a:pt x="804" y="358"/>
                </a:lnTo>
                <a:lnTo>
                  <a:pt x="812" y="370"/>
                </a:lnTo>
                <a:lnTo>
                  <a:pt x="816" y="378"/>
                </a:lnTo>
                <a:lnTo>
                  <a:pt x="820" y="382"/>
                </a:lnTo>
                <a:lnTo>
                  <a:pt x="788" y="382"/>
                </a:lnTo>
                <a:lnTo>
                  <a:pt x="754" y="382"/>
                </a:lnTo>
                <a:lnTo>
                  <a:pt x="748" y="382"/>
                </a:lnTo>
                <a:lnTo>
                  <a:pt x="742" y="382"/>
                </a:lnTo>
                <a:lnTo>
                  <a:pt x="736" y="382"/>
                </a:lnTo>
                <a:lnTo>
                  <a:pt x="730" y="382"/>
                </a:lnTo>
                <a:lnTo>
                  <a:pt x="718" y="382"/>
                </a:lnTo>
                <a:lnTo>
                  <a:pt x="694" y="382"/>
                </a:lnTo>
                <a:lnTo>
                  <a:pt x="690" y="382"/>
                </a:lnTo>
                <a:lnTo>
                  <a:pt x="676" y="382"/>
                </a:lnTo>
                <a:lnTo>
                  <a:pt x="672" y="382"/>
                </a:lnTo>
                <a:lnTo>
                  <a:pt x="664" y="382"/>
                </a:lnTo>
                <a:lnTo>
                  <a:pt x="654" y="380"/>
                </a:lnTo>
                <a:lnTo>
                  <a:pt x="638" y="380"/>
                </a:lnTo>
                <a:lnTo>
                  <a:pt x="636" y="380"/>
                </a:lnTo>
                <a:lnTo>
                  <a:pt x="612" y="380"/>
                </a:lnTo>
                <a:lnTo>
                  <a:pt x="590" y="380"/>
                </a:lnTo>
                <a:lnTo>
                  <a:pt x="580" y="380"/>
                </a:lnTo>
                <a:lnTo>
                  <a:pt x="576" y="380"/>
                </a:lnTo>
                <a:lnTo>
                  <a:pt x="572" y="380"/>
                </a:lnTo>
                <a:lnTo>
                  <a:pt x="564" y="380"/>
                </a:lnTo>
                <a:lnTo>
                  <a:pt x="556" y="380"/>
                </a:lnTo>
                <a:lnTo>
                  <a:pt x="550" y="378"/>
                </a:lnTo>
                <a:lnTo>
                  <a:pt x="542" y="378"/>
                </a:lnTo>
                <a:lnTo>
                  <a:pt x="538" y="378"/>
                </a:lnTo>
                <a:lnTo>
                  <a:pt x="532" y="378"/>
                </a:lnTo>
                <a:lnTo>
                  <a:pt x="522" y="378"/>
                </a:lnTo>
                <a:lnTo>
                  <a:pt x="518" y="378"/>
                </a:lnTo>
                <a:lnTo>
                  <a:pt x="506" y="378"/>
                </a:lnTo>
                <a:lnTo>
                  <a:pt x="500" y="378"/>
                </a:lnTo>
                <a:lnTo>
                  <a:pt x="494" y="378"/>
                </a:lnTo>
                <a:lnTo>
                  <a:pt x="486" y="378"/>
                </a:lnTo>
                <a:lnTo>
                  <a:pt x="480" y="378"/>
                </a:lnTo>
                <a:lnTo>
                  <a:pt x="472" y="378"/>
                </a:lnTo>
                <a:lnTo>
                  <a:pt x="464" y="378"/>
                </a:lnTo>
                <a:lnTo>
                  <a:pt x="458" y="376"/>
                </a:lnTo>
                <a:lnTo>
                  <a:pt x="448" y="376"/>
                </a:lnTo>
                <a:lnTo>
                  <a:pt x="436" y="376"/>
                </a:lnTo>
                <a:lnTo>
                  <a:pt x="422" y="376"/>
                </a:lnTo>
                <a:lnTo>
                  <a:pt x="372" y="374"/>
                </a:lnTo>
                <a:lnTo>
                  <a:pt x="364" y="372"/>
                </a:lnTo>
                <a:lnTo>
                  <a:pt x="318" y="372"/>
                </a:lnTo>
                <a:lnTo>
                  <a:pt x="312" y="372"/>
                </a:lnTo>
                <a:lnTo>
                  <a:pt x="308" y="370"/>
                </a:lnTo>
                <a:lnTo>
                  <a:pt x="292" y="370"/>
                </a:lnTo>
                <a:lnTo>
                  <a:pt x="288" y="370"/>
                </a:lnTo>
                <a:lnTo>
                  <a:pt x="284" y="370"/>
                </a:lnTo>
                <a:lnTo>
                  <a:pt x="276" y="368"/>
                </a:lnTo>
                <a:lnTo>
                  <a:pt x="268" y="368"/>
                </a:lnTo>
                <a:lnTo>
                  <a:pt x="260" y="368"/>
                </a:lnTo>
                <a:lnTo>
                  <a:pt x="252" y="368"/>
                </a:lnTo>
                <a:lnTo>
                  <a:pt x="238" y="366"/>
                </a:lnTo>
                <a:lnTo>
                  <a:pt x="226" y="366"/>
                </a:lnTo>
                <a:lnTo>
                  <a:pt x="220" y="366"/>
                </a:lnTo>
                <a:lnTo>
                  <a:pt x="216" y="366"/>
                </a:lnTo>
                <a:lnTo>
                  <a:pt x="212" y="366"/>
                </a:lnTo>
                <a:lnTo>
                  <a:pt x="208" y="366"/>
                </a:lnTo>
                <a:lnTo>
                  <a:pt x="206" y="366"/>
                </a:lnTo>
                <a:lnTo>
                  <a:pt x="202" y="366"/>
                </a:lnTo>
                <a:lnTo>
                  <a:pt x="200" y="366"/>
                </a:lnTo>
                <a:lnTo>
                  <a:pt x="196" y="364"/>
                </a:lnTo>
                <a:lnTo>
                  <a:pt x="182" y="364"/>
                </a:lnTo>
                <a:lnTo>
                  <a:pt x="180" y="364"/>
                </a:lnTo>
                <a:lnTo>
                  <a:pt x="180" y="358"/>
                </a:lnTo>
                <a:lnTo>
                  <a:pt x="180" y="352"/>
                </a:lnTo>
                <a:lnTo>
                  <a:pt x="184" y="318"/>
                </a:lnTo>
                <a:lnTo>
                  <a:pt x="184" y="292"/>
                </a:lnTo>
                <a:lnTo>
                  <a:pt x="188" y="248"/>
                </a:lnTo>
                <a:lnTo>
                  <a:pt x="182" y="246"/>
                </a:lnTo>
                <a:lnTo>
                  <a:pt x="168" y="246"/>
                </a:lnTo>
                <a:lnTo>
                  <a:pt x="164" y="246"/>
                </a:lnTo>
                <a:lnTo>
                  <a:pt x="158" y="246"/>
                </a:lnTo>
                <a:lnTo>
                  <a:pt x="152" y="246"/>
                </a:lnTo>
                <a:lnTo>
                  <a:pt x="146" y="244"/>
                </a:lnTo>
                <a:lnTo>
                  <a:pt x="136" y="244"/>
                </a:lnTo>
                <a:lnTo>
                  <a:pt x="122" y="244"/>
                </a:lnTo>
                <a:lnTo>
                  <a:pt x="116" y="242"/>
                </a:lnTo>
                <a:lnTo>
                  <a:pt x="100" y="242"/>
                </a:lnTo>
                <a:lnTo>
                  <a:pt x="92" y="240"/>
                </a:lnTo>
                <a:lnTo>
                  <a:pt x="84" y="240"/>
                </a:lnTo>
                <a:lnTo>
                  <a:pt x="74" y="240"/>
                </a:lnTo>
                <a:lnTo>
                  <a:pt x="62" y="238"/>
                </a:lnTo>
                <a:lnTo>
                  <a:pt x="48" y="238"/>
                </a:lnTo>
                <a:lnTo>
                  <a:pt x="0" y="234"/>
                </a:lnTo>
                <a:close/>
              </a:path>
            </a:pathLst>
          </a:custGeom>
          <a:solidFill>
            <a:schemeClr val="bg2">
              <a:lumMod val="90000"/>
            </a:schemeClr>
          </a:solidFill>
          <a:ln w="3175" cmpd="sng">
            <a:solidFill>
              <a:schemeClr val="bg2">
                <a:lumMod val="75000"/>
              </a:schemeClr>
            </a:solidFill>
            <a:round/>
            <a:headEnd/>
            <a:tailEnd/>
          </a:ln>
        </p:spPr>
        <p:txBody>
          <a:bodyPr/>
          <a:lstStyle/>
          <a:p>
            <a:endParaRPr lang="en-US">
              <a:solidFill>
                <a:prstClr val="black"/>
              </a:solidFill>
            </a:endParaRPr>
          </a:p>
        </p:txBody>
      </p:sp>
      <p:sp>
        <p:nvSpPr>
          <p:cNvPr id="204" name="Freeform 411"/>
          <p:cNvSpPr>
            <a:spLocks/>
          </p:cNvSpPr>
          <p:nvPr/>
        </p:nvSpPr>
        <p:spPr bwMode="auto">
          <a:xfrm>
            <a:off x="9256713" y="2209800"/>
            <a:ext cx="273050" cy="247650"/>
          </a:xfrm>
          <a:custGeom>
            <a:avLst/>
            <a:gdLst>
              <a:gd name="T0" fmla="*/ 170 w 172"/>
              <a:gd name="T1" fmla="*/ 80 h 156"/>
              <a:gd name="T2" fmla="*/ 166 w 172"/>
              <a:gd name="T3" fmla="*/ 78 h 156"/>
              <a:gd name="T4" fmla="*/ 160 w 172"/>
              <a:gd name="T5" fmla="*/ 80 h 156"/>
              <a:gd name="T6" fmla="*/ 140 w 172"/>
              <a:gd name="T7" fmla="*/ 88 h 156"/>
              <a:gd name="T8" fmla="*/ 136 w 172"/>
              <a:gd name="T9" fmla="*/ 92 h 156"/>
              <a:gd name="T10" fmla="*/ 134 w 172"/>
              <a:gd name="T11" fmla="*/ 94 h 156"/>
              <a:gd name="T12" fmla="*/ 124 w 172"/>
              <a:gd name="T13" fmla="*/ 98 h 156"/>
              <a:gd name="T14" fmla="*/ 110 w 172"/>
              <a:gd name="T15" fmla="*/ 102 h 156"/>
              <a:gd name="T16" fmla="*/ 106 w 172"/>
              <a:gd name="T17" fmla="*/ 102 h 156"/>
              <a:gd name="T18" fmla="*/ 102 w 172"/>
              <a:gd name="T19" fmla="*/ 102 h 156"/>
              <a:gd name="T20" fmla="*/ 100 w 172"/>
              <a:gd name="T21" fmla="*/ 104 h 156"/>
              <a:gd name="T22" fmla="*/ 84 w 172"/>
              <a:gd name="T23" fmla="*/ 110 h 156"/>
              <a:gd name="T24" fmla="*/ 78 w 172"/>
              <a:gd name="T25" fmla="*/ 112 h 156"/>
              <a:gd name="T26" fmla="*/ 76 w 172"/>
              <a:gd name="T27" fmla="*/ 108 h 156"/>
              <a:gd name="T28" fmla="*/ 74 w 172"/>
              <a:gd name="T29" fmla="*/ 110 h 156"/>
              <a:gd name="T30" fmla="*/ 66 w 172"/>
              <a:gd name="T31" fmla="*/ 120 h 156"/>
              <a:gd name="T32" fmla="*/ 60 w 172"/>
              <a:gd name="T33" fmla="*/ 126 h 156"/>
              <a:gd name="T34" fmla="*/ 58 w 172"/>
              <a:gd name="T35" fmla="*/ 128 h 156"/>
              <a:gd name="T36" fmla="*/ 54 w 172"/>
              <a:gd name="T37" fmla="*/ 128 h 156"/>
              <a:gd name="T38" fmla="*/ 48 w 172"/>
              <a:gd name="T39" fmla="*/ 134 h 156"/>
              <a:gd name="T40" fmla="*/ 44 w 172"/>
              <a:gd name="T41" fmla="*/ 136 h 156"/>
              <a:gd name="T42" fmla="*/ 38 w 172"/>
              <a:gd name="T43" fmla="*/ 140 h 156"/>
              <a:gd name="T44" fmla="*/ 34 w 172"/>
              <a:gd name="T45" fmla="*/ 144 h 156"/>
              <a:gd name="T46" fmla="*/ 32 w 172"/>
              <a:gd name="T47" fmla="*/ 148 h 156"/>
              <a:gd name="T48" fmla="*/ 24 w 172"/>
              <a:gd name="T49" fmla="*/ 154 h 156"/>
              <a:gd name="T50" fmla="*/ 16 w 172"/>
              <a:gd name="T51" fmla="*/ 156 h 156"/>
              <a:gd name="T52" fmla="*/ 6 w 172"/>
              <a:gd name="T53" fmla="*/ 148 h 156"/>
              <a:gd name="T54" fmla="*/ 26 w 172"/>
              <a:gd name="T55" fmla="*/ 130 h 156"/>
              <a:gd name="T56" fmla="*/ 22 w 172"/>
              <a:gd name="T57" fmla="*/ 126 h 156"/>
              <a:gd name="T58" fmla="*/ 20 w 172"/>
              <a:gd name="T59" fmla="*/ 124 h 156"/>
              <a:gd name="T60" fmla="*/ 16 w 172"/>
              <a:gd name="T61" fmla="*/ 120 h 156"/>
              <a:gd name="T62" fmla="*/ 12 w 172"/>
              <a:gd name="T63" fmla="*/ 100 h 156"/>
              <a:gd name="T64" fmla="*/ 10 w 172"/>
              <a:gd name="T65" fmla="*/ 90 h 156"/>
              <a:gd name="T66" fmla="*/ 2 w 172"/>
              <a:gd name="T67" fmla="*/ 44 h 156"/>
              <a:gd name="T68" fmla="*/ 0 w 172"/>
              <a:gd name="T69" fmla="*/ 38 h 156"/>
              <a:gd name="T70" fmla="*/ 0 w 172"/>
              <a:gd name="T71" fmla="*/ 34 h 156"/>
              <a:gd name="T72" fmla="*/ 24 w 172"/>
              <a:gd name="T73" fmla="*/ 28 h 156"/>
              <a:gd name="T74" fmla="*/ 34 w 172"/>
              <a:gd name="T75" fmla="*/ 28 h 156"/>
              <a:gd name="T76" fmla="*/ 54 w 172"/>
              <a:gd name="T77" fmla="*/ 22 h 156"/>
              <a:gd name="T78" fmla="*/ 84 w 172"/>
              <a:gd name="T79" fmla="*/ 16 h 156"/>
              <a:gd name="T80" fmla="*/ 90 w 172"/>
              <a:gd name="T81" fmla="*/ 16 h 156"/>
              <a:gd name="T82" fmla="*/ 118 w 172"/>
              <a:gd name="T83" fmla="*/ 8 h 156"/>
              <a:gd name="T84" fmla="*/ 134 w 172"/>
              <a:gd name="T85" fmla="*/ 4 h 156"/>
              <a:gd name="T86" fmla="*/ 152 w 172"/>
              <a:gd name="T87" fmla="*/ 0 h 156"/>
              <a:gd name="T88" fmla="*/ 152 w 172"/>
              <a:gd name="T89" fmla="*/ 2 h 156"/>
              <a:gd name="T90" fmla="*/ 160 w 172"/>
              <a:gd name="T91" fmla="*/ 28 h 156"/>
              <a:gd name="T92" fmla="*/ 166 w 172"/>
              <a:gd name="T93" fmla="*/ 48 h 156"/>
              <a:gd name="T94" fmla="*/ 172 w 172"/>
              <a:gd name="T95" fmla="*/ 68 h 156"/>
              <a:gd name="T96" fmla="*/ 170 w 172"/>
              <a:gd name="T97" fmla="*/ 78 h 156"/>
              <a:gd name="T98" fmla="*/ 170 w 172"/>
              <a:gd name="T99" fmla="*/ 8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2" h="156">
                <a:moveTo>
                  <a:pt x="170" y="80"/>
                </a:moveTo>
                <a:lnTo>
                  <a:pt x="166" y="78"/>
                </a:lnTo>
                <a:lnTo>
                  <a:pt x="160" y="80"/>
                </a:lnTo>
                <a:lnTo>
                  <a:pt x="140" y="88"/>
                </a:lnTo>
                <a:lnTo>
                  <a:pt x="136" y="92"/>
                </a:lnTo>
                <a:lnTo>
                  <a:pt x="134" y="94"/>
                </a:lnTo>
                <a:lnTo>
                  <a:pt x="124" y="98"/>
                </a:lnTo>
                <a:lnTo>
                  <a:pt x="110" y="102"/>
                </a:lnTo>
                <a:lnTo>
                  <a:pt x="106" y="102"/>
                </a:lnTo>
                <a:lnTo>
                  <a:pt x="102" y="102"/>
                </a:lnTo>
                <a:lnTo>
                  <a:pt x="100" y="104"/>
                </a:lnTo>
                <a:lnTo>
                  <a:pt x="84" y="110"/>
                </a:lnTo>
                <a:lnTo>
                  <a:pt x="78" y="112"/>
                </a:lnTo>
                <a:lnTo>
                  <a:pt x="76" y="108"/>
                </a:lnTo>
                <a:lnTo>
                  <a:pt x="74" y="110"/>
                </a:lnTo>
                <a:lnTo>
                  <a:pt x="66" y="120"/>
                </a:lnTo>
                <a:lnTo>
                  <a:pt x="60" y="126"/>
                </a:lnTo>
                <a:lnTo>
                  <a:pt x="58" y="128"/>
                </a:lnTo>
                <a:lnTo>
                  <a:pt x="54" y="128"/>
                </a:lnTo>
                <a:lnTo>
                  <a:pt x="48" y="134"/>
                </a:lnTo>
                <a:lnTo>
                  <a:pt x="44" y="136"/>
                </a:lnTo>
                <a:lnTo>
                  <a:pt x="38" y="140"/>
                </a:lnTo>
                <a:lnTo>
                  <a:pt x="34" y="144"/>
                </a:lnTo>
                <a:lnTo>
                  <a:pt x="32" y="148"/>
                </a:lnTo>
                <a:lnTo>
                  <a:pt x="24" y="154"/>
                </a:lnTo>
                <a:lnTo>
                  <a:pt x="16" y="156"/>
                </a:lnTo>
                <a:lnTo>
                  <a:pt x="6" y="148"/>
                </a:lnTo>
                <a:lnTo>
                  <a:pt x="26" y="130"/>
                </a:lnTo>
                <a:lnTo>
                  <a:pt x="22" y="126"/>
                </a:lnTo>
                <a:lnTo>
                  <a:pt x="20" y="124"/>
                </a:lnTo>
                <a:lnTo>
                  <a:pt x="16" y="120"/>
                </a:lnTo>
                <a:lnTo>
                  <a:pt x="12" y="100"/>
                </a:lnTo>
                <a:lnTo>
                  <a:pt x="10" y="90"/>
                </a:lnTo>
                <a:lnTo>
                  <a:pt x="2" y="44"/>
                </a:lnTo>
                <a:lnTo>
                  <a:pt x="0" y="38"/>
                </a:lnTo>
                <a:lnTo>
                  <a:pt x="0" y="34"/>
                </a:lnTo>
                <a:lnTo>
                  <a:pt x="24" y="28"/>
                </a:lnTo>
                <a:lnTo>
                  <a:pt x="34" y="28"/>
                </a:lnTo>
                <a:lnTo>
                  <a:pt x="54" y="22"/>
                </a:lnTo>
                <a:lnTo>
                  <a:pt x="84" y="16"/>
                </a:lnTo>
                <a:lnTo>
                  <a:pt x="90" y="16"/>
                </a:lnTo>
                <a:lnTo>
                  <a:pt x="118" y="8"/>
                </a:lnTo>
                <a:lnTo>
                  <a:pt x="134" y="4"/>
                </a:lnTo>
                <a:lnTo>
                  <a:pt x="152" y="0"/>
                </a:lnTo>
                <a:lnTo>
                  <a:pt x="152" y="2"/>
                </a:lnTo>
                <a:lnTo>
                  <a:pt x="160" y="28"/>
                </a:lnTo>
                <a:lnTo>
                  <a:pt x="166" y="48"/>
                </a:lnTo>
                <a:lnTo>
                  <a:pt x="172" y="68"/>
                </a:lnTo>
                <a:lnTo>
                  <a:pt x="170" y="78"/>
                </a:lnTo>
                <a:lnTo>
                  <a:pt x="170" y="80"/>
                </a:lnTo>
                <a:close/>
              </a:path>
            </a:pathLst>
          </a:custGeom>
          <a:solidFill>
            <a:schemeClr val="bg2">
              <a:lumMod val="90000"/>
            </a:schemeClr>
          </a:solidFill>
          <a:ln w="3175" cmpd="sng">
            <a:solidFill>
              <a:schemeClr val="bg2">
                <a:lumMod val="75000"/>
              </a:schemeClr>
            </a:solidFill>
            <a:round/>
            <a:headEnd/>
            <a:tailEnd/>
          </a:ln>
        </p:spPr>
        <p:txBody>
          <a:bodyPr/>
          <a:lstStyle/>
          <a:p>
            <a:endParaRPr lang="en-US">
              <a:solidFill>
                <a:prstClr val="black"/>
              </a:solidFill>
            </a:endParaRPr>
          </a:p>
        </p:txBody>
      </p:sp>
      <p:sp>
        <p:nvSpPr>
          <p:cNvPr id="205" name="Freeform 412"/>
          <p:cNvSpPr>
            <a:spLocks/>
          </p:cNvSpPr>
          <p:nvPr/>
        </p:nvSpPr>
        <p:spPr bwMode="auto">
          <a:xfrm>
            <a:off x="2325688" y="2222500"/>
            <a:ext cx="1009650" cy="1441450"/>
          </a:xfrm>
          <a:custGeom>
            <a:avLst/>
            <a:gdLst>
              <a:gd name="T0" fmla="*/ 510 w 636"/>
              <a:gd name="T1" fmla="*/ 700 h 908"/>
              <a:gd name="T2" fmla="*/ 482 w 636"/>
              <a:gd name="T3" fmla="*/ 796 h 908"/>
              <a:gd name="T4" fmla="*/ 472 w 636"/>
              <a:gd name="T5" fmla="*/ 800 h 908"/>
              <a:gd name="T6" fmla="*/ 464 w 636"/>
              <a:gd name="T7" fmla="*/ 790 h 908"/>
              <a:gd name="T8" fmla="*/ 442 w 636"/>
              <a:gd name="T9" fmla="*/ 776 h 908"/>
              <a:gd name="T10" fmla="*/ 424 w 636"/>
              <a:gd name="T11" fmla="*/ 780 h 908"/>
              <a:gd name="T12" fmla="*/ 420 w 636"/>
              <a:gd name="T13" fmla="*/ 796 h 908"/>
              <a:gd name="T14" fmla="*/ 418 w 636"/>
              <a:gd name="T15" fmla="*/ 824 h 908"/>
              <a:gd name="T16" fmla="*/ 418 w 636"/>
              <a:gd name="T17" fmla="*/ 870 h 908"/>
              <a:gd name="T18" fmla="*/ 414 w 636"/>
              <a:gd name="T19" fmla="*/ 892 h 908"/>
              <a:gd name="T20" fmla="*/ 406 w 636"/>
              <a:gd name="T21" fmla="*/ 904 h 908"/>
              <a:gd name="T22" fmla="*/ 376 w 636"/>
              <a:gd name="T23" fmla="*/ 866 h 908"/>
              <a:gd name="T24" fmla="*/ 332 w 636"/>
              <a:gd name="T25" fmla="*/ 804 h 908"/>
              <a:gd name="T26" fmla="*/ 296 w 636"/>
              <a:gd name="T27" fmla="*/ 752 h 908"/>
              <a:gd name="T28" fmla="*/ 248 w 636"/>
              <a:gd name="T29" fmla="*/ 686 h 908"/>
              <a:gd name="T30" fmla="*/ 212 w 636"/>
              <a:gd name="T31" fmla="*/ 636 h 908"/>
              <a:gd name="T32" fmla="*/ 178 w 636"/>
              <a:gd name="T33" fmla="*/ 588 h 908"/>
              <a:gd name="T34" fmla="*/ 130 w 636"/>
              <a:gd name="T35" fmla="*/ 520 h 908"/>
              <a:gd name="T36" fmla="*/ 72 w 636"/>
              <a:gd name="T37" fmla="*/ 438 h 908"/>
              <a:gd name="T38" fmla="*/ 0 w 636"/>
              <a:gd name="T39" fmla="*/ 336 h 908"/>
              <a:gd name="T40" fmla="*/ 18 w 636"/>
              <a:gd name="T41" fmla="*/ 274 h 908"/>
              <a:gd name="T42" fmla="*/ 98 w 636"/>
              <a:gd name="T43" fmla="*/ 0 h 908"/>
              <a:gd name="T44" fmla="*/ 170 w 636"/>
              <a:gd name="T45" fmla="*/ 18 h 908"/>
              <a:gd name="T46" fmla="*/ 204 w 636"/>
              <a:gd name="T47" fmla="*/ 26 h 908"/>
              <a:gd name="T48" fmla="*/ 234 w 636"/>
              <a:gd name="T49" fmla="*/ 32 h 908"/>
              <a:gd name="T50" fmla="*/ 250 w 636"/>
              <a:gd name="T51" fmla="*/ 38 h 908"/>
              <a:gd name="T52" fmla="*/ 270 w 636"/>
              <a:gd name="T53" fmla="*/ 42 h 908"/>
              <a:gd name="T54" fmla="*/ 290 w 636"/>
              <a:gd name="T55" fmla="*/ 46 h 908"/>
              <a:gd name="T56" fmla="*/ 310 w 636"/>
              <a:gd name="T57" fmla="*/ 50 h 908"/>
              <a:gd name="T58" fmla="*/ 360 w 636"/>
              <a:gd name="T59" fmla="*/ 62 h 908"/>
              <a:gd name="T60" fmla="*/ 368 w 636"/>
              <a:gd name="T61" fmla="*/ 64 h 908"/>
              <a:gd name="T62" fmla="*/ 400 w 636"/>
              <a:gd name="T63" fmla="*/ 70 h 908"/>
              <a:gd name="T64" fmla="*/ 436 w 636"/>
              <a:gd name="T65" fmla="*/ 78 h 908"/>
              <a:gd name="T66" fmla="*/ 460 w 636"/>
              <a:gd name="T67" fmla="*/ 84 h 908"/>
              <a:gd name="T68" fmla="*/ 510 w 636"/>
              <a:gd name="T69" fmla="*/ 94 h 908"/>
              <a:gd name="T70" fmla="*/ 538 w 636"/>
              <a:gd name="T71" fmla="*/ 100 h 908"/>
              <a:gd name="T72" fmla="*/ 636 w 636"/>
              <a:gd name="T73" fmla="*/ 118 h 908"/>
              <a:gd name="T74" fmla="*/ 620 w 636"/>
              <a:gd name="T75" fmla="*/ 196 h 908"/>
              <a:gd name="T76" fmla="*/ 606 w 636"/>
              <a:gd name="T77" fmla="*/ 254 h 908"/>
              <a:gd name="T78" fmla="*/ 598 w 636"/>
              <a:gd name="T79" fmla="*/ 298 h 908"/>
              <a:gd name="T80" fmla="*/ 546 w 636"/>
              <a:gd name="T81" fmla="*/ 540 h 908"/>
              <a:gd name="T82" fmla="*/ 536 w 636"/>
              <a:gd name="T83" fmla="*/ 582 h 908"/>
              <a:gd name="T84" fmla="*/ 532 w 636"/>
              <a:gd name="T85" fmla="*/ 604 h 908"/>
              <a:gd name="T86" fmla="*/ 514 w 636"/>
              <a:gd name="T87" fmla="*/ 690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6" h="908">
                <a:moveTo>
                  <a:pt x="514" y="690"/>
                </a:moveTo>
                <a:lnTo>
                  <a:pt x="512" y="692"/>
                </a:lnTo>
                <a:lnTo>
                  <a:pt x="510" y="700"/>
                </a:lnTo>
                <a:lnTo>
                  <a:pt x="504" y="732"/>
                </a:lnTo>
                <a:lnTo>
                  <a:pt x="492" y="782"/>
                </a:lnTo>
                <a:lnTo>
                  <a:pt x="482" y="796"/>
                </a:lnTo>
                <a:lnTo>
                  <a:pt x="480" y="798"/>
                </a:lnTo>
                <a:lnTo>
                  <a:pt x="476" y="800"/>
                </a:lnTo>
                <a:lnTo>
                  <a:pt x="472" y="800"/>
                </a:lnTo>
                <a:lnTo>
                  <a:pt x="470" y="798"/>
                </a:lnTo>
                <a:lnTo>
                  <a:pt x="468" y="796"/>
                </a:lnTo>
                <a:lnTo>
                  <a:pt x="464" y="790"/>
                </a:lnTo>
                <a:lnTo>
                  <a:pt x="464" y="786"/>
                </a:lnTo>
                <a:lnTo>
                  <a:pt x="460" y="782"/>
                </a:lnTo>
                <a:lnTo>
                  <a:pt x="442" y="776"/>
                </a:lnTo>
                <a:lnTo>
                  <a:pt x="434" y="776"/>
                </a:lnTo>
                <a:lnTo>
                  <a:pt x="428" y="778"/>
                </a:lnTo>
                <a:lnTo>
                  <a:pt x="424" y="780"/>
                </a:lnTo>
                <a:lnTo>
                  <a:pt x="422" y="782"/>
                </a:lnTo>
                <a:lnTo>
                  <a:pt x="418" y="794"/>
                </a:lnTo>
                <a:lnTo>
                  <a:pt x="420" y="796"/>
                </a:lnTo>
                <a:lnTo>
                  <a:pt x="422" y="802"/>
                </a:lnTo>
                <a:lnTo>
                  <a:pt x="420" y="812"/>
                </a:lnTo>
                <a:lnTo>
                  <a:pt x="418" y="824"/>
                </a:lnTo>
                <a:lnTo>
                  <a:pt x="418" y="840"/>
                </a:lnTo>
                <a:lnTo>
                  <a:pt x="418" y="864"/>
                </a:lnTo>
                <a:lnTo>
                  <a:pt x="418" y="870"/>
                </a:lnTo>
                <a:lnTo>
                  <a:pt x="418" y="882"/>
                </a:lnTo>
                <a:lnTo>
                  <a:pt x="416" y="886"/>
                </a:lnTo>
                <a:lnTo>
                  <a:pt x="414" y="892"/>
                </a:lnTo>
                <a:lnTo>
                  <a:pt x="410" y="892"/>
                </a:lnTo>
                <a:lnTo>
                  <a:pt x="408" y="892"/>
                </a:lnTo>
                <a:lnTo>
                  <a:pt x="406" y="904"/>
                </a:lnTo>
                <a:lnTo>
                  <a:pt x="406" y="908"/>
                </a:lnTo>
                <a:lnTo>
                  <a:pt x="402" y="904"/>
                </a:lnTo>
                <a:lnTo>
                  <a:pt x="376" y="866"/>
                </a:lnTo>
                <a:lnTo>
                  <a:pt x="366" y="852"/>
                </a:lnTo>
                <a:lnTo>
                  <a:pt x="354" y="838"/>
                </a:lnTo>
                <a:lnTo>
                  <a:pt x="332" y="804"/>
                </a:lnTo>
                <a:lnTo>
                  <a:pt x="316" y="782"/>
                </a:lnTo>
                <a:lnTo>
                  <a:pt x="308" y="770"/>
                </a:lnTo>
                <a:lnTo>
                  <a:pt x="296" y="752"/>
                </a:lnTo>
                <a:lnTo>
                  <a:pt x="282" y="734"/>
                </a:lnTo>
                <a:lnTo>
                  <a:pt x="258" y="702"/>
                </a:lnTo>
                <a:lnTo>
                  <a:pt x="248" y="686"/>
                </a:lnTo>
                <a:lnTo>
                  <a:pt x="236" y="668"/>
                </a:lnTo>
                <a:lnTo>
                  <a:pt x="226" y="654"/>
                </a:lnTo>
                <a:lnTo>
                  <a:pt x="212" y="636"/>
                </a:lnTo>
                <a:lnTo>
                  <a:pt x="200" y="620"/>
                </a:lnTo>
                <a:lnTo>
                  <a:pt x="188" y="604"/>
                </a:lnTo>
                <a:lnTo>
                  <a:pt x="178" y="588"/>
                </a:lnTo>
                <a:lnTo>
                  <a:pt x="164" y="570"/>
                </a:lnTo>
                <a:lnTo>
                  <a:pt x="154" y="554"/>
                </a:lnTo>
                <a:lnTo>
                  <a:pt x="130" y="520"/>
                </a:lnTo>
                <a:lnTo>
                  <a:pt x="118" y="504"/>
                </a:lnTo>
                <a:lnTo>
                  <a:pt x="80" y="450"/>
                </a:lnTo>
                <a:lnTo>
                  <a:pt x="72" y="438"/>
                </a:lnTo>
                <a:lnTo>
                  <a:pt x="34" y="386"/>
                </a:lnTo>
                <a:lnTo>
                  <a:pt x="14" y="354"/>
                </a:lnTo>
                <a:lnTo>
                  <a:pt x="0" y="336"/>
                </a:lnTo>
                <a:lnTo>
                  <a:pt x="10" y="300"/>
                </a:lnTo>
                <a:lnTo>
                  <a:pt x="14" y="286"/>
                </a:lnTo>
                <a:lnTo>
                  <a:pt x="18" y="274"/>
                </a:lnTo>
                <a:lnTo>
                  <a:pt x="28" y="242"/>
                </a:lnTo>
                <a:lnTo>
                  <a:pt x="46" y="176"/>
                </a:lnTo>
                <a:lnTo>
                  <a:pt x="98" y="0"/>
                </a:lnTo>
                <a:lnTo>
                  <a:pt x="150" y="12"/>
                </a:lnTo>
                <a:lnTo>
                  <a:pt x="164" y="16"/>
                </a:lnTo>
                <a:lnTo>
                  <a:pt x="170" y="18"/>
                </a:lnTo>
                <a:lnTo>
                  <a:pt x="184" y="20"/>
                </a:lnTo>
                <a:lnTo>
                  <a:pt x="194" y="24"/>
                </a:lnTo>
                <a:lnTo>
                  <a:pt x="204" y="26"/>
                </a:lnTo>
                <a:lnTo>
                  <a:pt x="220" y="30"/>
                </a:lnTo>
                <a:lnTo>
                  <a:pt x="228" y="32"/>
                </a:lnTo>
                <a:lnTo>
                  <a:pt x="234" y="32"/>
                </a:lnTo>
                <a:lnTo>
                  <a:pt x="240" y="34"/>
                </a:lnTo>
                <a:lnTo>
                  <a:pt x="244" y="36"/>
                </a:lnTo>
                <a:lnTo>
                  <a:pt x="250" y="38"/>
                </a:lnTo>
                <a:lnTo>
                  <a:pt x="254" y="38"/>
                </a:lnTo>
                <a:lnTo>
                  <a:pt x="266" y="40"/>
                </a:lnTo>
                <a:lnTo>
                  <a:pt x="270" y="42"/>
                </a:lnTo>
                <a:lnTo>
                  <a:pt x="280" y="44"/>
                </a:lnTo>
                <a:lnTo>
                  <a:pt x="284" y="44"/>
                </a:lnTo>
                <a:lnTo>
                  <a:pt x="290" y="46"/>
                </a:lnTo>
                <a:lnTo>
                  <a:pt x="294" y="48"/>
                </a:lnTo>
                <a:lnTo>
                  <a:pt x="302" y="50"/>
                </a:lnTo>
                <a:lnTo>
                  <a:pt x="310" y="50"/>
                </a:lnTo>
                <a:lnTo>
                  <a:pt x="314" y="52"/>
                </a:lnTo>
                <a:lnTo>
                  <a:pt x="356" y="62"/>
                </a:lnTo>
                <a:lnTo>
                  <a:pt x="360" y="62"/>
                </a:lnTo>
                <a:lnTo>
                  <a:pt x="362" y="64"/>
                </a:lnTo>
                <a:lnTo>
                  <a:pt x="366" y="64"/>
                </a:lnTo>
                <a:lnTo>
                  <a:pt x="368" y="64"/>
                </a:lnTo>
                <a:lnTo>
                  <a:pt x="384" y="68"/>
                </a:lnTo>
                <a:lnTo>
                  <a:pt x="396" y="70"/>
                </a:lnTo>
                <a:lnTo>
                  <a:pt x="400" y="70"/>
                </a:lnTo>
                <a:lnTo>
                  <a:pt x="406" y="72"/>
                </a:lnTo>
                <a:lnTo>
                  <a:pt x="432" y="78"/>
                </a:lnTo>
                <a:lnTo>
                  <a:pt x="436" y="78"/>
                </a:lnTo>
                <a:lnTo>
                  <a:pt x="440" y="80"/>
                </a:lnTo>
                <a:lnTo>
                  <a:pt x="446" y="80"/>
                </a:lnTo>
                <a:lnTo>
                  <a:pt x="460" y="84"/>
                </a:lnTo>
                <a:lnTo>
                  <a:pt x="478" y="88"/>
                </a:lnTo>
                <a:lnTo>
                  <a:pt x="504" y="92"/>
                </a:lnTo>
                <a:lnTo>
                  <a:pt x="510" y="94"/>
                </a:lnTo>
                <a:lnTo>
                  <a:pt x="520" y="96"/>
                </a:lnTo>
                <a:lnTo>
                  <a:pt x="526" y="98"/>
                </a:lnTo>
                <a:lnTo>
                  <a:pt x="538" y="100"/>
                </a:lnTo>
                <a:lnTo>
                  <a:pt x="542" y="100"/>
                </a:lnTo>
                <a:lnTo>
                  <a:pt x="554" y="104"/>
                </a:lnTo>
                <a:lnTo>
                  <a:pt x="636" y="118"/>
                </a:lnTo>
                <a:lnTo>
                  <a:pt x="634" y="120"/>
                </a:lnTo>
                <a:lnTo>
                  <a:pt x="632" y="130"/>
                </a:lnTo>
                <a:lnTo>
                  <a:pt x="620" y="196"/>
                </a:lnTo>
                <a:lnTo>
                  <a:pt x="612" y="224"/>
                </a:lnTo>
                <a:lnTo>
                  <a:pt x="608" y="244"/>
                </a:lnTo>
                <a:lnTo>
                  <a:pt x="606" y="254"/>
                </a:lnTo>
                <a:lnTo>
                  <a:pt x="606" y="258"/>
                </a:lnTo>
                <a:lnTo>
                  <a:pt x="602" y="276"/>
                </a:lnTo>
                <a:lnTo>
                  <a:pt x="598" y="298"/>
                </a:lnTo>
                <a:lnTo>
                  <a:pt x="596" y="308"/>
                </a:lnTo>
                <a:lnTo>
                  <a:pt x="550" y="518"/>
                </a:lnTo>
                <a:lnTo>
                  <a:pt x="546" y="540"/>
                </a:lnTo>
                <a:lnTo>
                  <a:pt x="540" y="560"/>
                </a:lnTo>
                <a:lnTo>
                  <a:pt x="538" y="572"/>
                </a:lnTo>
                <a:lnTo>
                  <a:pt x="536" y="582"/>
                </a:lnTo>
                <a:lnTo>
                  <a:pt x="536" y="586"/>
                </a:lnTo>
                <a:lnTo>
                  <a:pt x="534" y="594"/>
                </a:lnTo>
                <a:lnTo>
                  <a:pt x="532" y="604"/>
                </a:lnTo>
                <a:lnTo>
                  <a:pt x="528" y="616"/>
                </a:lnTo>
                <a:lnTo>
                  <a:pt x="516" y="676"/>
                </a:lnTo>
                <a:lnTo>
                  <a:pt x="514" y="690"/>
                </a:lnTo>
                <a:close/>
              </a:path>
            </a:pathLst>
          </a:custGeom>
          <a:solidFill>
            <a:srgbClr val="194F90"/>
          </a:solidFill>
          <a:ln w="3175" cmpd="sng">
            <a:solidFill>
              <a:schemeClr val="bg2">
                <a:lumMod val="75000"/>
              </a:schemeClr>
            </a:solidFill>
            <a:round/>
            <a:headEnd/>
            <a:tailEnd/>
          </a:ln>
        </p:spPr>
        <p:txBody>
          <a:bodyPr/>
          <a:lstStyle/>
          <a:p>
            <a:endParaRPr lang="en-US">
              <a:solidFill>
                <a:prstClr val="black"/>
              </a:solidFill>
            </a:endParaRPr>
          </a:p>
        </p:txBody>
      </p:sp>
      <p:sp>
        <p:nvSpPr>
          <p:cNvPr id="206" name="Freeform 413"/>
          <p:cNvSpPr>
            <a:spLocks/>
          </p:cNvSpPr>
          <p:nvPr/>
        </p:nvSpPr>
        <p:spPr bwMode="auto">
          <a:xfrm>
            <a:off x="3141663" y="2409825"/>
            <a:ext cx="889000" cy="1035050"/>
          </a:xfrm>
          <a:custGeom>
            <a:avLst/>
            <a:gdLst>
              <a:gd name="T0" fmla="*/ 372 w 560"/>
              <a:gd name="T1" fmla="*/ 634 h 652"/>
              <a:gd name="T2" fmla="*/ 238 w 560"/>
              <a:gd name="T3" fmla="*/ 614 h 652"/>
              <a:gd name="T4" fmla="*/ 226 w 560"/>
              <a:gd name="T5" fmla="*/ 612 h 652"/>
              <a:gd name="T6" fmla="*/ 216 w 560"/>
              <a:gd name="T7" fmla="*/ 610 h 652"/>
              <a:gd name="T8" fmla="*/ 206 w 560"/>
              <a:gd name="T9" fmla="*/ 610 h 652"/>
              <a:gd name="T10" fmla="*/ 186 w 560"/>
              <a:gd name="T11" fmla="*/ 606 h 652"/>
              <a:gd name="T12" fmla="*/ 178 w 560"/>
              <a:gd name="T13" fmla="*/ 604 h 652"/>
              <a:gd name="T14" fmla="*/ 166 w 560"/>
              <a:gd name="T15" fmla="*/ 602 h 652"/>
              <a:gd name="T16" fmla="*/ 138 w 560"/>
              <a:gd name="T17" fmla="*/ 598 h 652"/>
              <a:gd name="T18" fmla="*/ 132 w 560"/>
              <a:gd name="T19" fmla="*/ 596 h 652"/>
              <a:gd name="T20" fmla="*/ 84 w 560"/>
              <a:gd name="T21" fmla="*/ 588 h 652"/>
              <a:gd name="T22" fmla="*/ 66 w 560"/>
              <a:gd name="T23" fmla="*/ 586 h 652"/>
              <a:gd name="T24" fmla="*/ 48 w 560"/>
              <a:gd name="T25" fmla="*/ 582 h 652"/>
              <a:gd name="T26" fmla="*/ 28 w 560"/>
              <a:gd name="T27" fmla="*/ 578 h 652"/>
              <a:gd name="T28" fmla="*/ 14 w 560"/>
              <a:gd name="T29" fmla="*/ 574 h 652"/>
              <a:gd name="T30" fmla="*/ 0 w 560"/>
              <a:gd name="T31" fmla="*/ 574 h 652"/>
              <a:gd name="T32" fmla="*/ 2 w 560"/>
              <a:gd name="T33" fmla="*/ 558 h 652"/>
              <a:gd name="T34" fmla="*/ 18 w 560"/>
              <a:gd name="T35" fmla="*/ 486 h 652"/>
              <a:gd name="T36" fmla="*/ 22 w 560"/>
              <a:gd name="T37" fmla="*/ 468 h 652"/>
              <a:gd name="T38" fmla="*/ 24 w 560"/>
              <a:gd name="T39" fmla="*/ 454 h 652"/>
              <a:gd name="T40" fmla="*/ 32 w 560"/>
              <a:gd name="T41" fmla="*/ 422 h 652"/>
              <a:gd name="T42" fmla="*/ 82 w 560"/>
              <a:gd name="T43" fmla="*/ 190 h 652"/>
              <a:gd name="T44" fmla="*/ 88 w 560"/>
              <a:gd name="T45" fmla="*/ 158 h 652"/>
              <a:gd name="T46" fmla="*/ 92 w 560"/>
              <a:gd name="T47" fmla="*/ 136 h 652"/>
              <a:gd name="T48" fmla="*/ 98 w 560"/>
              <a:gd name="T49" fmla="*/ 106 h 652"/>
              <a:gd name="T50" fmla="*/ 118 w 560"/>
              <a:gd name="T51" fmla="*/ 12 h 652"/>
              <a:gd name="T52" fmla="*/ 122 w 560"/>
              <a:gd name="T53" fmla="*/ 0 h 652"/>
              <a:gd name="T54" fmla="*/ 394 w 560"/>
              <a:gd name="T55" fmla="*/ 48 h 652"/>
              <a:gd name="T56" fmla="*/ 386 w 560"/>
              <a:gd name="T57" fmla="*/ 90 h 652"/>
              <a:gd name="T58" fmla="*/ 374 w 560"/>
              <a:gd name="T59" fmla="*/ 160 h 652"/>
              <a:gd name="T60" fmla="*/ 506 w 560"/>
              <a:gd name="T61" fmla="*/ 182 h 652"/>
              <a:gd name="T62" fmla="*/ 518 w 560"/>
              <a:gd name="T63" fmla="*/ 184 h 652"/>
              <a:gd name="T64" fmla="*/ 558 w 560"/>
              <a:gd name="T65" fmla="*/ 200 h 652"/>
              <a:gd name="T66" fmla="*/ 552 w 560"/>
              <a:gd name="T67" fmla="*/ 244 h 652"/>
              <a:gd name="T68" fmla="*/ 524 w 560"/>
              <a:gd name="T69" fmla="*/ 424 h 652"/>
              <a:gd name="T70" fmla="*/ 512 w 560"/>
              <a:gd name="T71" fmla="*/ 504 h 652"/>
              <a:gd name="T72" fmla="*/ 494 w 560"/>
              <a:gd name="T73" fmla="*/ 628 h 652"/>
              <a:gd name="T74" fmla="*/ 490 w 560"/>
              <a:gd name="T75"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0" h="652">
                <a:moveTo>
                  <a:pt x="490" y="652"/>
                </a:moveTo>
                <a:lnTo>
                  <a:pt x="372" y="634"/>
                </a:lnTo>
                <a:lnTo>
                  <a:pt x="256" y="618"/>
                </a:lnTo>
                <a:lnTo>
                  <a:pt x="238" y="614"/>
                </a:lnTo>
                <a:lnTo>
                  <a:pt x="234" y="614"/>
                </a:lnTo>
                <a:lnTo>
                  <a:pt x="226" y="612"/>
                </a:lnTo>
                <a:lnTo>
                  <a:pt x="222" y="612"/>
                </a:lnTo>
                <a:lnTo>
                  <a:pt x="216" y="610"/>
                </a:lnTo>
                <a:lnTo>
                  <a:pt x="212" y="610"/>
                </a:lnTo>
                <a:lnTo>
                  <a:pt x="206" y="610"/>
                </a:lnTo>
                <a:lnTo>
                  <a:pt x="194" y="608"/>
                </a:lnTo>
                <a:lnTo>
                  <a:pt x="186" y="606"/>
                </a:lnTo>
                <a:lnTo>
                  <a:pt x="182" y="604"/>
                </a:lnTo>
                <a:lnTo>
                  <a:pt x="178" y="604"/>
                </a:lnTo>
                <a:lnTo>
                  <a:pt x="174" y="604"/>
                </a:lnTo>
                <a:lnTo>
                  <a:pt x="166" y="602"/>
                </a:lnTo>
                <a:lnTo>
                  <a:pt x="162" y="602"/>
                </a:lnTo>
                <a:lnTo>
                  <a:pt x="138" y="598"/>
                </a:lnTo>
                <a:lnTo>
                  <a:pt x="136" y="598"/>
                </a:lnTo>
                <a:lnTo>
                  <a:pt x="132" y="596"/>
                </a:lnTo>
                <a:lnTo>
                  <a:pt x="118" y="594"/>
                </a:lnTo>
                <a:lnTo>
                  <a:pt x="84" y="588"/>
                </a:lnTo>
                <a:lnTo>
                  <a:pt x="80" y="586"/>
                </a:lnTo>
                <a:lnTo>
                  <a:pt x="66" y="586"/>
                </a:lnTo>
                <a:lnTo>
                  <a:pt x="54" y="582"/>
                </a:lnTo>
                <a:lnTo>
                  <a:pt x="48" y="582"/>
                </a:lnTo>
                <a:lnTo>
                  <a:pt x="32" y="578"/>
                </a:lnTo>
                <a:lnTo>
                  <a:pt x="28" y="578"/>
                </a:lnTo>
                <a:lnTo>
                  <a:pt x="22" y="576"/>
                </a:lnTo>
                <a:lnTo>
                  <a:pt x="14" y="574"/>
                </a:lnTo>
                <a:lnTo>
                  <a:pt x="8" y="574"/>
                </a:lnTo>
                <a:lnTo>
                  <a:pt x="0" y="574"/>
                </a:lnTo>
                <a:lnTo>
                  <a:pt x="0" y="572"/>
                </a:lnTo>
                <a:lnTo>
                  <a:pt x="2" y="558"/>
                </a:lnTo>
                <a:lnTo>
                  <a:pt x="14" y="498"/>
                </a:lnTo>
                <a:lnTo>
                  <a:pt x="18" y="486"/>
                </a:lnTo>
                <a:lnTo>
                  <a:pt x="20" y="476"/>
                </a:lnTo>
                <a:lnTo>
                  <a:pt x="22" y="468"/>
                </a:lnTo>
                <a:lnTo>
                  <a:pt x="22" y="464"/>
                </a:lnTo>
                <a:lnTo>
                  <a:pt x="24" y="454"/>
                </a:lnTo>
                <a:lnTo>
                  <a:pt x="26" y="442"/>
                </a:lnTo>
                <a:lnTo>
                  <a:pt x="32" y="422"/>
                </a:lnTo>
                <a:lnTo>
                  <a:pt x="36" y="400"/>
                </a:lnTo>
                <a:lnTo>
                  <a:pt x="82" y="190"/>
                </a:lnTo>
                <a:lnTo>
                  <a:pt x="84" y="180"/>
                </a:lnTo>
                <a:lnTo>
                  <a:pt x="88" y="158"/>
                </a:lnTo>
                <a:lnTo>
                  <a:pt x="92" y="140"/>
                </a:lnTo>
                <a:lnTo>
                  <a:pt x="92" y="136"/>
                </a:lnTo>
                <a:lnTo>
                  <a:pt x="94" y="126"/>
                </a:lnTo>
                <a:lnTo>
                  <a:pt x="98" y="106"/>
                </a:lnTo>
                <a:lnTo>
                  <a:pt x="106" y="78"/>
                </a:lnTo>
                <a:lnTo>
                  <a:pt x="118" y="12"/>
                </a:lnTo>
                <a:lnTo>
                  <a:pt x="120" y="2"/>
                </a:lnTo>
                <a:lnTo>
                  <a:pt x="122" y="0"/>
                </a:lnTo>
                <a:lnTo>
                  <a:pt x="258" y="26"/>
                </a:lnTo>
                <a:lnTo>
                  <a:pt x="394" y="48"/>
                </a:lnTo>
                <a:lnTo>
                  <a:pt x="394" y="54"/>
                </a:lnTo>
                <a:lnTo>
                  <a:pt x="386" y="90"/>
                </a:lnTo>
                <a:lnTo>
                  <a:pt x="380" y="126"/>
                </a:lnTo>
                <a:lnTo>
                  <a:pt x="374" y="160"/>
                </a:lnTo>
                <a:lnTo>
                  <a:pt x="374" y="162"/>
                </a:lnTo>
                <a:lnTo>
                  <a:pt x="506" y="182"/>
                </a:lnTo>
                <a:lnTo>
                  <a:pt x="512" y="184"/>
                </a:lnTo>
                <a:lnTo>
                  <a:pt x="518" y="184"/>
                </a:lnTo>
                <a:lnTo>
                  <a:pt x="560" y="190"/>
                </a:lnTo>
                <a:lnTo>
                  <a:pt x="558" y="200"/>
                </a:lnTo>
                <a:lnTo>
                  <a:pt x="556" y="224"/>
                </a:lnTo>
                <a:lnTo>
                  <a:pt x="552" y="244"/>
                </a:lnTo>
                <a:lnTo>
                  <a:pt x="530" y="384"/>
                </a:lnTo>
                <a:lnTo>
                  <a:pt x="524" y="424"/>
                </a:lnTo>
                <a:lnTo>
                  <a:pt x="518" y="464"/>
                </a:lnTo>
                <a:lnTo>
                  <a:pt x="512" y="504"/>
                </a:lnTo>
                <a:lnTo>
                  <a:pt x="506" y="546"/>
                </a:lnTo>
                <a:lnTo>
                  <a:pt x="494" y="628"/>
                </a:lnTo>
                <a:lnTo>
                  <a:pt x="490" y="646"/>
                </a:lnTo>
                <a:lnTo>
                  <a:pt x="490" y="652"/>
                </a:lnTo>
                <a:close/>
              </a:path>
            </a:pathLst>
          </a:custGeom>
          <a:solidFill>
            <a:schemeClr val="bg2">
              <a:lumMod val="90000"/>
            </a:schemeClr>
          </a:solidFill>
          <a:ln w="3175" cmpd="sng">
            <a:solidFill>
              <a:schemeClr val="bg2">
                <a:lumMod val="75000"/>
              </a:schemeClr>
            </a:solidFill>
            <a:round/>
            <a:headEnd/>
            <a:tailEnd/>
          </a:ln>
        </p:spPr>
        <p:txBody>
          <a:bodyPr/>
          <a:lstStyle/>
          <a:p>
            <a:endParaRPr lang="en-US">
              <a:solidFill>
                <a:prstClr val="black"/>
              </a:solidFill>
            </a:endParaRPr>
          </a:p>
        </p:txBody>
      </p:sp>
      <p:sp>
        <p:nvSpPr>
          <p:cNvPr id="207" name="Freeform 414"/>
          <p:cNvSpPr>
            <a:spLocks/>
          </p:cNvSpPr>
          <p:nvPr/>
        </p:nvSpPr>
        <p:spPr bwMode="auto">
          <a:xfrm>
            <a:off x="9498014" y="2197100"/>
            <a:ext cx="98425" cy="139700"/>
          </a:xfrm>
          <a:custGeom>
            <a:avLst/>
            <a:gdLst>
              <a:gd name="T0" fmla="*/ 60 w 62"/>
              <a:gd name="T1" fmla="*/ 30 h 88"/>
              <a:gd name="T2" fmla="*/ 62 w 62"/>
              <a:gd name="T3" fmla="*/ 34 h 88"/>
              <a:gd name="T4" fmla="*/ 60 w 62"/>
              <a:gd name="T5" fmla="*/ 38 h 88"/>
              <a:gd name="T6" fmla="*/ 56 w 62"/>
              <a:gd name="T7" fmla="*/ 36 h 88"/>
              <a:gd name="T8" fmla="*/ 44 w 62"/>
              <a:gd name="T9" fmla="*/ 24 h 88"/>
              <a:gd name="T10" fmla="*/ 48 w 62"/>
              <a:gd name="T11" fmla="*/ 46 h 88"/>
              <a:gd name="T12" fmla="*/ 52 w 62"/>
              <a:gd name="T13" fmla="*/ 60 h 88"/>
              <a:gd name="T14" fmla="*/ 52 w 62"/>
              <a:gd name="T15" fmla="*/ 62 h 88"/>
              <a:gd name="T16" fmla="*/ 50 w 62"/>
              <a:gd name="T17" fmla="*/ 72 h 88"/>
              <a:gd name="T18" fmla="*/ 46 w 62"/>
              <a:gd name="T19" fmla="*/ 76 h 88"/>
              <a:gd name="T20" fmla="*/ 46 w 62"/>
              <a:gd name="T21" fmla="*/ 74 h 88"/>
              <a:gd name="T22" fmla="*/ 42 w 62"/>
              <a:gd name="T23" fmla="*/ 76 h 88"/>
              <a:gd name="T24" fmla="*/ 40 w 62"/>
              <a:gd name="T25" fmla="*/ 76 h 88"/>
              <a:gd name="T26" fmla="*/ 34 w 62"/>
              <a:gd name="T27" fmla="*/ 80 h 88"/>
              <a:gd name="T28" fmla="*/ 28 w 62"/>
              <a:gd name="T29" fmla="*/ 84 h 88"/>
              <a:gd name="T30" fmla="*/ 24 w 62"/>
              <a:gd name="T31" fmla="*/ 86 h 88"/>
              <a:gd name="T32" fmla="*/ 22 w 62"/>
              <a:gd name="T33" fmla="*/ 88 h 88"/>
              <a:gd name="T34" fmla="*/ 18 w 62"/>
              <a:gd name="T35" fmla="*/ 88 h 88"/>
              <a:gd name="T36" fmla="*/ 18 w 62"/>
              <a:gd name="T37" fmla="*/ 86 h 88"/>
              <a:gd name="T38" fmla="*/ 20 w 62"/>
              <a:gd name="T39" fmla="*/ 76 h 88"/>
              <a:gd name="T40" fmla="*/ 14 w 62"/>
              <a:gd name="T41" fmla="*/ 56 h 88"/>
              <a:gd name="T42" fmla="*/ 8 w 62"/>
              <a:gd name="T43" fmla="*/ 36 h 88"/>
              <a:gd name="T44" fmla="*/ 0 w 62"/>
              <a:gd name="T45" fmla="*/ 10 h 88"/>
              <a:gd name="T46" fmla="*/ 12 w 62"/>
              <a:gd name="T47" fmla="*/ 6 h 88"/>
              <a:gd name="T48" fmla="*/ 18 w 62"/>
              <a:gd name="T49" fmla="*/ 4 h 88"/>
              <a:gd name="T50" fmla="*/ 36 w 62"/>
              <a:gd name="T51" fmla="*/ 0 h 88"/>
              <a:gd name="T52" fmla="*/ 40 w 62"/>
              <a:gd name="T53" fmla="*/ 8 h 88"/>
              <a:gd name="T54" fmla="*/ 42 w 62"/>
              <a:gd name="T55" fmla="*/ 14 h 88"/>
              <a:gd name="T56" fmla="*/ 48 w 62"/>
              <a:gd name="T57" fmla="*/ 24 h 88"/>
              <a:gd name="T58" fmla="*/ 52 w 62"/>
              <a:gd name="T59" fmla="*/ 26 h 88"/>
              <a:gd name="T60" fmla="*/ 60 w 62"/>
              <a:gd name="T61" fmla="*/ 3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2" h="88">
                <a:moveTo>
                  <a:pt x="60" y="30"/>
                </a:moveTo>
                <a:lnTo>
                  <a:pt x="62" y="34"/>
                </a:lnTo>
                <a:lnTo>
                  <a:pt x="60" y="38"/>
                </a:lnTo>
                <a:lnTo>
                  <a:pt x="56" y="36"/>
                </a:lnTo>
                <a:lnTo>
                  <a:pt x="44" y="24"/>
                </a:lnTo>
                <a:lnTo>
                  <a:pt x="48" y="46"/>
                </a:lnTo>
                <a:lnTo>
                  <a:pt x="52" y="60"/>
                </a:lnTo>
                <a:lnTo>
                  <a:pt x="52" y="62"/>
                </a:lnTo>
                <a:lnTo>
                  <a:pt x="50" y="72"/>
                </a:lnTo>
                <a:lnTo>
                  <a:pt x="46" y="76"/>
                </a:lnTo>
                <a:lnTo>
                  <a:pt x="46" y="74"/>
                </a:lnTo>
                <a:lnTo>
                  <a:pt x="42" y="76"/>
                </a:lnTo>
                <a:lnTo>
                  <a:pt x="40" y="76"/>
                </a:lnTo>
                <a:lnTo>
                  <a:pt x="34" y="80"/>
                </a:lnTo>
                <a:lnTo>
                  <a:pt x="28" y="84"/>
                </a:lnTo>
                <a:lnTo>
                  <a:pt x="24" y="86"/>
                </a:lnTo>
                <a:lnTo>
                  <a:pt x="22" y="88"/>
                </a:lnTo>
                <a:lnTo>
                  <a:pt x="18" y="88"/>
                </a:lnTo>
                <a:lnTo>
                  <a:pt x="18" y="86"/>
                </a:lnTo>
                <a:lnTo>
                  <a:pt x="20" y="76"/>
                </a:lnTo>
                <a:lnTo>
                  <a:pt x="14" y="56"/>
                </a:lnTo>
                <a:lnTo>
                  <a:pt x="8" y="36"/>
                </a:lnTo>
                <a:lnTo>
                  <a:pt x="0" y="10"/>
                </a:lnTo>
                <a:lnTo>
                  <a:pt x="12" y="6"/>
                </a:lnTo>
                <a:lnTo>
                  <a:pt x="18" y="4"/>
                </a:lnTo>
                <a:lnTo>
                  <a:pt x="36" y="0"/>
                </a:lnTo>
                <a:lnTo>
                  <a:pt x="40" y="8"/>
                </a:lnTo>
                <a:lnTo>
                  <a:pt x="42" y="14"/>
                </a:lnTo>
                <a:lnTo>
                  <a:pt x="48" y="24"/>
                </a:lnTo>
                <a:lnTo>
                  <a:pt x="52" y="26"/>
                </a:lnTo>
                <a:lnTo>
                  <a:pt x="60" y="30"/>
                </a:lnTo>
                <a:close/>
              </a:path>
            </a:pathLst>
          </a:custGeom>
          <a:solidFill>
            <a:schemeClr val="bg2">
              <a:lumMod val="90000"/>
            </a:schemeClr>
          </a:solidFill>
          <a:ln w="3175" cmpd="sng">
            <a:solidFill>
              <a:schemeClr val="bg2">
                <a:lumMod val="75000"/>
              </a:schemeClr>
            </a:solidFill>
            <a:round/>
            <a:headEnd/>
            <a:tailEnd/>
          </a:ln>
        </p:spPr>
        <p:txBody>
          <a:bodyPr/>
          <a:lstStyle/>
          <a:p>
            <a:endParaRPr lang="en-US">
              <a:solidFill>
                <a:prstClr val="black"/>
              </a:solidFill>
            </a:endParaRPr>
          </a:p>
        </p:txBody>
      </p:sp>
      <p:sp>
        <p:nvSpPr>
          <p:cNvPr id="208" name="Freeform 415"/>
          <p:cNvSpPr>
            <a:spLocks/>
          </p:cNvSpPr>
          <p:nvPr/>
        </p:nvSpPr>
        <p:spPr bwMode="auto">
          <a:xfrm>
            <a:off x="9602788" y="2251076"/>
            <a:ext cx="19050" cy="34925"/>
          </a:xfrm>
          <a:custGeom>
            <a:avLst/>
            <a:gdLst>
              <a:gd name="T0" fmla="*/ 0 w 12"/>
              <a:gd name="T1" fmla="*/ 0 h 22"/>
              <a:gd name="T2" fmla="*/ 4 w 12"/>
              <a:gd name="T3" fmla="*/ 0 h 22"/>
              <a:gd name="T4" fmla="*/ 6 w 12"/>
              <a:gd name="T5" fmla="*/ 2 h 22"/>
              <a:gd name="T6" fmla="*/ 6 w 12"/>
              <a:gd name="T7" fmla="*/ 6 h 22"/>
              <a:gd name="T8" fmla="*/ 12 w 12"/>
              <a:gd name="T9" fmla="*/ 16 h 22"/>
              <a:gd name="T10" fmla="*/ 10 w 12"/>
              <a:gd name="T11" fmla="*/ 18 h 22"/>
              <a:gd name="T12" fmla="*/ 8 w 12"/>
              <a:gd name="T13" fmla="*/ 22 h 22"/>
              <a:gd name="T14" fmla="*/ 4 w 12"/>
              <a:gd name="T15" fmla="*/ 20 h 22"/>
              <a:gd name="T16" fmla="*/ 2 w 12"/>
              <a:gd name="T17" fmla="*/ 14 h 22"/>
              <a:gd name="T18" fmla="*/ 0 w 12"/>
              <a:gd name="T19" fmla="*/ 4 h 22"/>
              <a:gd name="T20" fmla="*/ 0 w 12"/>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2">
                <a:moveTo>
                  <a:pt x="0" y="0"/>
                </a:moveTo>
                <a:lnTo>
                  <a:pt x="4" y="0"/>
                </a:lnTo>
                <a:lnTo>
                  <a:pt x="6" y="2"/>
                </a:lnTo>
                <a:lnTo>
                  <a:pt x="6" y="6"/>
                </a:lnTo>
                <a:lnTo>
                  <a:pt x="12" y="16"/>
                </a:lnTo>
                <a:lnTo>
                  <a:pt x="10" y="18"/>
                </a:lnTo>
                <a:lnTo>
                  <a:pt x="8" y="22"/>
                </a:lnTo>
                <a:lnTo>
                  <a:pt x="4" y="20"/>
                </a:lnTo>
                <a:lnTo>
                  <a:pt x="2" y="14"/>
                </a:lnTo>
                <a:lnTo>
                  <a:pt x="0" y="4"/>
                </a:lnTo>
                <a:lnTo>
                  <a:pt x="0" y="0"/>
                </a:lnTo>
                <a:close/>
              </a:path>
            </a:pathLst>
          </a:custGeom>
          <a:solidFill>
            <a:schemeClr val="bg2">
              <a:lumMod val="90000"/>
            </a:schemeClr>
          </a:solidFill>
          <a:ln w="3175" cmpd="sng">
            <a:solidFill>
              <a:schemeClr val="bg2">
                <a:lumMod val="75000"/>
              </a:schemeClr>
            </a:solidFill>
            <a:round/>
            <a:headEnd/>
            <a:tailEnd/>
          </a:ln>
        </p:spPr>
        <p:txBody>
          <a:bodyPr/>
          <a:lstStyle/>
          <a:p>
            <a:endParaRPr lang="en-US">
              <a:solidFill>
                <a:prstClr val="black"/>
              </a:solidFill>
            </a:endParaRPr>
          </a:p>
        </p:txBody>
      </p:sp>
      <p:sp>
        <p:nvSpPr>
          <p:cNvPr id="209" name="Freeform 416"/>
          <p:cNvSpPr>
            <a:spLocks/>
          </p:cNvSpPr>
          <p:nvPr/>
        </p:nvSpPr>
        <p:spPr bwMode="auto">
          <a:xfrm>
            <a:off x="9590089" y="2254251"/>
            <a:ext cx="15875" cy="41275"/>
          </a:xfrm>
          <a:custGeom>
            <a:avLst/>
            <a:gdLst>
              <a:gd name="T0" fmla="*/ 8 w 10"/>
              <a:gd name="T1" fmla="*/ 2 h 26"/>
              <a:gd name="T2" fmla="*/ 10 w 10"/>
              <a:gd name="T3" fmla="*/ 14 h 26"/>
              <a:gd name="T4" fmla="*/ 10 w 10"/>
              <a:gd name="T5" fmla="*/ 18 h 26"/>
              <a:gd name="T6" fmla="*/ 6 w 10"/>
              <a:gd name="T7" fmla="*/ 24 h 26"/>
              <a:gd name="T8" fmla="*/ 0 w 10"/>
              <a:gd name="T9" fmla="*/ 26 h 26"/>
              <a:gd name="T10" fmla="*/ 0 w 10"/>
              <a:gd name="T11" fmla="*/ 12 h 26"/>
              <a:gd name="T12" fmla="*/ 2 w 10"/>
              <a:gd name="T13" fmla="*/ 4 h 26"/>
              <a:gd name="T14" fmla="*/ 6 w 10"/>
              <a:gd name="T15" fmla="*/ 0 h 26"/>
              <a:gd name="T16" fmla="*/ 8 w 10"/>
              <a:gd name="T17"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6">
                <a:moveTo>
                  <a:pt x="8" y="2"/>
                </a:moveTo>
                <a:lnTo>
                  <a:pt x="10" y="14"/>
                </a:lnTo>
                <a:lnTo>
                  <a:pt x="10" y="18"/>
                </a:lnTo>
                <a:lnTo>
                  <a:pt x="6" y="24"/>
                </a:lnTo>
                <a:lnTo>
                  <a:pt x="0" y="26"/>
                </a:lnTo>
                <a:lnTo>
                  <a:pt x="0" y="12"/>
                </a:lnTo>
                <a:lnTo>
                  <a:pt x="2" y="4"/>
                </a:lnTo>
                <a:lnTo>
                  <a:pt x="6" y="0"/>
                </a:lnTo>
                <a:lnTo>
                  <a:pt x="8" y="2"/>
                </a:lnTo>
                <a:close/>
              </a:path>
            </a:pathLst>
          </a:custGeom>
          <a:solidFill>
            <a:schemeClr val="bg2">
              <a:lumMod val="90000"/>
            </a:schemeClr>
          </a:solidFill>
          <a:ln w="3175" cmpd="sng">
            <a:solidFill>
              <a:schemeClr val="bg2">
                <a:lumMod val="75000"/>
              </a:schemeClr>
            </a:solidFill>
            <a:round/>
            <a:headEnd/>
            <a:tailEnd/>
          </a:ln>
        </p:spPr>
        <p:txBody>
          <a:bodyPr/>
          <a:lstStyle/>
          <a:p>
            <a:endParaRPr lang="en-US">
              <a:solidFill>
                <a:prstClr val="black"/>
              </a:solidFill>
            </a:endParaRPr>
          </a:p>
        </p:txBody>
      </p:sp>
      <p:grpSp>
        <p:nvGrpSpPr>
          <p:cNvPr id="210" name="Group 417"/>
          <p:cNvGrpSpPr>
            <a:grpSpLocks/>
          </p:cNvGrpSpPr>
          <p:nvPr/>
        </p:nvGrpSpPr>
        <p:grpSpPr bwMode="auto">
          <a:xfrm>
            <a:off x="9250364" y="2022476"/>
            <a:ext cx="549275" cy="276225"/>
            <a:chOff x="5000" y="1274"/>
            <a:chExt cx="346" cy="174"/>
          </a:xfrm>
          <a:solidFill>
            <a:schemeClr val="bg2">
              <a:lumMod val="90000"/>
            </a:schemeClr>
          </a:solidFill>
        </p:grpSpPr>
        <p:sp>
          <p:nvSpPr>
            <p:cNvPr id="211" name="Freeform 418"/>
            <p:cNvSpPr>
              <a:spLocks/>
            </p:cNvSpPr>
            <p:nvPr/>
          </p:nvSpPr>
          <p:spPr bwMode="auto">
            <a:xfrm>
              <a:off x="5000" y="1274"/>
              <a:ext cx="334" cy="160"/>
            </a:xfrm>
            <a:custGeom>
              <a:avLst/>
              <a:gdLst>
                <a:gd name="T0" fmla="*/ 224 w 334"/>
                <a:gd name="T1" fmla="*/ 138 h 160"/>
                <a:gd name="T2" fmla="*/ 224 w 334"/>
                <a:gd name="T3" fmla="*/ 128 h 160"/>
                <a:gd name="T4" fmla="*/ 216 w 334"/>
                <a:gd name="T5" fmla="*/ 140 h 160"/>
                <a:gd name="T6" fmla="*/ 204 w 334"/>
                <a:gd name="T7" fmla="*/ 134 h 160"/>
                <a:gd name="T8" fmla="*/ 196 w 334"/>
                <a:gd name="T9" fmla="*/ 118 h 160"/>
                <a:gd name="T10" fmla="*/ 174 w 334"/>
                <a:gd name="T11" fmla="*/ 114 h 160"/>
                <a:gd name="T12" fmla="*/ 156 w 334"/>
                <a:gd name="T13" fmla="*/ 120 h 160"/>
                <a:gd name="T14" fmla="*/ 138 w 334"/>
                <a:gd name="T15" fmla="*/ 122 h 160"/>
                <a:gd name="T16" fmla="*/ 94 w 334"/>
                <a:gd name="T17" fmla="*/ 134 h 160"/>
                <a:gd name="T18" fmla="*/ 58 w 334"/>
                <a:gd name="T19" fmla="*/ 140 h 160"/>
                <a:gd name="T20" fmla="*/ 28 w 334"/>
                <a:gd name="T21" fmla="*/ 146 h 160"/>
                <a:gd name="T22" fmla="*/ 2 w 334"/>
                <a:gd name="T23" fmla="*/ 152 h 160"/>
                <a:gd name="T24" fmla="*/ 0 w 334"/>
                <a:gd name="T25" fmla="*/ 140 h 160"/>
                <a:gd name="T26" fmla="*/ 2 w 334"/>
                <a:gd name="T27" fmla="*/ 76 h 160"/>
                <a:gd name="T28" fmla="*/ 2 w 334"/>
                <a:gd name="T29" fmla="*/ 70 h 160"/>
                <a:gd name="T30" fmla="*/ 4 w 334"/>
                <a:gd name="T31" fmla="*/ 68 h 160"/>
                <a:gd name="T32" fmla="*/ 56 w 334"/>
                <a:gd name="T33" fmla="*/ 58 h 160"/>
                <a:gd name="T34" fmla="*/ 74 w 334"/>
                <a:gd name="T35" fmla="*/ 54 h 160"/>
                <a:gd name="T36" fmla="*/ 132 w 334"/>
                <a:gd name="T37" fmla="*/ 42 h 160"/>
                <a:gd name="T38" fmla="*/ 188 w 334"/>
                <a:gd name="T39" fmla="*/ 16 h 160"/>
                <a:gd name="T40" fmla="*/ 200 w 334"/>
                <a:gd name="T41" fmla="*/ 6 h 160"/>
                <a:gd name="T42" fmla="*/ 206 w 334"/>
                <a:gd name="T43" fmla="*/ 0 h 160"/>
                <a:gd name="T44" fmla="*/ 214 w 334"/>
                <a:gd name="T45" fmla="*/ 0 h 160"/>
                <a:gd name="T46" fmla="*/ 222 w 334"/>
                <a:gd name="T47" fmla="*/ 18 h 160"/>
                <a:gd name="T48" fmla="*/ 236 w 334"/>
                <a:gd name="T49" fmla="*/ 22 h 160"/>
                <a:gd name="T50" fmla="*/ 236 w 334"/>
                <a:gd name="T51" fmla="*/ 18 h 160"/>
                <a:gd name="T52" fmla="*/ 244 w 334"/>
                <a:gd name="T53" fmla="*/ 20 h 160"/>
                <a:gd name="T54" fmla="*/ 228 w 334"/>
                <a:gd name="T55" fmla="*/ 34 h 160"/>
                <a:gd name="T56" fmla="*/ 222 w 334"/>
                <a:gd name="T57" fmla="*/ 42 h 160"/>
                <a:gd name="T58" fmla="*/ 214 w 334"/>
                <a:gd name="T59" fmla="*/ 68 h 160"/>
                <a:gd name="T60" fmla="*/ 232 w 334"/>
                <a:gd name="T61" fmla="*/ 70 h 160"/>
                <a:gd name="T62" fmla="*/ 242 w 334"/>
                <a:gd name="T63" fmla="*/ 68 h 160"/>
                <a:gd name="T64" fmla="*/ 258 w 334"/>
                <a:gd name="T65" fmla="*/ 88 h 160"/>
                <a:gd name="T66" fmla="*/ 262 w 334"/>
                <a:gd name="T67" fmla="*/ 98 h 160"/>
                <a:gd name="T68" fmla="*/ 268 w 334"/>
                <a:gd name="T69" fmla="*/ 98 h 160"/>
                <a:gd name="T70" fmla="*/ 276 w 334"/>
                <a:gd name="T71" fmla="*/ 106 h 160"/>
                <a:gd name="T72" fmla="*/ 276 w 334"/>
                <a:gd name="T73" fmla="*/ 112 h 160"/>
                <a:gd name="T74" fmla="*/ 298 w 334"/>
                <a:gd name="T75" fmla="*/ 118 h 160"/>
                <a:gd name="T76" fmla="*/ 308 w 334"/>
                <a:gd name="T77" fmla="*/ 112 h 160"/>
                <a:gd name="T78" fmla="*/ 312 w 334"/>
                <a:gd name="T79" fmla="*/ 110 h 160"/>
                <a:gd name="T80" fmla="*/ 318 w 334"/>
                <a:gd name="T81" fmla="*/ 106 h 160"/>
                <a:gd name="T82" fmla="*/ 324 w 334"/>
                <a:gd name="T83" fmla="*/ 98 h 160"/>
                <a:gd name="T84" fmla="*/ 306 w 334"/>
                <a:gd name="T85" fmla="*/ 76 h 160"/>
                <a:gd name="T86" fmla="*/ 300 w 334"/>
                <a:gd name="T87" fmla="*/ 76 h 160"/>
                <a:gd name="T88" fmla="*/ 294 w 334"/>
                <a:gd name="T89" fmla="*/ 76 h 160"/>
                <a:gd name="T90" fmla="*/ 302 w 334"/>
                <a:gd name="T91" fmla="*/ 72 h 160"/>
                <a:gd name="T92" fmla="*/ 308 w 334"/>
                <a:gd name="T93" fmla="*/ 74 h 160"/>
                <a:gd name="T94" fmla="*/ 318 w 334"/>
                <a:gd name="T95" fmla="*/ 80 h 160"/>
                <a:gd name="T96" fmla="*/ 320 w 334"/>
                <a:gd name="T97" fmla="*/ 82 h 160"/>
                <a:gd name="T98" fmla="*/ 328 w 334"/>
                <a:gd name="T99" fmla="*/ 92 h 160"/>
                <a:gd name="T100" fmla="*/ 334 w 334"/>
                <a:gd name="T101" fmla="*/ 108 h 160"/>
                <a:gd name="T102" fmla="*/ 330 w 334"/>
                <a:gd name="T103" fmla="*/ 116 h 160"/>
                <a:gd name="T104" fmla="*/ 324 w 334"/>
                <a:gd name="T105" fmla="*/ 116 h 160"/>
                <a:gd name="T106" fmla="*/ 312 w 334"/>
                <a:gd name="T107" fmla="*/ 122 h 160"/>
                <a:gd name="T108" fmla="*/ 298 w 334"/>
                <a:gd name="T109" fmla="*/ 128 h 160"/>
                <a:gd name="T110" fmla="*/ 292 w 334"/>
                <a:gd name="T111" fmla="*/ 134 h 160"/>
                <a:gd name="T112" fmla="*/ 276 w 334"/>
                <a:gd name="T113" fmla="*/ 146 h 160"/>
                <a:gd name="T114" fmla="*/ 272 w 334"/>
                <a:gd name="T115" fmla="*/ 134 h 160"/>
                <a:gd name="T116" fmla="*/ 262 w 334"/>
                <a:gd name="T117" fmla="*/ 126 h 160"/>
                <a:gd name="T118" fmla="*/ 250 w 334"/>
                <a:gd name="T119" fmla="*/ 150 h 160"/>
                <a:gd name="T120" fmla="*/ 234 w 334"/>
                <a:gd name="T121" fmla="*/ 160 h 160"/>
                <a:gd name="T122" fmla="*/ 228 w 334"/>
                <a:gd name="T123" fmla="*/ 146 h 160"/>
                <a:gd name="T124" fmla="*/ 222 w 334"/>
                <a:gd name="T125" fmla="*/ 14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4" h="160">
                  <a:moveTo>
                    <a:pt x="222" y="144"/>
                  </a:moveTo>
                  <a:lnTo>
                    <a:pt x="224" y="138"/>
                  </a:lnTo>
                  <a:lnTo>
                    <a:pt x="224" y="134"/>
                  </a:lnTo>
                  <a:lnTo>
                    <a:pt x="224" y="128"/>
                  </a:lnTo>
                  <a:lnTo>
                    <a:pt x="218" y="138"/>
                  </a:lnTo>
                  <a:lnTo>
                    <a:pt x="216" y="140"/>
                  </a:lnTo>
                  <a:lnTo>
                    <a:pt x="208" y="136"/>
                  </a:lnTo>
                  <a:lnTo>
                    <a:pt x="204" y="134"/>
                  </a:lnTo>
                  <a:lnTo>
                    <a:pt x="198" y="124"/>
                  </a:lnTo>
                  <a:lnTo>
                    <a:pt x="196" y="118"/>
                  </a:lnTo>
                  <a:lnTo>
                    <a:pt x="192" y="110"/>
                  </a:lnTo>
                  <a:lnTo>
                    <a:pt x="174" y="114"/>
                  </a:lnTo>
                  <a:lnTo>
                    <a:pt x="168" y="116"/>
                  </a:lnTo>
                  <a:lnTo>
                    <a:pt x="156" y="120"/>
                  </a:lnTo>
                  <a:lnTo>
                    <a:pt x="156" y="118"/>
                  </a:lnTo>
                  <a:lnTo>
                    <a:pt x="138" y="122"/>
                  </a:lnTo>
                  <a:lnTo>
                    <a:pt x="122" y="126"/>
                  </a:lnTo>
                  <a:lnTo>
                    <a:pt x="94" y="134"/>
                  </a:lnTo>
                  <a:lnTo>
                    <a:pt x="88" y="134"/>
                  </a:lnTo>
                  <a:lnTo>
                    <a:pt x="58" y="140"/>
                  </a:lnTo>
                  <a:lnTo>
                    <a:pt x="38" y="146"/>
                  </a:lnTo>
                  <a:lnTo>
                    <a:pt x="28" y="146"/>
                  </a:lnTo>
                  <a:lnTo>
                    <a:pt x="4" y="152"/>
                  </a:lnTo>
                  <a:lnTo>
                    <a:pt x="2" y="152"/>
                  </a:lnTo>
                  <a:lnTo>
                    <a:pt x="0" y="150"/>
                  </a:lnTo>
                  <a:lnTo>
                    <a:pt x="0" y="140"/>
                  </a:lnTo>
                  <a:lnTo>
                    <a:pt x="2" y="84"/>
                  </a:lnTo>
                  <a:lnTo>
                    <a:pt x="2" y="76"/>
                  </a:lnTo>
                  <a:lnTo>
                    <a:pt x="2" y="74"/>
                  </a:lnTo>
                  <a:lnTo>
                    <a:pt x="2" y="70"/>
                  </a:lnTo>
                  <a:lnTo>
                    <a:pt x="2" y="68"/>
                  </a:lnTo>
                  <a:lnTo>
                    <a:pt x="4" y="68"/>
                  </a:lnTo>
                  <a:lnTo>
                    <a:pt x="22" y="64"/>
                  </a:lnTo>
                  <a:lnTo>
                    <a:pt x="56" y="58"/>
                  </a:lnTo>
                  <a:lnTo>
                    <a:pt x="68" y="56"/>
                  </a:lnTo>
                  <a:lnTo>
                    <a:pt x="74" y="54"/>
                  </a:lnTo>
                  <a:lnTo>
                    <a:pt x="104" y="48"/>
                  </a:lnTo>
                  <a:lnTo>
                    <a:pt x="132" y="42"/>
                  </a:lnTo>
                  <a:lnTo>
                    <a:pt x="180" y="30"/>
                  </a:lnTo>
                  <a:lnTo>
                    <a:pt x="188" y="16"/>
                  </a:lnTo>
                  <a:lnTo>
                    <a:pt x="188" y="14"/>
                  </a:lnTo>
                  <a:lnTo>
                    <a:pt x="200" y="6"/>
                  </a:lnTo>
                  <a:lnTo>
                    <a:pt x="204" y="2"/>
                  </a:lnTo>
                  <a:lnTo>
                    <a:pt x="206" y="0"/>
                  </a:lnTo>
                  <a:lnTo>
                    <a:pt x="212" y="2"/>
                  </a:lnTo>
                  <a:lnTo>
                    <a:pt x="214" y="0"/>
                  </a:lnTo>
                  <a:lnTo>
                    <a:pt x="220" y="14"/>
                  </a:lnTo>
                  <a:lnTo>
                    <a:pt x="222" y="18"/>
                  </a:lnTo>
                  <a:lnTo>
                    <a:pt x="228" y="22"/>
                  </a:lnTo>
                  <a:lnTo>
                    <a:pt x="236" y="22"/>
                  </a:lnTo>
                  <a:lnTo>
                    <a:pt x="236" y="20"/>
                  </a:lnTo>
                  <a:lnTo>
                    <a:pt x="236" y="18"/>
                  </a:lnTo>
                  <a:lnTo>
                    <a:pt x="238" y="16"/>
                  </a:lnTo>
                  <a:lnTo>
                    <a:pt x="244" y="20"/>
                  </a:lnTo>
                  <a:lnTo>
                    <a:pt x="242" y="26"/>
                  </a:lnTo>
                  <a:lnTo>
                    <a:pt x="228" y="34"/>
                  </a:lnTo>
                  <a:lnTo>
                    <a:pt x="222" y="38"/>
                  </a:lnTo>
                  <a:lnTo>
                    <a:pt x="222" y="42"/>
                  </a:lnTo>
                  <a:lnTo>
                    <a:pt x="212" y="62"/>
                  </a:lnTo>
                  <a:lnTo>
                    <a:pt x="214" y="68"/>
                  </a:lnTo>
                  <a:lnTo>
                    <a:pt x="224" y="74"/>
                  </a:lnTo>
                  <a:lnTo>
                    <a:pt x="232" y="70"/>
                  </a:lnTo>
                  <a:lnTo>
                    <a:pt x="232" y="68"/>
                  </a:lnTo>
                  <a:lnTo>
                    <a:pt x="242" y="68"/>
                  </a:lnTo>
                  <a:lnTo>
                    <a:pt x="246" y="72"/>
                  </a:lnTo>
                  <a:lnTo>
                    <a:pt x="258" y="88"/>
                  </a:lnTo>
                  <a:lnTo>
                    <a:pt x="256" y="96"/>
                  </a:lnTo>
                  <a:lnTo>
                    <a:pt x="262" y="98"/>
                  </a:lnTo>
                  <a:lnTo>
                    <a:pt x="266" y="98"/>
                  </a:lnTo>
                  <a:lnTo>
                    <a:pt x="268" y="98"/>
                  </a:lnTo>
                  <a:lnTo>
                    <a:pt x="272" y="98"/>
                  </a:lnTo>
                  <a:lnTo>
                    <a:pt x="276" y="106"/>
                  </a:lnTo>
                  <a:lnTo>
                    <a:pt x="276" y="110"/>
                  </a:lnTo>
                  <a:lnTo>
                    <a:pt x="276" y="112"/>
                  </a:lnTo>
                  <a:lnTo>
                    <a:pt x="286" y="116"/>
                  </a:lnTo>
                  <a:lnTo>
                    <a:pt x="298" y="118"/>
                  </a:lnTo>
                  <a:lnTo>
                    <a:pt x="302" y="118"/>
                  </a:lnTo>
                  <a:lnTo>
                    <a:pt x="308" y="112"/>
                  </a:lnTo>
                  <a:lnTo>
                    <a:pt x="310" y="110"/>
                  </a:lnTo>
                  <a:lnTo>
                    <a:pt x="312" y="110"/>
                  </a:lnTo>
                  <a:lnTo>
                    <a:pt x="316" y="108"/>
                  </a:lnTo>
                  <a:lnTo>
                    <a:pt x="318" y="106"/>
                  </a:lnTo>
                  <a:lnTo>
                    <a:pt x="322" y="102"/>
                  </a:lnTo>
                  <a:lnTo>
                    <a:pt x="324" y="98"/>
                  </a:lnTo>
                  <a:lnTo>
                    <a:pt x="322" y="88"/>
                  </a:lnTo>
                  <a:lnTo>
                    <a:pt x="306" y="76"/>
                  </a:lnTo>
                  <a:lnTo>
                    <a:pt x="304" y="74"/>
                  </a:lnTo>
                  <a:lnTo>
                    <a:pt x="300" y="76"/>
                  </a:lnTo>
                  <a:lnTo>
                    <a:pt x="300" y="80"/>
                  </a:lnTo>
                  <a:lnTo>
                    <a:pt x="294" y="76"/>
                  </a:lnTo>
                  <a:lnTo>
                    <a:pt x="294" y="74"/>
                  </a:lnTo>
                  <a:lnTo>
                    <a:pt x="302" y="72"/>
                  </a:lnTo>
                  <a:lnTo>
                    <a:pt x="304" y="72"/>
                  </a:lnTo>
                  <a:lnTo>
                    <a:pt x="308" y="74"/>
                  </a:lnTo>
                  <a:lnTo>
                    <a:pt x="314" y="76"/>
                  </a:lnTo>
                  <a:lnTo>
                    <a:pt x="318" y="80"/>
                  </a:lnTo>
                  <a:lnTo>
                    <a:pt x="320" y="80"/>
                  </a:lnTo>
                  <a:lnTo>
                    <a:pt x="320" y="82"/>
                  </a:lnTo>
                  <a:lnTo>
                    <a:pt x="324" y="86"/>
                  </a:lnTo>
                  <a:lnTo>
                    <a:pt x="328" y="92"/>
                  </a:lnTo>
                  <a:lnTo>
                    <a:pt x="330" y="96"/>
                  </a:lnTo>
                  <a:lnTo>
                    <a:pt x="334" y="108"/>
                  </a:lnTo>
                  <a:lnTo>
                    <a:pt x="334" y="114"/>
                  </a:lnTo>
                  <a:lnTo>
                    <a:pt x="330" y="116"/>
                  </a:lnTo>
                  <a:lnTo>
                    <a:pt x="328" y="116"/>
                  </a:lnTo>
                  <a:lnTo>
                    <a:pt x="324" y="116"/>
                  </a:lnTo>
                  <a:lnTo>
                    <a:pt x="320" y="118"/>
                  </a:lnTo>
                  <a:lnTo>
                    <a:pt x="312" y="122"/>
                  </a:lnTo>
                  <a:lnTo>
                    <a:pt x="308" y="124"/>
                  </a:lnTo>
                  <a:lnTo>
                    <a:pt x="298" y="128"/>
                  </a:lnTo>
                  <a:lnTo>
                    <a:pt x="292" y="130"/>
                  </a:lnTo>
                  <a:lnTo>
                    <a:pt x="292" y="134"/>
                  </a:lnTo>
                  <a:lnTo>
                    <a:pt x="290" y="140"/>
                  </a:lnTo>
                  <a:lnTo>
                    <a:pt x="276" y="146"/>
                  </a:lnTo>
                  <a:lnTo>
                    <a:pt x="272" y="140"/>
                  </a:lnTo>
                  <a:lnTo>
                    <a:pt x="272" y="134"/>
                  </a:lnTo>
                  <a:lnTo>
                    <a:pt x="272" y="128"/>
                  </a:lnTo>
                  <a:lnTo>
                    <a:pt x="262" y="126"/>
                  </a:lnTo>
                  <a:lnTo>
                    <a:pt x="258" y="140"/>
                  </a:lnTo>
                  <a:lnTo>
                    <a:pt x="250" y="150"/>
                  </a:lnTo>
                  <a:lnTo>
                    <a:pt x="238" y="158"/>
                  </a:lnTo>
                  <a:lnTo>
                    <a:pt x="234" y="160"/>
                  </a:lnTo>
                  <a:lnTo>
                    <a:pt x="228" y="150"/>
                  </a:lnTo>
                  <a:lnTo>
                    <a:pt x="228" y="146"/>
                  </a:lnTo>
                  <a:lnTo>
                    <a:pt x="226" y="144"/>
                  </a:lnTo>
                  <a:lnTo>
                    <a:pt x="222" y="144"/>
                  </a:lnTo>
                  <a:close/>
                </a:path>
              </a:pathLst>
            </a:custGeom>
            <a:grpFill/>
            <a:ln w="3175" cmpd="sng">
              <a:solidFill>
                <a:schemeClr val="bg2">
                  <a:lumMod val="75000"/>
                </a:schemeClr>
              </a:solidFill>
              <a:round/>
              <a:headEnd/>
              <a:tailEnd/>
            </a:ln>
          </p:spPr>
          <p:txBody>
            <a:bodyPr/>
            <a:lstStyle/>
            <a:p>
              <a:endParaRPr lang="en-US">
                <a:solidFill>
                  <a:prstClr val="black"/>
                </a:solidFill>
              </a:endParaRPr>
            </a:p>
          </p:txBody>
        </p:sp>
        <p:sp>
          <p:nvSpPr>
            <p:cNvPr id="212" name="Freeform 419"/>
            <p:cNvSpPr>
              <a:spLocks/>
            </p:cNvSpPr>
            <p:nvPr/>
          </p:nvSpPr>
          <p:spPr bwMode="auto">
            <a:xfrm>
              <a:off x="5266" y="1426"/>
              <a:ext cx="28" cy="22"/>
            </a:xfrm>
            <a:custGeom>
              <a:avLst/>
              <a:gdLst>
                <a:gd name="T0" fmla="*/ 20 w 28"/>
                <a:gd name="T1" fmla="*/ 0 h 22"/>
                <a:gd name="T2" fmla="*/ 22 w 28"/>
                <a:gd name="T3" fmla="*/ 0 h 22"/>
                <a:gd name="T4" fmla="*/ 26 w 28"/>
                <a:gd name="T5" fmla="*/ 6 h 22"/>
                <a:gd name="T6" fmla="*/ 28 w 28"/>
                <a:gd name="T7" fmla="*/ 12 h 22"/>
                <a:gd name="T8" fmla="*/ 24 w 28"/>
                <a:gd name="T9" fmla="*/ 12 h 22"/>
                <a:gd name="T10" fmla="*/ 22 w 28"/>
                <a:gd name="T11" fmla="*/ 12 h 22"/>
                <a:gd name="T12" fmla="*/ 20 w 28"/>
                <a:gd name="T13" fmla="*/ 12 h 22"/>
                <a:gd name="T14" fmla="*/ 18 w 28"/>
                <a:gd name="T15" fmla="*/ 14 h 22"/>
                <a:gd name="T16" fmla="*/ 14 w 28"/>
                <a:gd name="T17" fmla="*/ 16 h 22"/>
                <a:gd name="T18" fmla="*/ 12 w 28"/>
                <a:gd name="T19" fmla="*/ 16 h 22"/>
                <a:gd name="T20" fmla="*/ 10 w 28"/>
                <a:gd name="T21" fmla="*/ 18 h 22"/>
                <a:gd name="T22" fmla="*/ 8 w 28"/>
                <a:gd name="T23" fmla="*/ 18 h 22"/>
                <a:gd name="T24" fmla="*/ 8 w 28"/>
                <a:gd name="T25" fmla="*/ 20 h 22"/>
                <a:gd name="T26" fmla="*/ 8 w 28"/>
                <a:gd name="T27" fmla="*/ 22 h 22"/>
                <a:gd name="T28" fmla="*/ 6 w 28"/>
                <a:gd name="T29" fmla="*/ 22 h 22"/>
                <a:gd name="T30" fmla="*/ 2 w 28"/>
                <a:gd name="T31" fmla="*/ 20 h 22"/>
                <a:gd name="T32" fmla="*/ 0 w 28"/>
                <a:gd name="T33" fmla="*/ 18 h 22"/>
                <a:gd name="T34" fmla="*/ 12 w 28"/>
                <a:gd name="T35" fmla="*/ 2 h 22"/>
                <a:gd name="T36" fmla="*/ 14 w 28"/>
                <a:gd name="T37" fmla="*/ 0 h 22"/>
                <a:gd name="T38" fmla="*/ 20 w 28"/>
                <a:gd name="T3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2">
                  <a:moveTo>
                    <a:pt x="20" y="0"/>
                  </a:moveTo>
                  <a:lnTo>
                    <a:pt x="22" y="0"/>
                  </a:lnTo>
                  <a:lnTo>
                    <a:pt x="26" y="6"/>
                  </a:lnTo>
                  <a:lnTo>
                    <a:pt x="28" y="12"/>
                  </a:lnTo>
                  <a:lnTo>
                    <a:pt x="24" y="12"/>
                  </a:lnTo>
                  <a:lnTo>
                    <a:pt x="22" y="12"/>
                  </a:lnTo>
                  <a:lnTo>
                    <a:pt x="20" y="12"/>
                  </a:lnTo>
                  <a:lnTo>
                    <a:pt x="18" y="14"/>
                  </a:lnTo>
                  <a:lnTo>
                    <a:pt x="14" y="16"/>
                  </a:lnTo>
                  <a:lnTo>
                    <a:pt x="12" y="16"/>
                  </a:lnTo>
                  <a:lnTo>
                    <a:pt x="10" y="18"/>
                  </a:lnTo>
                  <a:lnTo>
                    <a:pt x="8" y="18"/>
                  </a:lnTo>
                  <a:lnTo>
                    <a:pt x="8" y="20"/>
                  </a:lnTo>
                  <a:lnTo>
                    <a:pt x="8" y="22"/>
                  </a:lnTo>
                  <a:lnTo>
                    <a:pt x="6" y="22"/>
                  </a:lnTo>
                  <a:lnTo>
                    <a:pt x="2" y="20"/>
                  </a:lnTo>
                  <a:lnTo>
                    <a:pt x="0" y="18"/>
                  </a:lnTo>
                  <a:lnTo>
                    <a:pt x="12" y="2"/>
                  </a:lnTo>
                  <a:lnTo>
                    <a:pt x="14" y="0"/>
                  </a:lnTo>
                  <a:lnTo>
                    <a:pt x="20" y="0"/>
                  </a:lnTo>
                  <a:close/>
                </a:path>
              </a:pathLst>
            </a:custGeom>
            <a:grpFill/>
            <a:ln w="3175" cmpd="sng">
              <a:solidFill>
                <a:schemeClr val="bg2">
                  <a:lumMod val="75000"/>
                </a:schemeClr>
              </a:solidFill>
              <a:round/>
              <a:headEnd/>
              <a:tailEnd/>
            </a:ln>
          </p:spPr>
          <p:txBody>
            <a:bodyPr/>
            <a:lstStyle/>
            <a:p>
              <a:endParaRPr lang="en-US">
                <a:solidFill>
                  <a:prstClr val="black"/>
                </a:solidFill>
              </a:endParaRPr>
            </a:p>
          </p:txBody>
        </p:sp>
        <p:sp>
          <p:nvSpPr>
            <p:cNvPr id="213" name="Freeform 420"/>
            <p:cNvSpPr>
              <a:spLocks/>
            </p:cNvSpPr>
            <p:nvPr/>
          </p:nvSpPr>
          <p:spPr bwMode="auto">
            <a:xfrm>
              <a:off x="5322" y="1422"/>
              <a:ext cx="24" cy="16"/>
            </a:xfrm>
            <a:custGeom>
              <a:avLst/>
              <a:gdLst>
                <a:gd name="T0" fmla="*/ 16 w 24"/>
                <a:gd name="T1" fmla="*/ 0 h 16"/>
                <a:gd name="T2" fmla="*/ 20 w 24"/>
                <a:gd name="T3" fmla="*/ 6 h 16"/>
                <a:gd name="T4" fmla="*/ 24 w 24"/>
                <a:gd name="T5" fmla="*/ 10 h 16"/>
                <a:gd name="T6" fmla="*/ 24 w 24"/>
                <a:gd name="T7" fmla="*/ 12 h 16"/>
                <a:gd name="T8" fmla="*/ 24 w 24"/>
                <a:gd name="T9" fmla="*/ 14 h 16"/>
                <a:gd name="T10" fmla="*/ 22 w 24"/>
                <a:gd name="T11" fmla="*/ 14 h 16"/>
                <a:gd name="T12" fmla="*/ 20 w 24"/>
                <a:gd name="T13" fmla="*/ 16 h 16"/>
                <a:gd name="T14" fmla="*/ 18 w 24"/>
                <a:gd name="T15" fmla="*/ 16 h 16"/>
                <a:gd name="T16" fmla="*/ 14 w 24"/>
                <a:gd name="T17" fmla="*/ 16 h 16"/>
                <a:gd name="T18" fmla="*/ 12 w 24"/>
                <a:gd name="T19" fmla="*/ 16 h 16"/>
                <a:gd name="T20" fmla="*/ 8 w 24"/>
                <a:gd name="T21" fmla="*/ 16 h 16"/>
                <a:gd name="T22" fmla="*/ 0 w 24"/>
                <a:gd name="T23" fmla="*/ 16 h 16"/>
                <a:gd name="T24" fmla="*/ 2 w 24"/>
                <a:gd name="T25" fmla="*/ 14 h 16"/>
                <a:gd name="T26" fmla="*/ 4 w 24"/>
                <a:gd name="T27" fmla="*/ 14 h 16"/>
                <a:gd name="T28" fmla="*/ 10 w 24"/>
                <a:gd name="T29" fmla="*/ 12 h 16"/>
                <a:gd name="T30" fmla="*/ 14 w 24"/>
                <a:gd name="T31" fmla="*/ 4 h 16"/>
                <a:gd name="T32" fmla="*/ 16 w 24"/>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16">
                  <a:moveTo>
                    <a:pt x="16" y="0"/>
                  </a:moveTo>
                  <a:lnTo>
                    <a:pt x="20" y="6"/>
                  </a:lnTo>
                  <a:lnTo>
                    <a:pt x="24" y="10"/>
                  </a:lnTo>
                  <a:lnTo>
                    <a:pt x="24" y="12"/>
                  </a:lnTo>
                  <a:lnTo>
                    <a:pt x="24" y="14"/>
                  </a:lnTo>
                  <a:lnTo>
                    <a:pt x="22" y="14"/>
                  </a:lnTo>
                  <a:lnTo>
                    <a:pt x="20" y="16"/>
                  </a:lnTo>
                  <a:lnTo>
                    <a:pt x="18" y="16"/>
                  </a:lnTo>
                  <a:lnTo>
                    <a:pt x="14" y="16"/>
                  </a:lnTo>
                  <a:lnTo>
                    <a:pt x="12" y="16"/>
                  </a:lnTo>
                  <a:lnTo>
                    <a:pt x="8" y="16"/>
                  </a:lnTo>
                  <a:lnTo>
                    <a:pt x="0" y="16"/>
                  </a:lnTo>
                  <a:lnTo>
                    <a:pt x="2" y="14"/>
                  </a:lnTo>
                  <a:lnTo>
                    <a:pt x="4" y="14"/>
                  </a:lnTo>
                  <a:lnTo>
                    <a:pt x="10" y="12"/>
                  </a:lnTo>
                  <a:lnTo>
                    <a:pt x="14" y="4"/>
                  </a:lnTo>
                  <a:lnTo>
                    <a:pt x="16" y="0"/>
                  </a:lnTo>
                  <a:close/>
                </a:path>
              </a:pathLst>
            </a:custGeom>
            <a:grpFill/>
            <a:ln w="3175" cmpd="sng">
              <a:solidFill>
                <a:schemeClr val="bg2">
                  <a:lumMod val="75000"/>
                </a:schemeClr>
              </a:solidFill>
              <a:round/>
              <a:headEnd/>
              <a:tailEnd/>
            </a:ln>
          </p:spPr>
          <p:txBody>
            <a:bodyPr/>
            <a:lstStyle/>
            <a:p>
              <a:endParaRPr lang="en-US">
                <a:solidFill>
                  <a:prstClr val="black"/>
                </a:solidFill>
              </a:endParaRPr>
            </a:p>
          </p:txBody>
        </p:sp>
      </p:grpSp>
      <p:sp>
        <p:nvSpPr>
          <p:cNvPr id="214" name="Freeform 421"/>
          <p:cNvSpPr>
            <a:spLocks/>
          </p:cNvSpPr>
          <p:nvPr/>
        </p:nvSpPr>
        <p:spPr bwMode="auto">
          <a:xfrm>
            <a:off x="9066214" y="2428876"/>
            <a:ext cx="212725" cy="447675"/>
          </a:xfrm>
          <a:custGeom>
            <a:avLst/>
            <a:gdLst>
              <a:gd name="T0" fmla="*/ 116 w 134"/>
              <a:gd name="T1" fmla="*/ 30 h 282"/>
              <a:gd name="T2" fmla="*/ 112 w 134"/>
              <a:gd name="T3" fmla="*/ 60 h 282"/>
              <a:gd name="T4" fmla="*/ 104 w 134"/>
              <a:gd name="T5" fmla="*/ 66 h 282"/>
              <a:gd name="T6" fmla="*/ 104 w 134"/>
              <a:gd name="T7" fmla="*/ 62 h 282"/>
              <a:gd name="T8" fmla="*/ 98 w 134"/>
              <a:gd name="T9" fmla="*/ 72 h 282"/>
              <a:gd name="T10" fmla="*/ 94 w 134"/>
              <a:gd name="T11" fmla="*/ 86 h 282"/>
              <a:gd name="T12" fmla="*/ 98 w 134"/>
              <a:gd name="T13" fmla="*/ 94 h 282"/>
              <a:gd name="T14" fmla="*/ 114 w 134"/>
              <a:gd name="T15" fmla="*/ 92 h 282"/>
              <a:gd name="T16" fmla="*/ 126 w 134"/>
              <a:gd name="T17" fmla="*/ 94 h 282"/>
              <a:gd name="T18" fmla="*/ 132 w 134"/>
              <a:gd name="T19" fmla="*/ 138 h 282"/>
              <a:gd name="T20" fmla="*/ 130 w 134"/>
              <a:gd name="T21" fmla="*/ 156 h 282"/>
              <a:gd name="T22" fmla="*/ 130 w 134"/>
              <a:gd name="T23" fmla="*/ 144 h 282"/>
              <a:gd name="T24" fmla="*/ 128 w 134"/>
              <a:gd name="T25" fmla="*/ 134 h 282"/>
              <a:gd name="T26" fmla="*/ 126 w 134"/>
              <a:gd name="T27" fmla="*/ 148 h 282"/>
              <a:gd name="T28" fmla="*/ 126 w 134"/>
              <a:gd name="T29" fmla="*/ 172 h 282"/>
              <a:gd name="T30" fmla="*/ 130 w 134"/>
              <a:gd name="T31" fmla="*/ 176 h 282"/>
              <a:gd name="T32" fmla="*/ 126 w 134"/>
              <a:gd name="T33" fmla="*/ 184 h 282"/>
              <a:gd name="T34" fmla="*/ 112 w 134"/>
              <a:gd name="T35" fmla="*/ 204 h 282"/>
              <a:gd name="T36" fmla="*/ 114 w 134"/>
              <a:gd name="T37" fmla="*/ 212 h 282"/>
              <a:gd name="T38" fmla="*/ 110 w 134"/>
              <a:gd name="T39" fmla="*/ 212 h 282"/>
              <a:gd name="T40" fmla="*/ 110 w 134"/>
              <a:gd name="T41" fmla="*/ 218 h 282"/>
              <a:gd name="T42" fmla="*/ 114 w 134"/>
              <a:gd name="T43" fmla="*/ 222 h 282"/>
              <a:gd name="T44" fmla="*/ 106 w 134"/>
              <a:gd name="T45" fmla="*/ 226 h 282"/>
              <a:gd name="T46" fmla="*/ 94 w 134"/>
              <a:gd name="T47" fmla="*/ 234 h 282"/>
              <a:gd name="T48" fmla="*/ 100 w 134"/>
              <a:gd name="T49" fmla="*/ 236 h 282"/>
              <a:gd name="T50" fmla="*/ 94 w 134"/>
              <a:gd name="T51" fmla="*/ 258 h 282"/>
              <a:gd name="T52" fmla="*/ 88 w 134"/>
              <a:gd name="T53" fmla="*/ 274 h 282"/>
              <a:gd name="T54" fmla="*/ 84 w 134"/>
              <a:gd name="T55" fmla="*/ 278 h 282"/>
              <a:gd name="T56" fmla="*/ 78 w 134"/>
              <a:gd name="T57" fmla="*/ 282 h 282"/>
              <a:gd name="T58" fmla="*/ 74 w 134"/>
              <a:gd name="T59" fmla="*/ 276 h 282"/>
              <a:gd name="T60" fmla="*/ 76 w 134"/>
              <a:gd name="T61" fmla="*/ 268 h 282"/>
              <a:gd name="T62" fmla="*/ 78 w 134"/>
              <a:gd name="T63" fmla="*/ 260 h 282"/>
              <a:gd name="T64" fmla="*/ 76 w 134"/>
              <a:gd name="T65" fmla="*/ 254 h 282"/>
              <a:gd name="T66" fmla="*/ 60 w 134"/>
              <a:gd name="T67" fmla="*/ 250 h 282"/>
              <a:gd name="T68" fmla="*/ 48 w 134"/>
              <a:gd name="T69" fmla="*/ 252 h 282"/>
              <a:gd name="T70" fmla="*/ 24 w 134"/>
              <a:gd name="T71" fmla="*/ 242 h 282"/>
              <a:gd name="T72" fmla="*/ 8 w 134"/>
              <a:gd name="T73" fmla="*/ 232 h 282"/>
              <a:gd name="T74" fmla="*/ 0 w 134"/>
              <a:gd name="T75" fmla="*/ 216 h 282"/>
              <a:gd name="T76" fmla="*/ 8 w 134"/>
              <a:gd name="T77" fmla="*/ 194 h 282"/>
              <a:gd name="T78" fmla="*/ 12 w 134"/>
              <a:gd name="T79" fmla="*/ 188 h 282"/>
              <a:gd name="T80" fmla="*/ 20 w 134"/>
              <a:gd name="T81" fmla="*/ 184 h 282"/>
              <a:gd name="T82" fmla="*/ 32 w 134"/>
              <a:gd name="T83" fmla="*/ 178 h 282"/>
              <a:gd name="T84" fmla="*/ 36 w 134"/>
              <a:gd name="T85" fmla="*/ 166 h 282"/>
              <a:gd name="T86" fmla="*/ 42 w 134"/>
              <a:gd name="T87" fmla="*/ 156 h 282"/>
              <a:gd name="T88" fmla="*/ 62 w 134"/>
              <a:gd name="T89" fmla="*/ 136 h 282"/>
              <a:gd name="T90" fmla="*/ 44 w 134"/>
              <a:gd name="T91" fmla="*/ 124 h 282"/>
              <a:gd name="T92" fmla="*/ 22 w 134"/>
              <a:gd name="T93" fmla="*/ 104 h 282"/>
              <a:gd name="T94" fmla="*/ 6 w 134"/>
              <a:gd name="T95" fmla="*/ 90 h 282"/>
              <a:gd name="T96" fmla="*/ 4 w 134"/>
              <a:gd name="T97" fmla="*/ 78 h 282"/>
              <a:gd name="T98" fmla="*/ 10 w 134"/>
              <a:gd name="T99" fmla="*/ 74 h 282"/>
              <a:gd name="T100" fmla="*/ 12 w 134"/>
              <a:gd name="T101" fmla="*/ 62 h 282"/>
              <a:gd name="T102" fmla="*/ 4 w 134"/>
              <a:gd name="T103" fmla="*/ 56 h 282"/>
              <a:gd name="T104" fmla="*/ 4 w 134"/>
              <a:gd name="T105" fmla="*/ 48 h 282"/>
              <a:gd name="T106" fmla="*/ 10 w 134"/>
              <a:gd name="T107" fmla="*/ 44 h 282"/>
              <a:gd name="T108" fmla="*/ 20 w 134"/>
              <a:gd name="T109" fmla="*/ 24 h 282"/>
              <a:gd name="T110" fmla="*/ 20 w 134"/>
              <a:gd name="T111" fmla="*/ 18 h 282"/>
              <a:gd name="T112" fmla="*/ 24 w 134"/>
              <a:gd name="T113" fmla="*/ 6 h 282"/>
              <a:gd name="T114" fmla="*/ 30 w 134"/>
              <a:gd name="T115" fmla="*/ 0 h 282"/>
              <a:gd name="T116" fmla="*/ 52 w 134"/>
              <a:gd name="T117" fmla="*/ 6 h 282"/>
              <a:gd name="T118" fmla="*/ 76 w 134"/>
              <a:gd name="T119" fmla="*/ 14 h 282"/>
              <a:gd name="T120" fmla="*/ 104 w 134"/>
              <a:gd name="T121" fmla="*/ 22 h 282"/>
              <a:gd name="T122" fmla="*/ 114 w 134"/>
              <a:gd name="T123" fmla="*/ 2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 h="282">
                <a:moveTo>
                  <a:pt x="114" y="26"/>
                </a:moveTo>
                <a:lnTo>
                  <a:pt x="116" y="30"/>
                </a:lnTo>
                <a:lnTo>
                  <a:pt x="114" y="36"/>
                </a:lnTo>
                <a:lnTo>
                  <a:pt x="112" y="60"/>
                </a:lnTo>
                <a:lnTo>
                  <a:pt x="106" y="66"/>
                </a:lnTo>
                <a:lnTo>
                  <a:pt x="104" y="66"/>
                </a:lnTo>
                <a:lnTo>
                  <a:pt x="104" y="64"/>
                </a:lnTo>
                <a:lnTo>
                  <a:pt x="104" y="62"/>
                </a:lnTo>
                <a:lnTo>
                  <a:pt x="102" y="64"/>
                </a:lnTo>
                <a:lnTo>
                  <a:pt x="98" y="72"/>
                </a:lnTo>
                <a:lnTo>
                  <a:pt x="94" y="82"/>
                </a:lnTo>
                <a:lnTo>
                  <a:pt x="94" y="86"/>
                </a:lnTo>
                <a:lnTo>
                  <a:pt x="96" y="92"/>
                </a:lnTo>
                <a:lnTo>
                  <a:pt x="98" y="94"/>
                </a:lnTo>
                <a:lnTo>
                  <a:pt x="104" y="94"/>
                </a:lnTo>
                <a:lnTo>
                  <a:pt x="114" y="92"/>
                </a:lnTo>
                <a:lnTo>
                  <a:pt x="122" y="88"/>
                </a:lnTo>
                <a:lnTo>
                  <a:pt x="126" y="94"/>
                </a:lnTo>
                <a:lnTo>
                  <a:pt x="130" y="104"/>
                </a:lnTo>
                <a:lnTo>
                  <a:pt x="132" y="138"/>
                </a:lnTo>
                <a:lnTo>
                  <a:pt x="134" y="168"/>
                </a:lnTo>
                <a:lnTo>
                  <a:pt x="130" y="156"/>
                </a:lnTo>
                <a:lnTo>
                  <a:pt x="130" y="148"/>
                </a:lnTo>
                <a:lnTo>
                  <a:pt x="130" y="144"/>
                </a:lnTo>
                <a:lnTo>
                  <a:pt x="130" y="140"/>
                </a:lnTo>
                <a:lnTo>
                  <a:pt x="128" y="134"/>
                </a:lnTo>
                <a:lnTo>
                  <a:pt x="126" y="136"/>
                </a:lnTo>
                <a:lnTo>
                  <a:pt x="126" y="148"/>
                </a:lnTo>
                <a:lnTo>
                  <a:pt x="126" y="168"/>
                </a:lnTo>
                <a:lnTo>
                  <a:pt x="126" y="172"/>
                </a:lnTo>
                <a:lnTo>
                  <a:pt x="128" y="174"/>
                </a:lnTo>
                <a:lnTo>
                  <a:pt x="130" y="176"/>
                </a:lnTo>
                <a:lnTo>
                  <a:pt x="128" y="180"/>
                </a:lnTo>
                <a:lnTo>
                  <a:pt x="126" y="184"/>
                </a:lnTo>
                <a:lnTo>
                  <a:pt x="118" y="196"/>
                </a:lnTo>
                <a:lnTo>
                  <a:pt x="112" y="204"/>
                </a:lnTo>
                <a:lnTo>
                  <a:pt x="116" y="208"/>
                </a:lnTo>
                <a:lnTo>
                  <a:pt x="114" y="212"/>
                </a:lnTo>
                <a:lnTo>
                  <a:pt x="112" y="210"/>
                </a:lnTo>
                <a:lnTo>
                  <a:pt x="110" y="212"/>
                </a:lnTo>
                <a:lnTo>
                  <a:pt x="108" y="216"/>
                </a:lnTo>
                <a:lnTo>
                  <a:pt x="110" y="218"/>
                </a:lnTo>
                <a:lnTo>
                  <a:pt x="112" y="218"/>
                </a:lnTo>
                <a:lnTo>
                  <a:pt x="114" y="222"/>
                </a:lnTo>
                <a:lnTo>
                  <a:pt x="106" y="228"/>
                </a:lnTo>
                <a:lnTo>
                  <a:pt x="106" y="226"/>
                </a:lnTo>
                <a:lnTo>
                  <a:pt x="102" y="228"/>
                </a:lnTo>
                <a:lnTo>
                  <a:pt x="94" y="234"/>
                </a:lnTo>
                <a:lnTo>
                  <a:pt x="98" y="234"/>
                </a:lnTo>
                <a:lnTo>
                  <a:pt x="100" y="236"/>
                </a:lnTo>
                <a:lnTo>
                  <a:pt x="98" y="246"/>
                </a:lnTo>
                <a:lnTo>
                  <a:pt x="94" y="258"/>
                </a:lnTo>
                <a:lnTo>
                  <a:pt x="92" y="266"/>
                </a:lnTo>
                <a:lnTo>
                  <a:pt x="88" y="274"/>
                </a:lnTo>
                <a:lnTo>
                  <a:pt x="86" y="278"/>
                </a:lnTo>
                <a:lnTo>
                  <a:pt x="84" y="278"/>
                </a:lnTo>
                <a:lnTo>
                  <a:pt x="82" y="280"/>
                </a:lnTo>
                <a:lnTo>
                  <a:pt x="78" y="282"/>
                </a:lnTo>
                <a:lnTo>
                  <a:pt x="76" y="282"/>
                </a:lnTo>
                <a:lnTo>
                  <a:pt x="74" y="276"/>
                </a:lnTo>
                <a:lnTo>
                  <a:pt x="74" y="272"/>
                </a:lnTo>
                <a:lnTo>
                  <a:pt x="76" y="268"/>
                </a:lnTo>
                <a:lnTo>
                  <a:pt x="76" y="264"/>
                </a:lnTo>
                <a:lnTo>
                  <a:pt x="78" y="260"/>
                </a:lnTo>
                <a:lnTo>
                  <a:pt x="78" y="256"/>
                </a:lnTo>
                <a:lnTo>
                  <a:pt x="76" y="254"/>
                </a:lnTo>
                <a:lnTo>
                  <a:pt x="72" y="252"/>
                </a:lnTo>
                <a:lnTo>
                  <a:pt x="60" y="250"/>
                </a:lnTo>
                <a:lnTo>
                  <a:pt x="56" y="252"/>
                </a:lnTo>
                <a:lnTo>
                  <a:pt x="48" y="252"/>
                </a:lnTo>
                <a:lnTo>
                  <a:pt x="32" y="246"/>
                </a:lnTo>
                <a:lnTo>
                  <a:pt x="24" y="242"/>
                </a:lnTo>
                <a:lnTo>
                  <a:pt x="20" y="240"/>
                </a:lnTo>
                <a:lnTo>
                  <a:pt x="8" y="232"/>
                </a:lnTo>
                <a:lnTo>
                  <a:pt x="6" y="228"/>
                </a:lnTo>
                <a:lnTo>
                  <a:pt x="0" y="216"/>
                </a:lnTo>
                <a:lnTo>
                  <a:pt x="6" y="198"/>
                </a:lnTo>
                <a:lnTo>
                  <a:pt x="8" y="194"/>
                </a:lnTo>
                <a:lnTo>
                  <a:pt x="10" y="192"/>
                </a:lnTo>
                <a:lnTo>
                  <a:pt x="12" y="188"/>
                </a:lnTo>
                <a:lnTo>
                  <a:pt x="14" y="186"/>
                </a:lnTo>
                <a:lnTo>
                  <a:pt x="20" y="184"/>
                </a:lnTo>
                <a:lnTo>
                  <a:pt x="28" y="180"/>
                </a:lnTo>
                <a:lnTo>
                  <a:pt x="32" y="178"/>
                </a:lnTo>
                <a:lnTo>
                  <a:pt x="36" y="174"/>
                </a:lnTo>
                <a:lnTo>
                  <a:pt x="36" y="166"/>
                </a:lnTo>
                <a:lnTo>
                  <a:pt x="40" y="160"/>
                </a:lnTo>
                <a:lnTo>
                  <a:pt x="42" y="156"/>
                </a:lnTo>
                <a:lnTo>
                  <a:pt x="62" y="140"/>
                </a:lnTo>
                <a:lnTo>
                  <a:pt x="62" y="136"/>
                </a:lnTo>
                <a:lnTo>
                  <a:pt x="56" y="132"/>
                </a:lnTo>
                <a:lnTo>
                  <a:pt x="44" y="124"/>
                </a:lnTo>
                <a:lnTo>
                  <a:pt x="30" y="114"/>
                </a:lnTo>
                <a:lnTo>
                  <a:pt x="22" y="104"/>
                </a:lnTo>
                <a:lnTo>
                  <a:pt x="8" y="100"/>
                </a:lnTo>
                <a:lnTo>
                  <a:pt x="6" y="90"/>
                </a:lnTo>
                <a:lnTo>
                  <a:pt x="4" y="86"/>
                </a:lnTo>
                <a:lnTo>
                  <a:pt x="4" y="78"/>
                </a:lnTo>
                <a:lnTo>
                  <a:pt x="6" y="76"/>
                </a:lnTo>
                <a:lnTo>
                  <a:pt x="10" y="74"/>
                </a:lnTo>
                <a:lnTo>
                  <a:pt x="12" y="66"/>
                </a:lnTo>
                <a:lnTo>
                  <a:pt x="12" y="62"/>
                </a:lnTo>
                <a:lnTo>
                  <a:pt x="8" y="58"/>
                </a:lnTo>
                <a:lnTo>
                  <a:pt x="4" y="56"/>
                </a:lnTo>
                <a:lnTo>
                  <a:pt x="2" y="52"/>
                </a:lnTo>
                <a:lnTo>
                  <a:pt x="4" y="48"/>
                </a:lnTo>
                <a:lnTo>
                  <a:pt x="6" y="48"/>
                </a:lnTo>
                <a:lnTo>
                  <a:pt x="10" y="44"/>
                </a:lnTo>
                <a:lnTo>
                  <a:pt x="14" y="38"/>
                </a:lnTo>
                <a:lnTo>
                  <a:pt x="20" y="24"/>
                </a:lnTo>
                <a:lnTo>
                  <a:pt x="20" y="20"/>
                </a:lnTo>
                <a:lnTo>
                  <a:pt x="20" y="18"/>
                </a:lnTo>
                <a:lnTo>
                  <a:pt x="20" y="12"/>
                </a:lnTo>
                <a:lnTo>
                  <a:pt x="24" y="6"/>
                </a:lnTo>
                <a:lnTo>
                  <a:pt x="26" y="4"/>
                </a:lnTo>
                <a:lnTo>
                  <a:pt x="30" y="0"/>
                </a:lnTo>
                <a:lnTo>
                  <a:pt x="46" y="6"/>
                </a:lnTo>
                <a:lnTo>
                  <a:pt x="52" y="6"/>
                </a:lnTo>
                <a:lnTo>
                  <a:pt x="70" y="12"/>
                </a:lnTo>
                <a:lnTo>
                  <a:pt x="76" y="14"/>
                </a:lnTo>
                <a:lnTo>
                  <a:pt x="100" y="22"/>
                </a:lnTo>
                <a:lnTo>
                  <a:pt x="104" y="22"/>
                </a:lnTo>
                <a:lnTo>
                  <a:pt x="110" y="24"/>
                </a:lnTo>
                <a:lnTo>
                  <a:pt x="114" y="26"/>
                </a:lnTo>
                <a:close/>
              </a:path>
            </a:pathLst>
          </a:custGeom>
          <a:solidFill>
            <a:srgbClr val="194F90"/>
          </a:solidFill>
          <a:ln w="3175" cmpd="sng">
            <a:solidFill>
              <a:schemeClr val="bg2">
                <a:lumMod val="75000"/>
              </a:schemeClr>
            </a:solidFill>
            <a:round/>
            <a:headEnd/>
            <a:tailEnd/>
          </a:ln>
        </p:spPr>
        <p:txBody>
          <a:bodyPr/>
          <a:lstStyle/>
          <a:p>
            <a:endParaRPr lang="en-US">
              <a:solidFill>
                <a:prstClr val="black"/>
              </a:solidFill>
            </a:endParaRPr>
          </a:p>
        </p:txBody>
      </p:sp>
      <p:sp>
        <p:nvSpPr>
          <p:cNvPr id="215" name="Freeform 422"/>
          <p:cNvSpPr>
            <a:spLocks/>
          </p:cNvSpPr>
          <p:nvPr/>
        </p:nvSpPr>
        <p:spPr bwMode="auto">
          <a:xfrm>
            <a:off x="3919538" y="2711451"/>
            <a:ext cx="1155700" cy="841375"/>
          </a:xfrm>
          <a:custGeom>
            <a:avLst/>
            <a:gdLst>
              <a:gd name="T0" fmla="*/ 0 w 728"/>
              <a:gd name="T1" fmla="*/ 456 h 530"/>
              <a:gd name="T2" fmla="*/ 16 w 728"/>
              <a:gd name="T3" fmla="*/ 356 h 530"/>
              <a:gd name="T4" fmla="*/ 28 w 728"/>
              <a:gd name="T5" fmla="*/ 274 h 530"/>
              <a:gd name="T6" fmla="*/ 40 w 728"/>
              <a:gd name="T7" fmla="*/ 194 h 530"/>
              <a:gd name="T8" fmla="*/ 66 w 728"/>
              <a:gd name="T9" fmla="*/ 34 h 530"/>
              <a:gd name="T10" fmla="*/ 70 w 728"/>
              <a:gd name="T11" fmla="*/ 0 h 530"/>
              <a:gd name="T12" fmla="*/ 258 w 728"/>
              <a:gd name="T13" fmla="*/ 24 h 530"/>
              <a:gd name="T14" fmla="*/ 446 w 728"/>
              <a:gd name="T15" fmla="*/ 44 h 530"/>
              <a:gd name="T16" fmla="*/ 588 w 728"/>
              <a:gd name="T17" fmla="*/ 56 h 530"/>
              <a:gd name="T18" fmla="*/ 614 w 728"/>
              <a:gd name="T19" fmla="*/ 58 h 530"/>
              <a:gd name="T20" fmla="*/ 632 w 728"/>
              <a:gd name="T21" fmla="*/ 58 h 530"/>
              <a:gd name="T22" fmla="*/ 656 w 728"/>
              <a:gd name="T23" fmla="*/ 60 h 530"/>
              <a:gd name="T24" fmla="*/ 676 w 728"/>
              <a:gd name="T25" fmla="*/ 62 h 530"/>
              <a:gd name="T26" fmla="*/ 692 w 728"/>
              <a:gd name="T27" fmla="*/ 64 h 530"/>
              <a:gd name="T28" fmla="*/ 704 w 728"/>
              <a:gd name="T29" fmla="*/ 64 h 530"/>
              <a:gd name="T30" fmla="*/ 722 w 728"/>
              <a:gd name="T31" fmla="*/ 64 h 530"/>
              <a:gd name="T32" fmla="*/ 724 w 728"/>
              <a:gd name="T33" fmla="*/ 110 h 530"/>
              <a:gd name="T34" fmla="*/ 720 w 728"/>
              <a:gd name="T35" fmla="*/ 170 h 530"/>
              <a:gd name="T36" fmla="*/ 720 w 728"/>
              <a:gd name="T37" fmla="*/ 182 h 530"/>
              <a:gd name="T38" fmla="*/ 718 w 728"/>
              <a:gd name="T39" fmla="*/ 212 h 530"/>
              <a:gd name="T40" fmla="*/ 716 w 728"/>
              <a:gd name="T41" fmla="*/ 238 h 530"/>
              <a:gd name="T42" fmla="*/ 714 w 728"/>
              <a:gd name="T43" fmla="*/ 258 h 530"/>
              <a:gd name="T44" fmla="*/ 708 w 728"/>
              <a:gd name="T45" fmla="*/ 358 h 530"/>
              <a:gd name="T46" fmla="*/ 706 w 728"/>
              <a:gd name="T47" fmla="*/ 388 h 530"/>
              <a:gd name="T48" fmla="*/ 696 w 728"/>
              <a:gd name="T49" fmla="*/ 530 h 530"/>
              <a:gd name="T50" fmla="*/ 640 w 728"/>
              <a:gd name="T51" fmla="*/ 528 h 530"/>
              <a:gd name="T52" fmla="*/ 626 w 728"/>
              <a:gd name="T53" fmla="*/ 526 h 530"/>
              <a:gd name="T54" fmla="*/ 604 w 728"/>
              <a:gd name="T55" fmla="*/ 524 h 530"/>
              <a:gd name="T56" fmla="*/ 570 w 728"/>
              <a:gd name="T57" fmla="*/ 522 h 530"/>
              <a:gd name="T58" fmla="*/ 550 w 728"/>
              <a:gd name="T59" fmla="*/ 520 h 530"/>
              <a:gd name="T60" fmla="*/ 534 w 728"/>
              <a:gd name="T61" fmla="*/ 520 h 530"/>
              <a:gd name="T62" fmla="*/ 516 w 728"/>
              <a:gd name="T63" fmla="*/ 518 h 530"/>
              <a:gd name="T64" fmla="*/ 498 w 728"/>
              <a:gd name="T65" fmla="*/ 516 h 530"/>
              <a:gd name="T66" fmla="*/ 460 w 728"/>
              <a:gd name="T67" fmla="*/ 514 h 530"/>
              <a:gd name="T68" fmla="*/ 432 w 728"/>
              <a:gd name="T69" fmla="*/ 510 h 530"/>
              <a:gd name="T70" fmla="*/ 354 w 728"/>
              <a:gd name="T71" fmla="*/ 504 h 530"/>
              <a:gd name="T72" fmla="*/ 318 w 728"/>
              <a:gd name="T73" fmla="*/ 500 h 530"/>
              <a:gd name="T74" fmla="*/ 288 w 728"/>
              <a:gd name="T75" fmla="*/ 496 h 530"/>
              <a:gd name="T76" fmla="*/ 272 w 728"/>
              <a:gd name="T77" fmla="*/ 494 h 530"/>
              <a:gd name="T78" fmla="*/ 258 w 728"/>
              <a:gd name="T79" fmla="*/ 494 h 530"/>
              <a:gd name="T80" fmla="*/ 246 w 728"/>
              <a:gd name="T81" fmla="*/ 492 h 530"/>
              <a:gd name="T82" fmla="*/ 192 w 728"/>
              <a:gd name="T83" fmla="*/ 486 h 530"/>
              <a:gd name="T84" fmla="*/ 164 w 728"/>
              <a:gd name="T85" fmla="*/ 482 h 530"/>
              <a:gd name="T86" fmla="*/ 124 w 728"/>
              <a:gd name="T87" fmla="*/ 478 h 530"/>
              <a:gd name="T88" fmla="*/ 106 w 728"/>
              <a:gd name="T89" fmla="*/ 476 h 530"/>
              <a:gd name="T90" fmla="*/ 84 w 728"/>
              <a:gd name="T91" fmla="*/ 472 h 530"/>
              <a:gd name="T92" fmla="*/ 70 w 728"/>
              <a:gd name="T93" fmla="*/ 470 h 530"/>
              <a:gd name="T94" fmla="*/ 60 w 728"/>
              <a:gd name="T95" fmla="*/ 47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28" h="530">
                <a:moveTo>
                  <a:pt x="0" y="462"/>
                </a:moveTo>
                <a:lnTo>
                  <a:pt x="0" y="456"/>
                </a:lnTo>
                <a:lnTo>
                  <a:pt x="4" y="438"/>
                </a:lnTo>
                <a:lnTo>
                  <a:pt x="16" y="356"/>
                </a:lnTo>
                <a:lnTo>
                  <a:pt x="22" y="314"/>
                </a:lnTo>
                <a:lnTo>
                  <a:pt x="28" y="274"/>
                </a:lnTo>
                <a:lnTo>
                  <a:pt x="34" y="234"/>
                </a:lnTo>
                <a:lnTo>
                  <a:pt x="40" y="194"/>
                </a:lnTo>
                <a:lnTo>
                  <a:pt x="62" y="54"/>
                </a:lnTo>
                <a:lnTo>
                  <a:pt x="66" y="34"/>
                </a:lnTo>
                <a:lnTo>
                  <a:pt x="68" y="10"/>
                </a:lnTo>
                <a:lnTo>
                  <a:pt x="70" y="0"/>
                </a:lnTo>
                <a:lnTo>
                  <a:pt x="164" y="12"/>
                </a:lnTo>
                <a:lnTo>
                  <a:pt x="258" y="24"/>
                </a:lnTo>
                <a:lnTo>
                  <a:pt x="352" y="34"/>
                </a:lnTo>
                <a:lnTo>
                  <a:pt x="446" y="44"/>
                </a:lnTo>
                <a:lnTo>
                  <a:pt x="540" y="52"/>
                </a:lnTo>
                <a:lnTo>
                  <a:pt x="588" y="56"/>
                </a:lnTo>
                <a:lnTo>
                  <a:pt x="602" y="56"/>
                </a:lnTo>
                <a:lnTo>
                  <a:pt x="614" y="58"/>
                </a:lnTo>
                <a:lnTo>
                  <a:pt x="624" y="58"/>
                </a:lnTo>
                <a:lnTo>
                  <a:pt x="632" y="58"/>
                </a:lnTo>
                <a:lnTo>
                  <a:pt x="640" y="60"/>
                </a:lnTo>
                <a:lnTo>
                  <a:pt x="656" y="60"/>
                </a:lnTo>
                <a:lnTo>
                  <a:pt x="662" y="62"/>
                </a:lnTo>
                <a:lnTo>
                  <a:pt x="676" y="62"/>
                </a:lnTo>
                <a:lnTo>
                  <a:pt x="686" y="62"/>
                </a:lnTo>
                <a:lnTo>
                  <a:pt x="692" y="64"/>
                </a:lnTo>
                <a:lnTo>
                  <a:pt x="698" y="64"/>
                </a:lnTo>
                <a:lnTo>
                  <a:pt x="704" y="64"/>
                </a:lnTo>
                <a:lnTo>
                  <a:pt x="708" y="64"/>
                </a:lnTo>
                <a:lnTo>
                  <a:pt x="722" y="64"/>
                </a:lnTo>
                <a:lnTo>
                  <a:pt x="728" y="66"/>
                </a:lnTo>
                <a:lnTo>
                  <a:pt x="724" y="110"/>
                </a:lnTo>
                <a:lnTo>
                  <a:pt x="724" y="136"/>
                </a:lnTo>
                <a:lnTo>
                  <a:pt x="720" y="170"/>
                </a:lnTo>
                <a:lnTo>
                  <a:pt x="720" y="176"/>
                </a:lnTo>
                <a:lnTo>
                  <a:pt x="720" y="182"/>
                </a:lnTo>
                <a:lnTo>
                  <a:pt x="720" y="188"/>
                </a:lnTo>
                <a:lnTo>
                  <a:pt x="718" y="212"/>
                </a:lnTo>
                <a:lnTo>
                  <a:pt x="716" y="222"/>
                </a:lnTo>
                <a:lnTo>
                  <a:pt x="716" y="238"/>
                </a:lnTo>
                <a:lnTo>
                  <a:pt x="714" y="250"/>
                </a:lnTo>
                <a:lnTo>
                  <a:pt x="714" y="258"/>
                </a:lnTo>
                <a:lnTo>
                  <a:pt x="708" y="344"/>
                </a:lnTo>
                <a:lnTo>
                  <a:pt x="708" y="358"/>
                </a:lnTo>
                <a:lnTo>
                  <a:pt x="708" y="366"/>
                </a:lnTo>
                <a:lnTo>
                  <a:pt x="706" y="388"/>
                </a:lnTo>
                <a:lnTo>
                  <a:pt x="704" y="420"/>
                </a:lnTo>
                <a:lnTo>
                  <a:pt x="696" y="530"/>
                </a:lnTo>
                <a:lnTo>
                  <a:pt x="648" y="528"/>
                </a:lnTo>
                <a:lnTo>
                  <a:pt x="640" y="528"/>
                </a:lnTo>
                <a:lnTo>
                  <a:pt x="630" y="526"/>
                </a:lnTo>
                <a:lnTo>
                  <a:pt x="626" y="526"/>
                </a:lnTo>
                <a:lnTo>
                  <a:pt x="612" y="524"/>
                </a:lnTo>
                <a:lnTo>
                  <a:pt x="604" y="524"/>
                </a:lnTo>
                <a:lnTo>
                  <a:pt x="580" y="522"/>
                </a:lnTo>
                <a:lnTo>
                  <a:pt x="570" y="522"/>
                </a:lnTo>
                <a:lnTo>
                  <a:pt x="564" y="522"/>
                </a:lnTo>
                <a:lnTo>
                  <a:pt x="550" y="520"/>
                </a:lnTo>
                <a:lnTo>
                  <a:pt x="540" y="520"/>
                </a:lnTo>
                <a:lnTo>
                  <a:pt x="534" y="520"/>
                </a:lnTo>
                <a:lnTo>
                  <a:pt x="524" y="518"/>
                </a:lnTo>
                <a:lnTo>
                  <a:pt x="516" y="518"/>
                </a:lnTo>
                <a:lnTo>
                  <a:pt x="504" y="516"/>
                </a:lnTo>
                <a:lnTo>
                  <a:pt x="498" y="516"/>
                </a:lnTo>
                <a:lnTo>
                  <a:pt x="490" y="516"/>
                </a:lnTo>
                <a:lnTo>
                  <a:pt x="460" y="514"/>
                </a:lnTo>
                <a:lnTo>
                  <a:pt x="448" y="512"/>
                </a:lnTo>
                <a:lnTo>
                  <a:pt x="432" y="510"/>
                </a:lnTo>
                <a:lnTo>
                  <a:pt x="412" y="508"/>
                </a:lnTo>
                <a:lnTo>
                  <a:pt x="354" y="504"/>
                </a:lnTo>
                <a:lnTo>
                  <a:pt x="336" y="502"/>
                </a:lnTo>
                <a:lnTo>
                  <a:pt x="318" y="500"/>
                </a:lnTo>
                <a:lnTo>
                  <a:pt x="298" y="498"/>
                </a:lnTo>
                <a:lnTo>
                  <a:pt x="288" y="496"/>
                </a:lnTo>
                <a:lnTo>
                  <a:pt x="280" y="496"/>
                </a:lnTo>
                <a:lnTo>
                  <a:pt x="272" y="494"/>
                </a:lnTo>
                <a:lnTo>
                  <a:pt x="266" y="494"/>
                </a:lnTo>
                <a:lnTo>
                  <a:pt x="258" y="494"/>
                </a:lnTo>
                <a:lnTo>
                  <a:pt x="252" y="492"/>
                </a:lnTo>
                <a:lnTo>
                  <a:pt x="246" y="492"/>
                </a:lnTo>
                <a:lnTo>
                  <a:pt x="196" y="486"/>
                </a:lnTo>
                <a:lnTo>
                  <a:pt x="192" y="486"/>
                </a:lnTo>
                <a:lnTo>
                  <a:pt x="172" y="484"/>
                </a:lnTo>
                <a:lnTo>
                  <a:pt x="164" y="482"/>
                </a:lnTo>
                <a:lnTo>
                  <a:pt x="160" y="482"/>
                </a:lnTo>
                <a:lnTo>
                  <a:pt x="124" y="478"/>
                </a:lnTo>
                <a:lnTo>
                  <a:pt x="110" y="476"/>
                </a:lnTo>
                <a:lnTo>
                  <a:pt x="106" y="476"/>
                </a:lnTo>
                <a:lnTo>
                  <a:pt x="94" y="474"/>
                </a:lnTo>
                <a:lnTo>
                  <a:pt x="84" y="472"/>
                </a:lnTo>
                <a:lnTo>
                  <a:pt x="78" y="472"/>
                </a:lnTo>
                <a:lnTo>
                  <a:pt x="70" y="470"/>
                </a:lnTo>
                <a:lnTo>
                  <a:pt x="64" y="470"/>
                </a:lnTo>
                <a:lnTo>
                  <a:pt x="60" y="470"/>
                </a:lnTo>
                <a:lnTo>
                  <a:pt x="0" y="462"/>
                </a:lnTo>
                <a:close/>
              </a:path>
            </a:pathLst>
          </a:custGeom>
          <a:solidFill>
            <a:schemeClr val="bg2">
              <a:lumMod val="90000"/>
            </a:schemeClr>
          </a:solidFill>
          <a:ln w="3175" cmpd="sng">
            <a:solidFill>
              <a:schemeClr val="bg2">
                <a:lumMod val="75000"/>
              </a:schemeClr>
            </a:solidFill>
            <a:round/>
            <a:headEnd/>
            <a:tailEnd/>
          </a:ln>
        </p:spPr>
        <p:txBody>
          <a:bodyPr/>
          <a:lstStyle/>
          <a:p>
            <a:endParaRPr lang="en-US">
              <a:solidFill>
                <a:prstClr val="black"/>
              </a:solidFill>
            </a:endParaRPr>
          </a:p>
        </p:txBody>
      </p:sp>
      <p:sp>
        <p:nvSpPr>
          <p:cNvPr id="216" name="Freeform 423">
            <a:hlinkClick r:id="rId3" action="ppaction://hlinksldjump"/>
          </p:cNvPr>
          <p:cNvSpPr>
            <a:spLocks/>
          </p:cNvSpPr>
          <p:nvPr/>
        </p:nvSpPr>
        <p:spPr bwMode="auto">
          <a:xfrm>
            <a:off x="8050213" y="2724150"/>
            <a:ext cx="704850" cy="654050"/>
          </a:xfrm>
          <a:custGeom>
            <a:avLst/>
            <a:gdLst>
              <a:gd name="T0" fmla="*/ 58 w 444"/>
              <a:gd name="T1" fmla="*/ 376 h 412"/>
              <a:gd name="T2" fmla="*/ 38 w 444"/>
              <a:gd name="T3" fmla="*/ 360 h 412"/>
              <a:gd name="T4" fmla="*/ 20 w 444"/>
              <a:gd name="T5" fmla="*/ 336 h 412"/>
              <a:gd name="T6" fmla="*/ 0 w 444"/>
              <a:gd name="T7" fmla="*/ 314 h 412"/>
              <a:gd name="T8" fmla="*/ 0 w 444"/>
              <a:gd name="T9" fmla="*/ 292 h 412"/>
              <a:gd name="T10" fmla="*/ 26 w 444"/>
              <a:gd name="T11" fmla="*/ 276 h 412"/>
              <a:gd name="T12" fmla="*/ 26 w 444"/>
              <a:gd name="T13" fmla="*/ 262 h 412"/>
              <a:gd name="T14" fmla="*/ 34 w 444"/>
              <a:gd name="T15" fmla="*/ 258 h 412"/>
              <a:gd name="T16" fmla="*/ 36 w 444"/>
              <a:gd name="T17" fmla="*/ 216 h 412"/>
              <a:gd name="T18" fmla="*/ 54 w 444"/>
              <a:gd name="T19" fmla="*/ 214 h 412"/>
              <a:gd name="T20" fmla="*/ 68 w 444"/>
              <a:gd name="T21" fmla="*/ 216 h 412"/>
              <a:gd name="T22" fmla="*/ 70 w 444"/>
              <a:gd name="T23" fmla="*/ 176 h 412"/>
              <a:gd name="T24" fmla="*/ 94 w 444"/>
              <a:gd name="T25" fmla="*/ 158 h 412"/>
              <a:gd name="T26" fmla="*/ 112 w 444"/>
              <a:gd name="T27" fmla="*/ 154 h 412"/>
              <a:gd name="T28" fmla="*/ 128 w 444"/>
              <a:gd name="T29" fmla="*/ 132 h 412"/>
              <a:gd name="T30" fmla="*/ 140 w 444"/>
              <a:gd name="T31" fmla="*/ 114 h 412"/>
              <a:gd name="T32" fmla="*/ 144 w 444"/>
              <a:gd name="T33" fmla="*/ 86 h 412"/>
              <a:gd name="T34" fmla="*/ 142 w 444"/>
              <a:gd name="T35" fmla="*/ 66 h 412"/>
              <a:gd name="T36" fmla="*/ 148 w 444"/>
              <a:gd name="T37" fmla="*/ 20 h 412"/>
              <a:gd name="T38" fmla="*/ 170 w 444"/>
              <a:gd name="T39" fmla="*/ 106 h 412"/>
              <a:gd name="T40" fmla="*/ 214 w 444"/>
              <a:gd name="T41" fmla="*/ 98 h 412"/>
              <a:gd name="T42" fmla="*/ 280 w 444"/>
              <a:gd name="T43" fmla="*/ 148 h 412"/>
              <a:gd name="T44" fmla="*/ 310 w 444"/>
              <a:gd name="T45" fmla="*/ 112 h 412"/>
              <a:gd name="T46" fmla="*/ 324 w 444"/>
              <a:gd name="T47" fmla="*/ 112 h 412"/>
              <a:gd name="T48" fmla="*/ 352 w 444"/>
              <a:gd name="T49" fmla="*/ 96 h 412"/>
              <a:gd name="T50" fmla="*/ 372 w 444"/>
              <a:gd name="T51" fmla="*/ 90 h 412"/>
              <a:gd name="T52" fmla="*/ 392 w 444"/>
              <a:gd name="T53" fmla="*/ 70 h 412"/>
              <a:gd name="T54" fmla="*/ 442 w 444"/>
              <a:gd name="T55" fmla="*/ 100 h 412"/>
              <a:gd name="T56" fmla="*/ 438 w 444"/>
              <a:gd name="T57" fmla="*/ 124 h 412"/>
              <a:gd name="T58" fmla="*/ 384 w 444"/>
              <a:gd name="T59" fmla="*/ 100 h 412"/>
              <a:gd name="T60" fmla="*/ 372 w 444"/>
              <a:gd name="T61" fmla="*/ 154 h 412"/>
              <a:gd name="T62" fmla="*/ 360 w 444"/>
              <a:gd name="T63" fmla="*/ 168 h 412"/>
              <a:gd name="T64" fmla="*/ 352 w 444"/>
              <a:gd name="T65" fmla="*/ 176 h 412"/>
              <a:gd name="T66" fmla="*/ 330 w 444"/>
              <a:gd name="T67" fmla="*/ 188 h 412"/>
              <a:gd name="T68" fmla="*/ 324 w 444"/>
              <a:gd name="T69" fmla="*/ 220 h 412"/>
              <a:gd name="T70" fmla="*/ 304 w 444"/>
              <a:gd name="T71" fmla="*/ 234 h 412"/>
              <a:gd name="T72" fmla="*/ 278 w 444"/>
              <a:gd name="T73" fmla="*/ 222 h 412"/>
              <a:gd name="T74" fmla="*/ 276 w 444"/>
              <a:gd name="T75" fmla="*/ 248 h 412"/>
              <a:gd name="T76" fmla="*/ 258 w 444"/>
              <a:gd name="T77" fmla="*/ 290 h 412"/>
              <a:gd name="T78" fmla="*/ 248 w 444"/>
              <a:gd name="T79" fmla="*/ 308 h 412"/>
              <a:gd name="T80" fmla="*/ 238 w 444"/>
              <a:gd name="T81" fmla="*/ 340 h 412"/>
              <a:gd name="T82" fmla="*/ 224 w 444"/>
              <a:gd name="T83" fmla="*/ 366 h 412"/>
              <a:gd name="T84" fmla="*/ 214 w 444"/>
              <a:gd name="T85" fmla="*/ 366 h 412"/>
              <a:gd name="T86" fmla="*/ 182 w 444"/>
              <a:gd name="T87" fmla="*/ 390 h 412"/>
              <a:gd name="T88" fmla="*/ 162 w 444"/>
              <a:gd name="T89" fmla="*/ 396 h 412"/>
              <a:gd name="T90" fmla="*/ 140 w 444"/>
              <a:gd name="T91" fmla="*/ 392 h 412"/>
              <a:gd name="T92" fmla="*/ 118 w 444"/>
              <a:gd name="T93" fmla="*/ 412 h 412"/>
              <a:gd name="T94" fmla="*/ 82 w 444"/>
              <a:gd name="T95" fmla="*/ 39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4" h="412">
                <a:moveTo>
                  <a:pt x="76" y="378"/>
                </a:moveTo>
                <a:lnTo>
                  <a:pt x="70" y="378"/>
                </a:lnTo>
                <a:lnTo>
                  <a:pt x="66" y="378"/>
                </a:lnTo>
                <a:lnTo>
                  <a:pt x="58" y="376"/>
                </a:lnTo>
                <a:lnTo>
                  <a:pt x="58" y="374"/>
                </a:lnTo>
                <a:lnTo>
                  <a:pt x="52" y="370"/>
                </a:lnTo>
                <a:lnTo>
                  <a:pt x="48" y="368"/>
                </a:lnTo>
                <a:lnTo>
                  <a:pt x="38" y="360"/>
                </a:lnTo>
                <a:lnTo>
                  <a:pt x="28" y="352"/>
                </a:lnTo>
                <a:lnTo>
                  <a:pt x="28" y="350"/>
                </a:lnTo>
                <a:lnTo>
                  <a:pt x="26" y="344"/>
                </a:lnTo>
                <a:lnTo>
                  <a:pt x="20" y="336"/>
                </a:lnTo>
                <a:lnTo>
                  <a:pt x="14" y="332"/>
                </a:lnTo>
                <a:lnTo>
                  <a:pt x="10" y="328"/>
                </a:lnTo>
                <a:lnTo>
                  <a:pt x="0" y="316"/>
                </a:lnTo>
                <a:lnTo>
                  <a:pt x="0" y="314"/>
                </a:lnTo>
                <a:lnTo>
                  <a:pt x="0" y="310"/>
                </a:lnTo>
                <a:lnTo>
                  <a:pt x="2" y="306"/>
                </a:lnTo>
                <a:lnTo>
                  <a:pt x="2" y="296"/>
                </a:lnTo>
                <a:lnTo>
                  <a:pt x="0" y="292"/>
                </a:lnTo>
                <a:lnTo>
                  <a:pt x="0" y="286"/>
                </a:lnTo>
                <a:lnTo>
                  <a:pt x="4" y="286"/>
                </a:lnTo>
                <a:lnTo>
                  <a:pt x="24" y="278"/>
                </a:lnTo>
                <a:lnTo>
                  <a:pt x="26" y="276"/>
                </a:lnTo>
                <a:lnTo>
                  <a:pt x="24" y="272"/>
                </a:lnTo>
                <a:lnTo>
                  <a:pt x="24" y="270"/>
                </a:lnTo>
                <a:lnTo>
                  <a:pt x="24" y="266"/>
                </a:lnTo>
                <a:lnTo>
                  <a:pt x="26" y="262"/>
                </a:lnTo>
                <a:lnTo>
                  <a:pt x="28" y="260"/>
                </a:lnTo>
                <a:lnTo>
                  <a:pt x="30" y="260"/>
                </a:lnTo>
                <a:lnTo>
                  <a:pt x="32" y="260"/>
                </a:lnTo>
                <a:lnTo>
                  <a:pt x="34" y="258"/>
                </a:lnTo>
                <a:lnTo>
                  <a:pt x="32" y="244"/>
                </a:lnTo>
                <a:lnTo>
                  <a:pt x="32" y="234"/>
                </a:lnTo>
                <a:lnTo>
                  <a:pt x="34" y="220"/>
                </a:lnTo>
                <a:lnTo>
                  <a:pt x="36" y="216"/>
                </a:lnTo>
                <a:lnTo>
                  <a:pt x="42" y="210"/>
                </a:lnTo>
                <a:lnTo>
                  <a:pt x="42" y="208"/>
                </a:lnTo>
                <a:lnTo>
                  <a:pt x="52" y="212"/>
                </a:lnTo>
                <a:lnTo>
                  <a:pt x="54" y="214"/>
                </a:lnTo>
                <a:lnTo>
                  <a:pt x="54" y="218"/>
                </a:lnTo>
                <a:lnTo>
                  <a:pt x="54" y="222"/>
                </a:lnTo>
                <a:lnTo>
                  <a:pt x="58" y="224"/>
                </a:lnTo>
                <a:lnTo>
                  <a:pt x="68" y="216"/>
                </a:lnTo>
                <a:lnTo>
                  <a:pt x="66" y="206"/>
                </a:lnTo>
                <a:lnTo>
                  <a:pt x="64" y="186"/>
                </a:lnTo>
                <a:lnTo>
                  <a:pt x="66" y="182"/>
                </a:lnTo>
                <a:lnTo>
                  <a:pt x="70" y="176"/>
                </a:lnTo>
                <a:lnTo>
                  <a:pt x="82" y="164"/>
                </a:lnTo>
                <a:lnTo>
                  <a:pt x="88" y="156"/>
                </a:lnTo>
                <a:lnTo>
                  <a:pt x="92" y="156"/>
                </a:lnTo>
                <a:lnTo>
                  <a:pt x="94" y="158"/>
                </a:lnTo>
                <a:lnTo>
                  <a:pt x="96" y="160"/>
                </a:lnTo>
                <a:lnTo>
                  <a:pt x="98" y="162"/>
                </a:lnTo>
                <a:lnTo>
                  <a:pt x="102" y="160"/>
                </a:lnTo>
                <a:lnTo>
                  <a:pt x="112" y="154"/>
                </a:lnTo>
                <a:lnTo>
                  <a:pt x="120" y="144"/>
                </a:lnTo>
                <a:lnTo>
                  <a:pt x="122" y="140"/>
                </a:lnTo>
                <a:lnTo>
                  <a:pt x="126" y="134"/>
                </a:lnTo>
                <a:lnTo>
                  <a:pt x="128" y="132"/>
                </a:lnTo>
                <a:lnTo>
                  <a:pt x="130" y="130"/>
                </a:lnTo>
                <a:lnTo>
                  <a:pt x="134" y="126"/>
                </a:lnTo>
                <a:lnTo>
                  <a:pt x="138" y="122"/>
                </a:lnTo>
                <a:lnTo>
                  <a:pt x="140" y="114"/>
                </a:lnTo>
                <a:lnTo>
                  <a:pt x="140" y="108"/>
                </a:lnTo>
                <a:lnTo>
                  <a:pt x="140" y="102"/>
                </a:lnTo>
                <a:lnTo>
                  <a:pt x="142" y="94"/>
                </a:lnTo>
                <a:lnTo>
                  <a:pt x="144" y="86"/>
                </a:lnTo>
                <a:lnTo>
                  <a:pt x="144" y="78"/>
                </a:lnTo>
                <a:lnTo>
                  <a:pt x="144" y="74"/>
                </a:lnTo>
                <a:lnTo>
                  <a:pt x="142" y="68"/>
                </a:lnTo>
                <a:lnTo>
                  <a:pt x="142" y="66"/>
                </a:lnTo>
                <a:lnTo>
                  <a:pt x="146" y="56"/>
                </a:lnTo>
                <a:lnTo>
                  <a:pt x="150" y="42"/>
                </a:lnTo>
                <a:lnTo>
                  <a:pt x="150" y="38"/>
                </a:lnTo>
                <a:lnTo>
                  <a:pt x="148" y="20"/>
                </a:lnTo>
                <a:lnTo>
                  <a:pt x="142" y="14"/>
                </a:lnTo>
                <a:lnTo>
                  <a:pt x="146" y="4"/>
                </a:lnTo>
                <a:lnTo>
                  <a:pt x="152" y="0"/>
                </a:lnTo>
                <a:lnTo>
                  <a:pt x="170" y="106"/>
                </a:lnTo>
                <a:lnTo>
                  <a:pt x="178" y="104"/>
                </a:lnTo>
                <a:lnTo>
                  <a:pt x="194" y="102"/>
                </a:lnTo>
                <a:lnTo>
                  <a:pt x="204" y="100"/>
                </a:lnTo>
                <a:lnTo>
                  <a:pt x="214" y="98"/>
                </a:lnTo>
                <a:lnTo>
                  <a:pt x="270" y="90"/>
                </a:lnTo>
                <a:lnTo>
                  <a:pt x="270" y="92"/>
                </a:lnTo>
                <a:lnTo>
                  <a:pt x="276" y="128"/>
                </a:lnTo>
                <a:lnTo>
                  <a:pt x="280" y="148"/>
                </a:lnTo>
                <a:lnTo>
                  <a:pt x="282" y="146"/>
                </a:lnTo>
                <a:lnTo>
                  <a:pt x="304" y="124"/>
                </a:lnTo>
                <a:lnTo>
                  <a:pt x="308" y="118"/>
                </a:lnTo>
                <a:lnTo>
                  <a:pt x="310" y="112"/>
                </a:lnTo>
                <a:lnTo>
                  <a:pt x="316" y="110"/>
                </a:lnTo>
                <a:lnTo>
                  <a:pt x="318" y="110"/>
                </a:lnTo>
                <a:lnTo>
                  <a:pt x="322" y="112"/>
                </a:lnTo>
                <a:lnTo>
                  <a:pt x="324" y="112"/>
                </a:lnTo>
                <a:lnTo>
                  <a:pt x="330" y="102"/>
                </a:lnTo>
                <a:lnTo>
                  <a:pt x="340" y="92"/>
                </a:lnTo>
                <a:lnTo>
                  <a:pt x="350" y="96"/>
                </a:lnTo>
                <a:lnTo>
                  <a:pt x="352" y="96"/>
                </a:lnTo>
                <a:lnTo>
                  <a:pt x="356" y="96"/>
                </a:lnTo>
                <a:lnTo>
                  <a:pt x="366" y="96"/>
                </a:lnTo>
                <a:lnTo>
                  <a:pt x="370" y="94"/>
                </a:lnTo>
                <a:lnTo>
                  <a:pt x="372" y="90"/>
                </a:lnTo>
                <a:lnTo>
                  <a:pt x="370" y="88"/>
                </a:lnTo>
                <a:lnTo>
                  <a:pt x="372" y="84"/>
                </a:lnTo>
                <a:lnTo>
                  <a:pt x="372" y="82"/>
                </a:lnTo>
                <a:lnTo>
                  <a:pt x="392" y="70"/>
                </a:lnTo>
                <a:lnTo>
                  <a:pt x="394" y="70"/>
                </a:lnTo>
                <a:lnTo>
                  <a:pt x="396" y="70"/>
                </a:lnTo>
                <a:lnTo>
                  <a:pt x="422" y="76"/>
                </a:lnTo>
                <a:lnTo>
                  <a:pt x="442" y="100"/>
                </a:lnTo>
                <a:lnTo>
                  <a:pt x="444" y="104"/>
                </a:lnTo>
                <a:lnTo>
                  <a:pt x="442" y="112"/>
                </a:lnTo>
                <a:lnTo>
                  <a:pt x="440" y="122"/>
                </a:lnTo>
                <a:lnTo>
                  <a:pt x="438" y="124"/>
                </a:lnTo>
                <a:lnTo>
                  <a:pt x="436" y="126"/>
                </a:lnTo>
                <a:lnTo>
                  <a:pt x="420" y="118"/>
                </a:lnTo>
                <a:lnTo>
                  <a:pt x="404" y="110"/>
                </a:lnTo>
                <a:lnTo>
                  <a:pt x="384" y="100"/>
                </a:lnTo>
                <a:lnTo>
                  <a:pt x="382" y="104"/>
                </a:lnTo>
                <a:lnTo>
                  <a:pt x="382" y="124"/>
                </a:lnTo>
                <a:lnTo>
                  <a:pt x="382" y="132"/>
                </a:lnTo>
                <a:lnTo>
                  <a:pt x="372" y="154"/>
                </a:lnTo>
                <a:lnTo>
                  <a:pt x="372" y="158"/>
                </a:lnTo>
                <a:lnTo>
                  <a:pt x="370" y="160"/>
                </a:lnTo>
                <a:lnTo>
                  <a:pt x="364" y="166"/>
                </a:lnTo>
                <a:lnTo>
                  <a:pt x="360" y="168"/>
                </a:lnTo>
                <a:lnTo>
                  <a:pt x="356" y="168"/>
                </a:lnTo>
                <a:lnTo>
                  <a:pt x="356" y="172"/>
                </a:lnTo>
                <a:lnTo>
                  <a:pt x="354" y="174"/>
                </a:lnTo>
                <a:lnTo>
                  <a:pt x="352" y="176"/>
                </a:lnTo>
                <a:lnTo>
                  <a:pt x="348" y="186"/>
                </a:lnTo>
                <a:lnTo>
                  <a:pt x="338" y="182"/>
                </a:lnTo>
                <a:lnTo>
                  <a:pt x="336" y="182"/>
                </a:lnTo>
                <a:lnTo>
                  <a:pt x="330" y="188"/>
                </a:lnTo>
                <a:lnTo>
                  <a:pt x="330" y="194"/>
                </a:lnTo>
                <a:lnTo>
                  <a:pt x="324" y="212"/>
                </a:lnTo>
                <a:lnTo>
                  <a:pt x="324" y="216"/>
                </a:lnTo>
                <a:lnTo>
                  <a:pt x="324" y="220"/>
                </a:lnTo>
                <a:lnTo>
                  <a:pt x="322" y="222"/>
                </a:lnTo>
                <a:lnTo>
                  <a:pt x="320" y="230"/>
                </a:lnTo>
                <a:lnTo>
                  <a:pt x="318" y="234"/>
                </a:lnTo>
                <a:lnTo>
                  <a:pt x="304" y="234"/>
                </a:lnTo>
                <a:lnTo>
                  <a:pt x="294" y="230"/>
                </a:lnTo>
                <a:lnTo>
                  <a:pt x="292" y="226"/>
                </a:lnTo>
                <a:lnTo>
                  <a:pt x="288" y="224"/>
                </a:lnTo>
                <a:lnTo>
                  <a:pt x="278" y="222"/>
                </a:lnTo>
                <a:lnTo>
                  <a:pt x="276" y="234"/>
                </a:lnTo>
                <a:lnTo>
                  <a:pt x="276" y="236"/>
                </a:lnTo>
                <a:lnTo>
                  <a:pt x="278" y="240"/>
                </a:lnTo>
                <a:lnTo>
                  <a:pt x="276" y="248"/>
                </a:lnTo>
                <a:lnTo>
                  <a:pt x="270" y="256"/>
                </a:lnTo>
                <a:lnTo>
                  <a:pt x="262" y="274"/>
                </a:lnTo>
                <a:lnTo>
                  <a:pt x="262" y="284"/>
                </a:lnTo>
                <a:lnTo>
                  <a:pt x="258" y="290"/>
                </a:lnTo>
                <a:lnTo>
                  <a:pt x="258" y="294"/>
                </a:lnTo>
                <a:lnTo>
                  <a:pt x="254" y="302"/>
                </a:lnTo>
                <a:lnTo>
                  <a:pt x="250" y="304"/>
                </a:lnTo>
                <a:lnTo>
                  <a:pt x="248" y="308"/>
                </a:lnTo>
                <a:lnTo>
                  <a:pt x="246" y="310"/>
                </a:lnTo>
                <a:lnTo>
                  <a:pt x="242" y="318"/>
                </a:lnTo>
                <a:lnTo>
                  <a:pt x="236" y="336"/>
                </a:lnTo>
                <a:lnTo>
                  <a:pt x="238" y="340"/>
                </a:lnTo>
                <a:lnTo>
                  <a:pt x="244" y="340"/>
                </a:lnTo>
                <a:lnTo>
                  <a:pt x="240" y="354"/>
                </a:lnTo>
                <a:lnTo>
                  <a:pt x="224" y="368"/>
                </a:lnTo>
                <a:lnTo>
                  <a:pt x="224" y="366"/>
                </a:lnTo>
                <a:lnTo>
                  <a:pt x="222" y="364"/>
                </a:lnTo>
                <a:lnTo>
                  <a:pt x="218" y="364"/>
                </a:lnTo>
                <a:lnTo>
                  <a:pt x="216" y="364"/>
                </a:lnTo>
                <a:lnTo>
                  <a:pt x="214" y="366"/>
                </a:lnTo>
                <a:lnTo>
                  <a:pt x="208" y="370"/>
                </a:lnTo>
                <a:lnTo>
                  <a:pt x="206" y="372"/>
                </a:lnTo>
                <a:lnTo>
                  <a:pt x="198" y="378"/>
                </a:lnTo>
                <a:lnTo>
                  <a:pt x="182" y="390"/>
                </a:lnTo>
                <a:lnTo>
                  <a:pt x="180" y="392"/>
                </a:lnTo>
                <a:lnTo>
                  <a:pt x="172" y="392"/>
                </a:lnTo>
                <a:lnTo>
                  <a:pt x="170" y="394"/>
                </a:lnTo>
                <a:lnTo>
                  <a:pt x="162" y="396"/>
                </a:lnTo>
                <a:lnTo>
                  <a:pt x="160" y="396"/>
                </a:lnTo>
                <a:lnTo>
                  <a:pt x="158" y="398"/>
                </a:lnTo>
                <a:lnTo>
                  <a:pt x="154" y="400"/>
                </a:lnTo>
                <a:lnTo>
                  <a:pt x="140" y="392"/>
                </a:lnTo>
                <a:lnTo>
                  <a:pt x="130" y="402"/>
                </a:lnTo>
                <a:lnTo>
                  <a:pt x="124" y="410"/>
                </a:lnTo>
                <a:lnTo>
                  <a:pt x="120" y="410"/>
                </a:lnTo>
                <a:lnTo>
                  <a:pt x="118" y="412"/>
                </a:lnTo>
                <a:lnTo>
                  <a:pt x="116" y="412"/>
                </a:lnTo>
                <a:lnTo>
                  <a:pt x="114" y="412"/>
                </a:lnTo>
                <a:lnTo>
                  <a:pt x="94" y="404"/>
                </a:lnTo>
                <a:lnTo>
                  <a:pt x="82" y="396"/>
                </a:lnTo>
                <a:lnTo>
                  <a:pt x="78" y="382"/>
                </a:lnTo>
                <a:lnTo>
                  <a:pt x="76" y="378"/>
                </a:lnTo>
                <a:close/>
              </a:path>
            </a:pathLst>
          </a:custGeom>
          <a:solidFill>
            <a:srgbClr val="194F90"/>
          </a:solidFill>
          <a:ln w="3175" cmpd="sng">
            <a:solidFill>
              <a:schemeClr val="bg2">
                <a:lumMod val="75000"/>
              </a:schemeClr>
            </a:solidFill>
            <a:round/>
            <a:headEnd/>
            <a:tailEnd/>
          </a:ln>
        </p:spPr>
        <p:txBody>
          <a:bodyPr/>
          <a:lstStyle/>
          <a:p>
            <a:endParaRPr lang="en-US">
              <a:solidFill>
                <a:prstClr val="black"/>
              </a:solidFill>
            </a:endParaRPr>
          </a:p>
        </p:txBody>
      </p:sp>
      <p:sp>
        <p:nvSpPr>
          <p:cNvPr id="217" name="Freeform 424"/>
          <p:cNvSpPr>
            <a:spLocks/>
          </p:cNvSpPr>
          <p:nvPr/>
        </p:nvSpPr>
        <p:spPr bwMode="auto">
          <a:xfrm>
            <a:off x="6008688" y="2898775"/>
            <a:ext cx="1054100" cy="844550"/>
          </a:xfrm>
          <a:custGeom>
            <a:avLst/>
            <a:gdLst>
              <a:gd name="T0" fmla="*/ 660 w 664"/>
              <a:gd name="T1" fmla="*/ 428 h 532"/>
              <a:gd name="T2" fmla="*/ 662 w 664"/>
              <a:gd name="T3" fmla="*/ 446 h 532"/>
              <a:gd name="T4" fmla="*/ 650 w 664"/>
              <a:gd name="T5" fmla="*/ 456 h 532"/>
              <a:gd name="T6" fmla="*/ 636 w 664"/>
              <a:gd name="T7" fmla="*/ 472 h 532"/>
              <a:gd name="T8" fmla="*/ 630 w 664"/>
              <a:gd name="T9" fmla="*/ 460 h 532"/>
              <a:gd name="T10" fmla="*/ 624 w 664"/>
              <a:gd name="T11" fmla="*/ 468 h 532"/>
              <a:gd name="T12" fmla="*/ 624 w 664"/>
              <a:gd name="T13" fmla="*/ 486 h 532"/>
              <a:gd name="T14" fmla="*/ 616 w 664"/>
              <a:gd name="T15" fmla="*/ 516 h 532"/>
              <a:gd name="T16" fmla="*/ 550 w 664"/>
              <a:gd name="T17" fmla="*/ 532 h 532"/>
              <a:gd name="T18" fmla="*/ 552 w 664"/>
              <a:gd name="T19" fmla="*/ 520 h 532"/>
              <a:gd name="T20" fmla="*/ 570 w 664"/>
              <a:gd name="T21" fmla="*/ 506 h 532"/>
              <a:gd name="T22" fmla="*/ 540 w 664"/>
              <a:gd name="T23" fmla="*/ 474 h 532"/>
              <a:gd name="T24" fmla="*/ 480 w 664"/>
              <a:gd name="T25" fmla="*/ 476 h 532"/>
              <a:gd name="T26" fmla="*/ 438 w 664"/>
              <a:gd name="T27" fmla="*/ 478 h 532"/>
              <a:gd name="T28" fmla="*/ 394 w 664"/>
              <a:gd name="T29" fmla="*/ 480 h 532"/>
              <a:gd name="T30" fmla="*/ 366 w 664"/>
              <a:gd name="T31" fmla="*/ 482 h 532"/>
              <a:gd name="T32" fmla="*/ 320 w 664"/>
              <a:gd name="T33" fmla="*/ 484 h 532"/>
              <a:gd name="T34" fmla="*/ 284 w 664"/>
              <a:gd name="T35" fmla="*/ 484 h 532"/>
              <a:gd name="T36" fmla="*/ 258 w 664"/>
              <a:gd name="T37" fmla="*/ 486 h 532"/>
              <a:gd name="T38" fmla="*/ 232 w 664"/>
              <a:gd name="T39" fmla="*/ 486 h 532"/>
              <a:gd name="T40" fmla="*/ 196 w 664"/>
              <a:gd name="T41" fmla="*/ 488 h 532"/>
              <a:gd name="T42" fmla="*/ 152 w 664"/>
              <a:gd name="T43" fmla="*/ 488 h 532"/>
              <a:gd name="T44" fmla="*/ 116 w 664"/>
              <a:gd name="T45" fmla="*/ 430 h 532"/>
              <a:gd name="T46" fmla="*/ 116 w 664"/>
              <a:gd name="T47" fmla="*/ 374 h 532"/>
              <a:gd name="T48" fmla="*/ 114 w 664"/>
              <a:gd name="T49" fmla="*/ 270 h 532"/>
              <a:gd name="T50" fmla="*/ 92 w 664"/>
              <a:gd name="T51" fmla="*/ 174 h 532"/>
              <a:gd name="T52" fmla="*/ 72 w 664"/>
              <a:gd name="T53" fmla="*/ 144 h 532"/>
              <a:gd name="T54" fmla="*/ 80 w 664"/>
              <a:gd name="T55" fmla="*/ 112 h 532"/>
              <a:gd name="T56" fmla="*/ 80 w 664"/>
              <a:gd name="T57" fmla="*/ 92 h 532"/>
              <a:gd name="T58" fmla="*/ 62 w 664"/>
              <a:gd name="T59" fmla="*/ 96 h 532"/>
              <a:gd name="T60" fmla="*/ 40 w 664"/>
              <a:gd name="T61" fmla="*/ 78 h 532"/>
              <a:gd name="T62" fmla="*/ 14 w 664"/>
              <a:gd name="T63" fmla="*/ 42 h 532"/>
              <a:gd name="T64" fmla="*/ 2 w 664"/>
              <a:gd name="T65" fmla="*/ 18 h 532"/>
              <a:gd name="T66" fmla="*/ 14 w 664"/>
              <a:gd name="T67" fmla="*/ 12 h 532"/>
              <a:gd name="T68" fmla="*/ 90 w 664"/>
              <a:gd name="T69" fmla="*/ 12 h 532"/>
              <a:gd name="T70" fmla="*/ 190 w 664"/>
              <a:gd name="T71" fmla="*/ 12 h 532"/>
              <a:gd name="T72" fmla="*/ 334 w 664"/>
              <a:gd name="T73" fmla="*/ 4 h 532"/>
              <a:gd name="T74" fmla="*/ 380 w 664"/>
              <a:gd name="T75" fmla="*/ 0 h 532"/>
              <a:gd name="T76" fmla="*/ 406 w 664"/>
              <a:gd name="T77" fmla="*/ 24 h 532"/>
              <a:gd name="T78" fmla="*/ 408 w 664"/>
              <a:gd name="T79" fmla="*/ 40 h 532"/>
              <a:gd name="T80" fmla="*/ 406 w 664"/>
              <a:gd name="T81" fmla="*/ 56 h 532"/>
              <a:gd name="T82" fmla="*/ 422 w 664"/>
              <a:gd name="T83" fmla="*/ 102 h 532"/>
              <a:gd name="T84" fmla="*/ 434 w 664"/>
              <a:gd name="T85" fmla="*/ 112 h 532"/>
              <a:gd name="T86" fmla="*/ 454 w 664"/>
              <a:gd name="T87" fmla="*/ 132 h 532"/>
              <a:gd name="T88" fmla="*/ 472 w 664"/>
              <a:gd name="T89" fmla="*/ 142 h 532"/>
              <a:gd name="T90" fmla="*/ 488 w 664"/>
              <a:gd name="T91" fmla="*/ 162 h 532"/>
              <a:gd name="T92" fmla="*/ 496 w 664"/>
              <a:gd name="T93" fmla="*/ 190 h 532"/>
              <a:gd name="T94" fmla="*/ 508 w 664"/>
              <a:gd name="T95" fmla="*/ 196 h 532"/>
              <a:gd name="T96" fmla="*/ 518 w 664"/>
              <a:gd name="T97" fmla="*/ 186 h 532"/>
              <a:gd name="T98" fmla="*/ 550 w 664"/>
              <a:gd name="T99" fmla="*/ 200 h 532"/>
              <a:gd name="T100" fmla="*/ 544 w 664"/>
              <a:gd name="T101" fmla="*/ 210 h 532"/>
              <a:gd name="T102" fmla="*/ 538 w 664"/>
              <a:gd name="T103" fmla="*/ 242 h 532"/>
              <a:gd name="T104" fmla="*/ 528 w 664"/>
              <a:gd name="T105" fmla="*/ 262 h 532"/>
              <a:gd name="T106" fmla="*/ 532 w 664"/>
              <a:gd name="T107" fmla="*/ 274 h 532"/>
              <a:gd name="T108" fmla="*/ 572 w 664"/>
              <a:gd name="T109" fmla="*/ 308 h 532"/>
              <a:gd name="T110" fmla="*/ 602 w 664"/>
              <a:gd name="T111" fmla="*/ 320 h 532"/>
              <a:gd name="T112" fmla="*/ 614 w 664"/>
              <a:gd name="T113" fmla="*/ 328 h 532"/>
              <a:gd name="T114" fmla="*/ 618 w 664"/>
              <a:gd name="T115" fmla="*/ 344 h 532"/>
              <a:gd name="T116" fmla="*/ 626 w 664"/>
              <a:gd name="T117" fmla="*/ 356 h 532"/>
              <a:gd name="T118" fmla="*/ 624 w 664"/>
              <a:gd name="T119" fmla="*/ 370 h 532"/>
              <a:gd name="T120" fmla="*/ 628 w 664"/>
              <a:gd name="T121" fmla="*/ 386 h 532"/>
              <a:gd name="T122" fmla="*/ 646 w 664"/>
              <a:gd name="T123" fmla="*/ 408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4" h="532">
                <a:moveTo>
                  <a:pt x="664" y="410"/>
                </a:moveTo>
                <a:lnTo>
                  <a:pt x="664" y="420"/>
                </a:lnTo>
                <a:lnTo>
                  <a:pt x="664" y="424"/>
                </a:lnTo>
                <a:lnTo>
                  <a:pt x="660" y="428"/>
                </a:lnTo>
                <a:lnTo>
                  <a:pt x="658" y="438"/>
                </a:lnTo>
                <a:lnTo>
                  <a:pt x="658" y="442"/>
                </a:lnTo>
                <a:lnTo>
                  <a:pt x="662" y="444"/>
                </a:lnTo>
                <a:lnTo>
                  <a:pt x="662" y="446"/>
                </a:lnTo>
                <a:lnTo>
                  <a:pt x="656" y="458"/>
                </a:lnTo>
                <a:lnTo>
                  <a:pt x="654" y="458"/>
                </a:lnTo>
                <a:lnTo>
                  <a:pt x="652" y="458"/>
                </a:lnTo>
                <a:lnTo>
                  <a:pt x="650" y="456"/>
                </a:lnTo>
                <a:lnTo>
                  <a:pt x="646" y="452"/>
                </a:lnTo>
                <a:lnTo>
                  <a:pt x="642" y="452"/>
                </a:lnTo>
                <a:lnTo>
                  <a:pt x="638" y="468"/>
                </a:lnTo>
                <a:lnTo>
                  <a:pt x="636" y="472"/>
                </a:lnTo>
                <a:lnTo>
                  <a:pt x="632" y="472"/>
                </a:lnTo>
                <a:lnTo>
                  <a:pt x="632" y="468"/>
                </a:lnTo>
                <a:lnTo>
                  <a:pt x="632" y="464"/>
                </a:lnTo>
                <a:lnTo>
                  <a:pt x="630" y="460"/>
                </a:lnTo>
                <a:lnTo>
                  <a:pt x="626" y="460"/>
                </a:lnTo>
                <a:lnTo>
                  <a:pt x="624" y="462"/>
                </a:lnTo>
                <a:lnTo>
                  <a:pt x="624" y="466"/>
                </a:lnTo>
                <a:lnTo>
                  <a:pt x="624" y="468"/>
                </a:lnTo>
                <a:lnTo>
                  <a:pt x="626" y="470"/>
                </a:lnTo>
                <a:lnTo>
                  <a:pt x="628" y="482"/>
                </a:lnTo>
                <a:lnTo>
                  <a:pt x="628" y="484"/>
                </a:lnTo>
                <a:lnTo>
                  <a:pt x="624" y="486"/>
                </a:lnTo>
                <a:lnTo>
                  <a:pt x="622" y="486"/>
                </a:lnTo>
                <a:lnTo>
                  <a:pt x="620" y="488"/>
                </a:lnTo>
                <a:lnTo>
                  <a:pt x="616" y="502"/>
                </a:lnTo>
                <a:lnTo>
                  <a:pt x="616" y="516"/>
                </a:lnTo>
                <a:lnTo>
                  <a:pt x="612" y="528"/>
                </a:lnTo>
                <a:lnTo>
                  <a:pt x="594" y="528"/>
                </a:lnTo>
                <a:lnTo>
                  <a:pt x="560" y="532"/>
                </a:lnTo>
                <a:lnTo>
                  <a:pt x="550" y="532"/>
                </a:lnTo>
                <a:lnTo>
                  <a:pt x="546" y="532"/>
                </a:lnTo>
                <a:lnTo>
                  <a:pt x="548" y="530"/>
                </a:lnTo>
                <a:lnTo>
                  <a:pt x="550" y="524"/>
                </a:lnTo>
                <a:lnTo>
                  <a:pt x="552" y="520"/>
                </a:lnTo>
                <a:lnTo>
                  <a:pt x="554" y="518"/>
                </a:lnTo>
                <a:lnTo>
                  <a:pt x="560" y="508"/>
                </a:lnTo>
                <a:lnTo>
                  <a:pt x="564" y="508"/>
                </a:lnTo>
                <a:lnTo>
                  <a:pt x="570" y="506"/>
                </a:lnTo>
                <a:lnTo>
                  <a:pt x="576" y="496"/>
                </a:lnTo>
                <a:lnTo>
                  <a:pt x="576" y="486"/>
                </a:lnTo>
                <a:lnTo>
                  <a:pt x="564" y="472"/>
                </a:lnTo>
                <a:lnTo>
                  <a:pt x="540" y="474"/>
                </a:lnTo>
                <a:lnTo>
                  <a:pt x="520" y="474"/>
                </a:lnTo>
                <a:lnTo>
                  <a:pt x="504" y="476"/>
                </a:lnTo>
                <a:lnTo>
                  <a:pt x="492" y="476"/>
                </a:lnTo>
                <a:lnTo>
                  <a:pt x="480" y="476"/>
                </a:lnTo>
                <a:lnTo>
                  <a:pt x="470" y="476"/>
                </a:lnTo>
                <a:lnTo>
                  <a:pt x="462" y="478"/>
                </a:lnTo>
                <a:lnTo>
                  <a:pt x="446" y="478"/>
                </a:lnTo>
                <a:lnTo>
                  <a:pt x="438" y="478"/>
                </a:lnTo>
                <a:lnTo>
                  <a:pt x="434" y="478"/>
                </a:lnTo>
                <a:lnTo>
                  <a:pt x="408" y="480"/>
                </a:lnTo>
                <a:lnTo>
                  <a:pt x="398" y="480"/>
                </a:lnTo>
                <a:lnTo>
                  <a:pt x="394" y="480"/>
                </a:lnTo>
                <a:lnTo>
                  <a:pt x="388" y="482"/>
                </a:lnTo>
                <a:lnTo>
                  <a:pt x="378" y="482"/>
                </a:lnTo>
                <a:lnTo>
                  <a:pt x="374" y="482"/>
                </a:lnTo>
                <a:lnTo>
                  <a:pt x="366" y="482"/>
                </a:lnTo>
                <a:lnTo>
                  <a:pt x="358" y="482"/>
                </a:lnTo>
                <a:lnTo>
                  <a:pt x="326" y="482"/>
                </a:lnTo>
                <a:lnTo>
                  <a:pt x="324" y="482"/>
                </a:lnTo>
                <a:lnTo>
                  <a:pt x="320" y="484"/>
                </a:lnTo>
                <a:lnTo>
                  <a:pt x="314" y="484"/>
                </a:lnTo>
                <a:lnTo>
                  <a:pt x="310" y="484"/>
                </a:lnTo>
                <a:lnTo>
                  <a:pt x="288" y="484"/>
                </a:lnTo>
                <a:lnTo>
                  <a:pt x="284" y="484"/>
                </a:lnTo>
                <a:lnTo>
                  <a:pt x="276" y="484"/>
                </a:lnTo>
                <a:lnTo>
                  <a:pt x="272" y="484"/>
                </a:lnTo>
                <a:lnTo>
                  <a:pt x="262" y="486"/>
                </a:lnTo>
                <a:lnTo>
                  <a:pt x="258" y="486"/>
                </a:lnTo>
                <a:lnTo>
                  <a:pt x="254" y="486"/>
                </a:lnTo>
                <a:lnTo>
                  <a:pt x="250" y="486"/>
                </a:lnTo>
                <a:lnTo>
                  <a:pt x="244" y="486"/>
                </a:lnTo>
                <a:lnTo>
                  <a:pt x="232" y="486"/>
                </a:lnTo>
                <a:lnTo>
                  <a:pt x="214" y="486"/>
                </a:lnTo>
                <a:lnTo>
                  <a:pt x="210" y="486"/>
                </a:lnTo>
                <a:lnTo>
                  <a:pt x="202" y="488"/>
                </a:lnTo>
                <a:lnTo>
                  <a:pt x="196" y="488"/>
                </a:lnTo>
                <a:lnTo>
                  <a:pt x="192" y="488"/>
                </a:lnTo>
                <a:lnTo>
                  <a:pt x="168" y="488"/>
                </a:lnTo>
                <a:lnTo>
                  <a:pt x="160" y="488"/>
                </a:lnTo>
                <a:lnTo>
                  <a:pt x="152" y="488"/>
                </a:lnTo>
                <a:lnTo>
                  <a:pt x="118" y="488"/>
                </a:lnTo>
                <a:lnTo>
                  <a:pt x="118" y="484"/>
                </a:lnTo>
                <a:lnTo>
                  <a:pt x="118" y="450"/>
                </a:lnTo>
                <a:lnTo>
                  <a:pt x="116" y="430"/>
                </a:lnTo>
                <a:lnTo>
                  <a:pt x="116" y="414"/>
                </a:lnTo>
                <a:lnTo>
                  <a:pt x="116" y="410"/>
                </a:lnTo>
                <a:lnTo>
                  <a:pt x="116" y="398"/>
                </a:lnTo>
                <a:lnTo>
                  <a:pt x="116" y="374"/>
                </a:lnTo>
                <a:lnTo>
                  <a:pt x="116" y="348"/>
                </a:lnTo>
                <a:lnTo>
                  <a:pt x="116" y="338"/>
                </a:lnTo>
                <a:lnTo>
                  <a:pt x="114" y="330"/>
                </a:lnTo>
                <a:lnTo>
                  <a:pt x="114" y="270"/>
                </a:lnTo>
                <a:lnTo>
                  <a:pt x="114" y="184"/>
                </a:lnTo>
                <a:lnTo>
                  <a:pt x="102" y="178"/>
                </a:lnTo>
                <a:lnTo>
                  <a:pt x="100" y="176"/>
                </a:lnTo>
                <a:lnTo>
                  <a:pt x="92" y="174"/>
                </a:lnTo>
                <a:lnTo>
                  <a:pt x="86" y="162"/>
                </a:lnTo>
                <a:lnTo>
                  <a:pt x="84" y="158"/>
                </a:lnTo>
                <a:lnTo>
                  <a:pt x="80" y="152"/>
                </a:lnTo>
                <a:lnTo>
                  <a:pt x="72" y="144"/>
                </a:lnTo>
                <a:lnTo>
                  <a:pt x="66" y="138"/>
                </a:lnTo>
                <a:lnTo>
                  <a:pt x="64" y="132"/>
                </a:lnTo>
                <a:lnTo>
                  <a:pt x="78" y="112"/>
                </a:lnTo>
                <a:lnTo>
                  <a:pt x="80" y="112"/>
                </a:lnTo>
                <a:lnTo>
                  <a:pt x="84" y="112"/>
                </a:lnTo>
                <a:lnTo>
                  <a:pt x="88" y="112"/>
                </a:lnTo>
                <a:lnTo>
                  <a:pt x="86" y="102"/>
                </a:lnTo>
                <a:lnTo>
                  <a:pt x="80" y="92"/>
                </a:lnTo>
                <a:lnTo>
                  <a:pt x="72" y="92"/>
                </a:lnTo>
                <a:lnTo>
                  <a:pt x="70" y="96"/>
                </a:lnTo>
                <a:lnTo>
                  <a:pt x="66" y="96"/>
                </a:lnTo>
                <a:lnTo>
                  <a:pt x="62" y="96"/>
                </a:lnTo>
                <a:lnTo>
                  <a:pt x="48" y="84"/>
                </a:lnTo>
                <a:lnTo>
                  <a:pt x="46" y="82"/>
                </a:lnTo>
                <a:lnTo>
                  <a:pt x="44" y="82"/>
                </a:lnTo>
                <a:lnTo>
                  <a:pt x="40" y="78"/>
                </a:lnTo>
                <a:lnTo>
                  <a:pt x="36" y="70"/>
                </a:lnTo>
                <a:lnTo>
                  <a:pt x="28" y="58"/>
                </a:lnTo>
                <a:lnTo>
                  <a:pt x="20" y="48"/>
                </a:lnTo>
                <a:lnTo>
                  <a:pt x="14" y="42"/>
                </a:lnTo>
                <a:lnTo>
                  <a:pt x="10" y="30"/>
                </a:lnTo>
                <a:lnTo>
                  <a:pt x="8" y="22"/>
                </a:lnTo>
                <a:lnTo>
                  <a:pt x="4" y="20"/>
                </a:lnTo>
                <a:lnTo>
                  <a:pt x="2" y="18"/>
                </a:lnTo>
                <a:lnTo>
                  <a:pt x="0" y="14"/>
                </a:lnTo>
                <a:lnTo>
                  <a:pt x="2" y="12"/>
                </a:lnTo>
                <a:lnTo>
                  <a:pt x="4" y="12"/>
                </a:lnTo>
                <a:lnTo>
                  <a:pt x="14" y="12"/>
                </a:lnTo>
                <a:lnTo>
                  <a:pt x="38" y="12"/>
                </a:lnTo>
                <a:lnTo>
                  <a:pt x="44" y="12"/>
                </a:lnTo>
                <a:lnTo>
                  <a:pt x="80" y="12"/>
                </a:lnTo>
                <a:lnTo>
                  <a:pt x="90" y="12"/>
                </a:lnTo>
                <a:lnTo>
                  <a:pt x="118" y="12"/>
                </a:lnTo>
                <a:lnTo>
                  <a:pt x="126" y="12"/>
                </a:lnTo>
                <a:lnTo>
                  <a:pt x="158" y="12"/>
                </a:lnTo>
                <a:lnTo>
                  <a:pt x="190" y="12"/>
                </a:lnTo>
                <a:lnTo>
                  <a:pt x="244" y="8"/>
                </a:lnTo>
                <a:lnTo>
                  <a:pt x="262" y="8"/>
                </a:lnTo>
                <a:lnTo>
                  <a:pt x="300" y="6"/>
                </a:lnTo>
                <a:lnTo>
                  <a:pt x="334" y="4"/>
                </a:lnTo>
                <a:lnTo>
                  <a:pt x="344" y="4"/>
                </a:lnTo>
                <a:lnTo>
                  <a:pt x="350" y="2"/>
                </a:lnTo>
                <a:lnTo>
                  <a:pt x="358" y="2"/>
                </a:lnTo>
                <a:lnTo>
                  <a:pt x="380" y="0"/>
                </a:lnTo>
                <a:lnTo>
                  <a:pt x="386" y="6"/>
                </a:lnTo>
                <a:lnTo>
                  <a:pt x="402" y="20"/>
                </a:lnTo>
                <a:lnTo>
                  <a:pt x="404" y="24"/>
                </a:lnTo>
                <a:lnTo>
                  <a:pt x="406" y="24"/>
                </a:lnTo>
                <a:lnTo>
                  <a:pt x="412" y="28"/>
                </a:lnTo>
                <a:lnTo>
                  <a:pt x="410" y="30"/>
                </a:lnTo>
                <a:lnTo>
                  <a:pt x="408" y="36"/>
                </a:lnTo>
                <a:lnTo>
                  <a:pt x="408" y="40"/>
                </a:lnTo>
                <a:lnTo>
                  <a:pt x="406" y="42"/>
                </a:lnTo>
                <a:lnTo>
                  <a:pt x="406" y="46"/>
                </a:lnTo>
                <a:lnTo>
                  <a:pt x="406" y="48"/>
                </a:lnTo>
                <a:lnTo>
                  <a:pt x="406" y="56"/>
                </a:lnTo>
                <a:lnTo>
                  <a:pt x="410" y="72"/>
                </a:lnTo>
                <a:lnTo>
                  <a:pt x="416" y="82"/>
                </a:lnTo>
                <a:lnTo>
                  <a:pt x="420" y="92"/>
                </a:lnTo>
                <a:lnTo>
                  <a:pt x="422" y="102"/>
                </a:lnTo>
                <a:lnTo>
                  <a:pt x="424" y="104"/>
                </a:lnTo>
                <a:lnTo>
                  <a:pt x="426" y="106"/>
                </a:lnTo>
                <a:lnTo>
                  <a:pt x="428" y="108"/>
                </a:lnTo>
                <a:lnTo>
                  <a:pt x="434" y="112"/>
                </a:lnTo>
                <a:lnTo>
                  <a:pt x="436" y="114"/>
                </a:lnTo>
                <a:lnTo>
                  <a:pt x="446" y="122"/>
                </a:lnTo>
                <a:lnTo>
                  <a:pt x="454" y="130"/>
                </a:lnTo>
                <a:lnTo>
                  <a:pt x="454" y="132"/>
                </a:lnTo>
                <a:lnTo>
                  <a:pt x="456" y="134"/>
                </a:lnTo>
                <a:lnTo>
                  <a:pt x="464" y="138"/>
                </a:lnTo>
                <a:lnTo>
                  <a:pt x="468" y="140"/>
                </a:lnTo>
                <a:lnTo>
                  <a:pt x="472" y="142"/>
                </a:lnTo>
                <a:lnTo>
                  <a:pt x="474" y="144"/>
                </a:lnTo>
                <a:lnTo>
                  <a:pt x="482" y="150"/>
                </a:lnTo>
                <a:lnTo>
                  <a:pt x="486" y="156"/>
                </a:lnTo>
                <a:lnTo>
                  <a:pt x="488" y="162"/>
                </a:lnTo>
                <a:lnTo>
                  <a:pt x="490" y="170"/>
                </a:lnTo>
                <a:lnTo>
                  <a:pt x="492" y="180"/>
                </a:lnTo>
                <a:lnTo>
                  <a:pt x="494" y="186"/>
                </a:lnTo>
                <a:lnTo>
                  <a:pt x="496" y="190"/>
                </a:lnTo>
                <a:lnTo>
                  <a:pt x="498" y="196"/>
                </a:lnTo>
                <a:lnTo>
                  <a:pt x="502" y="198"/>
                </a:lnTo>
                <a:lnTo>
                  <a:pt x="504" y="198"/>
                </a:lnTo>
                <a:lnTo>
                  <a:pt x="508" y="196"/>
                </a:lnTo>
                <a:lnTo>
                  <a:pt x="510" y="192"/>
                </a:lnTo>
                <a:lnTo>
                  <a:pt x="512" y="190"/>
                </a:lnTo>
                <a:lnTo>
                  <a:pt x="514" y="186"/>
                </a:lnTo>
                <a:lnTo>
                  <a:pt x="518" y="186"/>
                </a:lnTo>
                <a:lnTo>
                  <a:pt x="520" y="186"/>
                </a:lnTo>
                <a:lnTo>
                  <a:pt x="536" y="192"/>
                </a:lnTo>
                <a:lnTo>
                  <a:pt x="546" y="196"/>
                </a:lnTo>
                <a:lnTo>
                  <a:pt x="550" y="200"/>
                </a:lnTo>
                <a:lnTo>
                  <a:pt x="550" y="202"/>
                </a:lnTo>
                <a:lnTo>
                  <a:pt x="550" y="204"/>
                </a:lnTo>
                <a:lnTo>
                  <a:pt x="546" y="206"/>
                </a:lnTo>
                <a:lnTo>
                  <a:pt x="544" y="210"/>
                </a:lnTo>
                <a:lnTo>
                  <a:pt x="542" y="216"/>
                </a:lnTo>
                <a:lnTo>
                  <a:pt x="544" y="218"/>
                </a:lnTo>
                <a:lnTo>
                  <a:pt x="544" y="224"/>
                </a:lnTo>
                <a:lnTo>
                  <a:pt x="538" y="242"/>
                </a:lnTo>
                <a:lnTo>
                  <a:pt x="532" y="254"/>
                </a:lnTo>
                <a:lnTo>
                  <a:pt x="530" y="256"/>
                </a:lnTo>
                <a:lnTo>
                  <a:pt x="528" y="260"/>
                </a:lnTo>
                <a:lnTo>
                  <a:pt x="528" y="262"/>
                </a:lnTo>
                <a:lnTo>
                  <a:pt x="528" y="266"/>
                </a:lnTo>
                <a:lnTo>
                  <a:pt x="530" y="268"/>
                </a:lnTo>
                <a:lnTo>
                  <a:pt x="530" y="272"/>
                </a:lnTo>
                <a:lnTo>
                  <a:pt x="532" y="274"/>
                </a:lnTo>
                <a:lnTo>
                  <a:pt x="534" y="276"/>
                </a:lnTo>
                <a:lnTo>
                  <a:pt x="542" y="284"/>
                </a:lnTo>
                <a:lnTo>
                  <a:pt x="556" y="294"/>
                </a:lnTo>
                <a:lnTo>
                  <a:pt x="572" y="308"/>
                </a:lnTo>
                <a:lnTo>
                  <a:pt x="582" y="308"/>
                </a:lnTo>
                <a:lnTo>
                  <a:pt x="596" y="314"/>
                </a:lnTo>
                <a:lnTo>
                  <a:pt x="598" y="314"/>
                </a:lnTo>
                <a:lnTo>
                  <a:pt x="602" y="320"/>
                </a:lnTo>
                <a:lnTo>
                  <a:pt x="604" y="324"/>
                </a:lnTo>
                <a:lnTo>
                  <a:pt x="608" y="326"/>
                </a:lnTo>
                <a:lnTo>
                  <a:pt x="612" y="328"/>
                </a:lnTo>
                <a:lnTo>
                  <a:pt x="614" y="328"/>
                </a:lnTo>
                <a:lnTo>
                  <a:pt x="618" y="330"/>
                </a:lnTo>
                <a:lnTo>
                  <a:pt x="620" y="338"/>
                </a:lnTo>
                <a:lnTo>
                  <a:pt x="618" y="342"/>
                </a:lnTo>
                <a:lnTo>
                  <a:pt x="618" y="344"/>
                </a:lnTo>
                <a:lnTo>
                  <a:pt x="620" y="348"/>
                </a:lnTo>
                <a:lnTo>
                  <a:pt x="622" y="350"/>
                </a:lnTo>
                <a:lnTo>
                  <a:pt x="624" y="354"/>
                </a:lnTo>
                <a:lnTo>
                  <a:pt x="626" y="356"/>
                </a:lnTo>
                <a:lnTo>
                  <a:pt x="628" y="360"/>
                </a:lnTo>
                <a:lnTo>
                  <a:pt x="628" y="364"/>
                </a:lnTo>
                <a:lnTo>
                  <a:pt x="626" y="368"/>
                </a:lnTo>
                <a:lnTo>
                  <a:pt x="624" y="370"/>
                </a:lnTo>
                <a:lnTo>
                  <a:pt x="622" y="372"/>
                </a:lnTo>
                <a:lnTo>
                  <a:pt x="622" y="374"/>
                </a:lnTo>
                <a:lnTo>
                  <a:pt x="622" y="378"/>
                </a:lnTo>
                <a:lnTo>
                  <a:pt x="628" y="386"/>
                </a:lnTo>
                <a:lnTo>
                  <a:pt x="632" y="392"/>
                </a:lnTo>
                <a:lnTo>
                  <a:pt x="636" y="402"/>
                </a:lnTo>
                <a:lnTo>
                  <a:pt x="640" y="404"/>
                </a:lnTo>
                <a:lnTo>
                  <a:pt x="646" y="408"/>
                </a:lnTo>
                <a:lnTo>
                  <a:pt x="660" y="410"/>
                </a:lnTo>
                <a:lnTo>
                  <a:pt x="664" y="410"/>
                </a:lnTo>
                <a:close/>
              </a:path>
            </a:pathLst>
          </a:custGeom>
          <a:solidFill>
            <a:schemeClr val="bg2">
              <a:lumMod val="90000"/>
            </a:schemeClr>
          </a:solidFill>
          <a:ln w="3175" cmpd="sng">
            <a:solidFill>
              <a:schemeClr val="bg2">
                <a:lumMod val="75000"/>
              </a:schemeClr>
            </a:solidFill>
            <a:round/>
            <a:headEnd/>
            <a:tailEnd/>
          </a:ln>
        </p:spPr>
        <p:txBody>
          <a:bodyPr/>
          <a:lstStyle/>
          <a:p>
            <a:endParaRPr lang="en-US">
              <a:solidFill>
                <a:prstClr val="black"/>
              </a:solidFill>
            </a:endParaRPr>
          </a:p>
        </p:txBody>
      </p:sp>
      <p:sp>
        <p:nvSpPr>
          <p:cNvPr id="218" name="Freeform 425"/>
          <p:cNvSpPr>
            <a:spLocks/>
          </p:cNvSpPr>
          <p:nvPr/>
        </p:nvSpPr>
        <p:spPr bwMode="auto">
          <a:xfrm>
            <a:off x="5024438" y="3000375"/>
            <a:ext cx="1168400" cy="584200"/>
          </a:xfrm>
          <a:custGeom>
            <a:avLst/>
            <a:gdLst>
              <a:gd name="T0" fmla="*/ 638 w 736"/>
              <a:gd name="T1" fmla="*/ 368 h 368"/>
              <a:gd name="T2" fmla="*/ 610 w 736"/>
              <a:gd name="T3" fmla="*/ 368 h 368"/>
              <a:gd name="T4" fmla="*/ 564 w 736"/>
              <a:gd name="T5" fmla="*/ 366 h 368"/>
              <a:gd name="T6" fmla="*/ 542 w 736"/>
              <a:gd name="T7" fmla="*/ 366 h 368"/>
              <a:gd name="T8" fmla="*/ 490 w 736"/>
              <a:gd name="T9" fmla="*/ 366 h 368"/>
              <a:gd name="T10" fmla="*/ 456 w 736"/>
              <a:gd name="T11" fmla="*/ 366 h 368"/>
              <a:gd name="T12" fmla="*/ 430 w 736"/>
              <a:gd name="T13" fmla="*/ 366 h 368"/>
              <a:gd name="T14" fmla="*/ 398 w 736"/>
              <a:gd name="T15" fmla="*/ 364 h 368"/>
              <a:gd name="T16" fmla="*/ 350 w 736"/>
              <a:gd name="T17" fmla="*/ 364 h 368"/>
              <a:gd name="T18" fmla="*/ 320 w 736"/>
              <a:gd name="T19" fmla="*/ 364 h 368"/>
              <a:gd name="T20" fmla="*/ 300 w 736"/>
              <a:gd name="T21" fmla="*/ 362 h 368"/>
              <a:gd name="T22" fmla="*/ 272 w 736"/>
              <a:gd name="T23" fmla="*/ 362 h 368"/>
              <a:gd name="T24" fmla="*/ 204 w 736"/>
              <a:gd name="T25" fmla="*/ 358 h 368"/>
              <a:gd name="T26" fmla="*/ 140 w 736"/>
              <a:gd name="T27" fmla="*/ 356 h 368"/>
              <a:gd name="T28" fmla="*/ 104 w 736"/>
              <a:gd name="T29" fmla="*/ 354 h 368"/>
              <a:gd name="T30" fmla="*/ 64 w 736"/>
              <a:gd name="T31" fmla="*/ 352 h 368"/>
              <a:gd name="T32" fmla="*/ 40 w 736"/>
              <a:gd name="T33" fmla="*/ 352 h 368"/>
              <a:gd name="T34" fmla="*/ 8 w 736"/>
              <a:gd name="T35" fmla="*/ 238 h 368"/>
              <a:gd name="T36" fmla="*/ 12 w 736"/>
              <a:gd name="T37" fmla="*/ 176 h 368"/>
              <a:gd name="T38" fmla="*/ 18 w 736"/>
              <a:gd name="T39" fmla="*/ 68 h 368"/>
              <a:gd name="T40" fmla="*/ 22 w 736"/>
              <a:gd name="T41" fmla="*/ 30 h 368"/>
              <a:gd name="T42" fmla="*/ 26 w 736"/>
              <a:gd name="T43" fmla="*/ 0 h 368"/>
              <a:gd name="T44" fmla="*/ 46 w 736"/>
              <a:gd name="T45" fmla="*/ 2 h 368"/>
              <a:gd name="T46" fmla="*/ 56 w 736"/>
              <a:gd name="T47" fmla="*/ 2 h 368"/>
              <a:gd name="T48" fmla="*/ 70 w 736"/>
              <a:gd name="T49" fmla="*/ 2 h 368"/>
              <a:gd name="T50" fmla="*/ 104 w 736"/>
              <a:gd name="T51" fmla="*/ 4 h 368"/>
              <a:gd name="T52" fmla="*/ 128 w 736"/>
              <a:gd name="T53" fmla="*/ 6 h 368"/>
              <a:gd name="T54" fmla="*/ 152 w 736"/>
              <a:gd name="T55" fmla="*/ 6 h 368"/>
              <a:gd name="T56" fmla="*/ 208 w 736"/>
              <a:gd name="T57" fmla="*/ 8 h 368"/>
              <a:gd name="T58" fmla="*/ 280 w 736"/>
              <a:gd name="T59" fmla="*/ 12 h 368"/>
              <a:gd name="T60" fmla="*/ 308 w 736"/>
              <a:gd name="T61" fmla="*/ 14 h 368"/>
              <a:gd name="T62" fmla="*/ 330 w 736"/>
              <a:gd name="T63" fmla="*/ 14 h 368"/>
              <a:gd name="T64" fmla="*/ 350 w 736"/>
              <a:gd name="T65" fmla="*/ 14 h 368"/>
              <a:gd name="T66" fmla="*/ 376 w 736"/>
              <a:gd name="T67" fmla="*/ 14 h 368"/>
              <a:gd name="T68" fmla="*/ 394 w 736"/>
              <a:gd name="T69" fmla="*/ 14 h 368"/>
              <a:gd name="T70" fmla="*/ 416 w 736"/>
              <a:gd name="T71" fmla="*/ 16 h 368"/>
              <a:gd name="T72" fmla="*/ 434 w 736"/>
              <a:gd name="T73" fmla="*/ 16 h 368"/>
              <a:gd name="T74" fmla="*/ 482 w 736"/>
              <a:gd name="T75" fmla="*/ 16 h 368"/>
              <a:gd name="T76" fmla="*/ 516 w 736"/>
              <a:gd name="T77" fmla="*/ 18 h 368"/>
              <a:gd name="T78" fmla="*/ 538 w 736"/>
              <a:gd name="T79" fmla="*/ 18 h 368"/>
              <a:gd name="T80" fmla="*/ 580 w 736"/>
              <a:gd name="T81" fmla="*/ 18 h 368"/>
              <a:gd name="T82" fmla="*/ 598 w 736"/>
              <a:gd name="T83" fmla="*/ 18 h 368"/>
              <a:gd name="T84" fmla="*/ 666 w 736"/>
              <a:gd name="T85" fmla="*/ 18 h 368"/>
              <a:gd name="T86" fmla="*/ 686 w 736"/>
              <a:gd name="T87" fmla="*/ 32 h 368"/>
              <a:gd name="T88" fmla="*/ 700 w 736"/>
              <a:gd name="T89" fmla="*/ 28 h 368"/>
              <a:gd name="T90" fmla="*/ 704 w 736"/>
              <a:gd name="T91" fmla="*/ 48 h 368"/>
              <a:gd name="T92" fmla="*/ 684 w 736"/>
              <a:gd name="T93" fmla="*/ 68 h 368"/>
              <a:gd name="T94" fmla="*/ 700 w 736"/>
              <a:gd name="T95" fmla="*/ 88 h 368"/>
              <a:gd name="T96" fmla="*/ 712 w 736"/>
              <a:gd name="T97" fmla="*/ 110 h 368"/>
              <a:gd name="T98" fmla="*/ 734 w 736"/>
              <a:gd name="T99" fmla="*/ 120 h 368"/>
              <a:gd name="T100" fmla="*/ 736 w 736"/>
              <a:gd name="T101" fmla="*/ 274 h 368"/>
              <a:gd name="T102" fmla="*/ 736 w 736"/>
              <a:gd name="T103" fmla="*/ 334 h 368"/>
              <a:gd name="T104" fmla="*/ 736 w 736"/>
              <a:gd name="T105" fmla="*/ 366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6" h="368">
                <a:moveTo>
                  <a:pt x="736" y="366"/>
                </a:moveTo>
                <a:lnTo>
                  <a:pt x="654" y="366"/>
                </a:lnTo>
                <a:lnTo>
                  <a:pt x="638" y="368"/>
                </a:lnTo>
                <a:lnTo>
                  <a:pt x="624" y="368"/>
                </a:lnTo>
                <a:lnTo>
                  <a:pt x="620" y="368"/>
                </a:lnTo>
                <a:lnTo>
                  <a:pt x="610" y="368"/>
                </a:lnTo>
                <a:lnTo>
                  <a:pt x="600" y="368"/>
                </a:lnTo>
                <a:lnTo>
                  <a:pt x="592" y="368"/>
                </a:lnTo>
                <a:lnTo>
                  <a:pt x="564" y="366"/>
                </a:lnTo>
                <a:lnTo>
                  <a:pt x="558" y="366"/>
                </a:lnTo>
                <a:lnTo>
                  <a:pt x="546" y="366"/>
                </a:lnTo>
                <a:lnTo>
                  <a:pt x="542" y="366"/>
                </a:lnTo>
                <a:lnTo>
                  <a:pt x="518" y="366"/>
                </a:lnTo>
                <a:lnTo>
                  <a:pt x="498" y="366"/>
                </a:lnTo>
                <a:lnTo>
                  <a:pt x="490" y="366"/>
                </a:lnTo>
                <a:lnTo>
                  <a:pt x="486" y="366"/>
                </a:lnTo>
                <a:lnTo>
                  <a:pt x="474" y="366"/>
                </a:lnTo>
                <a:lnTo>
                  <a:pt x="456" y="366"/>
                </a:lnTo>
                <a:lnTo>
                  <a:pt x="436" y="366"/>
                </a:lnTo>
                <a:lnTo>
                  <a:pt x="434" y="366"/>
                </a:lnTo>
                <a:lnTo>
                  <a:pt x="430" y="366"/>
                </a:lnTo>
                <a:lnTo>
                  <a:pt x="414" y="366"/>
                </a:lnTo>
                <a:lnTo>
                  <a:pt x="406" y="364"/>
                </a:lnTo>
                <a:lnTo>
                  <a:pt x="398" y="364"/>
                </a:lnTo>
                <a:lnTo>
                  <a:pt x="380" y="364"/>
                </a:lnTo>
                <a:lnTo>
                  <a:pt x="354" y="364"/>
                </a:lnTo>
                <a:lnTo>
                  <a:pt x="350" y="364"/>
                </a:lnTo>
                <a:lnTo>
                  <a:pt x="338" y="364"/>
                </a:lnTo>
                <a:lnTo>
                  <a:pt x="334" y="364"/>
                </a:lnTo>
                <a:lnTo>
                  <a:pt x="320" y="364"/>
                </a:lnTo>
                <a:lnTo>
                  <a:pt x="314" y="364"/>
                </a:lnTo>
                <a:lnTo>
                  <a:pt x="306" y="362"/>
                </a:lnTo>
                <a:lnTo>
                  <a:pt x="300" y="362"/>
                </a:lnTo>
                <a:lnTo>
                  <a:pt x="292" y="362"/>
                </a:lnTo>
                <a:lnTo>
                  <a:pt x="282" y="362"/>
                </a:lnTo>
                <a:lnTo>
                  <a:pt x="272" y="362"/>
                </a:lnTo>
                <a:lnTo>
                  <a:pt x="258" y="362"/>
                </a:lnTo>
                <a:lnTo>
                  <a:pt x="242" y="360"/>
                </a:lnTo>
                <a:lnTo>
                  <a:pt x="204" y="358"/>
                </a:lnTo>
                <a:lnTo>
                  <a:pt x="200" y="358"/>
                </a:lnTo>
                <a:lnTo>
                  <a:pt x="158" y="358"/>
                </a:lnTo>
                <a:lnTo>
                  <a:pt x="140" y="356"/>
                </a:lnTo>
                <a:lnTo>
                  <a:pt x="126" y="356"/>
                </a:lnTo>
                <a:lnTo>
                  <a:pt x="114" y="354"/>
                </a:lnTo>
                <a:lnTo>
                  <a:pt x="104" y="354"/>
                </a:lnTo>
                <a:lnTo>
                  <a:pt x="96" y="354"/>
                </a:lnTo>
                <a:lnTo>
                  <a:pt x="72" y="352"/>
                </a:lnTo>
                <a:lnTo>
                  <a:pt x="64" y="352"/>
                </a:lnTo>
                <a:lnTo>
                  <a:pt x="52" y="352"/>
                </a:lnTo>
                <a:lnTo>
                  <a:pt x="46" y="352"/>
                </a:lnTo>
                <a:lnTo>
                  <a:pt x="40" y="352"/>
                </a:lnTo>
                <a:lnTo>
                  <a:pt x="36" y="350"/>
                </a:lnTo>
                <a:lnTo>
                  <a:pt x="0" y="348"/>
                </a:lnTo>
                <a:lnTo>
                  <a:pt x="8" y="238"/>
                </a:lnTo>
                <a:lnTo>
                  <a:pt x="10" y="206"/>
                </a:lnTo>
                <a:lnTo>
                  <a:pt x="12" y="184"/>
                </a:lnTo>
                <a:lnTo>
                  <a:pt x="12" y="176"/>
                </a:lnTo>
                <a:lnTo>
                  <a:pt x="12" y="162"/>
                </a:lnTo>
                <a:lnTo>
                  <a:pt x="18" y="76"/>
                </a:lnTo>
                <a:lnTo>
                  <a:pt x="18" y="68"/>
                </a:lnTo>
                <a:lnTo>
                  <a:pt x="20" y="56"/>
                </a:lnTo>
                <a:lnTo>
                  <a:pt x="20" y="40"/>
                </a:lnTo>
                <a:lnTo>
                  <a:pt x="22" y="30"/>
                </a:lnTo>
                <a:lnTo>
                  <a:pt x="24" y="6"/>
                </a:lnTo>
                <a:lnTo>
                  <a:pt x="24" y="0"/>
                </a:lnTo>
                <a:lnTo>
                  <a:pt x="26" y="0"/>
                </a:lnTo>
                <a:lnTo>
                  <a:pt x="40" y="0"/>
                </a:lnTo>
                <a:lnTo>
                  <a:pt x="44" y="2"/>
                </a:lnTo>
                <a:lnTo>
                  <a:pt x="46" y="2"/>
                </a:lnTo>
                <a:lnTo>
                  <a:pt x="50" y="2"/>
                </a:lnTo>
                <a:lnTo>
                  <a:pt x="52" y="2"/>
                </a:lnTo>
                <a:lnTo>
                  <a:pt x="56" y="2"/>
                </a:lnTo>
                <a:lnTo>
                  <a:pt x="60" y="2"/>
                </a:lnTo>
                <a:lnTo>
                  <a:pt x="64" y="2"/>
                </a:lnTo>
                <a:lnTo>
                  <a:pt x="70" y="2"/>
                </a:lnTo>
                <a:lnTo>
                  <a:pt x="82" y="2"/>
                </a:lnTo>
                <a:lnTo>
                  <a:pt x="96" y="4"/>
                </a:lnTo>
                <a:lnTo>
                  <a:pt x="104" y="4"/>
                </a:lnTo>
                <a:lnTo>
                  <a:pt x="112" y="4"/>
                </a:lnTo>
                <a:lnTo>
                  <a:pt x="120" y="4"/>
                </a:lnTo>
                <a:lnTo>
                  <a:pt x="128" y="6"/>
                </a:lnTo>
                <a:lnTo>
                  <a:pt x="132" y="6"/>
                </a:lnTo>
                <a:lnTo>
                  <a:pt x="136" y="6"/>
                </a:lnTo>
                <a:lnTo>
                  <a:pt x="152" y="6"/>
                </a:lnTo>
                <a:lnTo>
                  <a:pt x="156" y="8"/>
                </a:lnTo>
                <a:lnTo>
                  <a:pt x="162" y="8"/>
                </a:lnTo>
                <a:lnTo>
                  <a:pt x="208" y="8"/>
                </a:lnTo>
                <a:lnTo>
                  <a:pt x="216" y="10"/>
                </a:lnTo>
                <a:lnTo>
                  <a:pt x="266" y="12"/>
                </a:lnTo>
                <a:lnTo>
                  <a:pt x="280" y="12"/>
                </a:lnTo>
                <a:lnTo>
                  <a:pt x="292" y="12"/>
                </a:lnTo>
                <a:lnTo>
                  <a:pt x="302" y="12"/>
                </a:lnTo>
                <a:lnTo>
                  <a:pt x="308" y="14"/>
                </a:lnTo>
                <a:lnTo>
                  <a:pt x="316" y="14"/>
                </a:lnTo>
                <a:lnTo>
                  <a:pt x="324" y="14"/>
                </a:lnTo>
                <a:lnTo>
                  <a:pt x="330" y="14"/>
                </a:lnTo>
                <a:lnTo>
                  <a:pt x="338" y="14"/>
                </a:lnTo>
                <a:lnTo>
                  <a:pt x="344" y="14"/>
                </a:lnTo>
                <a:lnTo>
                  <a:pt x="350" y="14"/>
                </a:lnTo>
                <a:lnTo>
                  <a:pt x="362" y="14"/>
                </a:lnTo>
                <a:lnTo>
                  <a:pt x="366" y="14"/>
                </a:lnTo>
                <a:lnTo>
                  <a:pt x="376" y="14"/>
                </a:lnTo>
                <a:lnTo>
                  <a:pt x="382" y="14"/>
                </a:lnTo>
                <a:lnTo>
                  <a:pt x="386" y="14"/>
                </a:lnTo>
                <a:lnTo>
                  <a:pt x="394" y="14"/>
                </a:lnTo>
                <a:lnTo>
                  <a:pt x="400" y="16"/>
                </a:lnTo>
                <a:lnTo>
                  <a:pt x="408" y="16"/>
                </a:lnTo>
                <a:lnTo>
                  <a:pt x="416" y="16"/>
                </a:lnTo>
                <a:lnTo>
                  <a:pt x="420" y="16"/>
                </a:lnTo>
                <a:lnTo>
                  <a:pt x="424" y="16"/>
                </a:lnTo>
                <a:lnTo>
                  <a:pt x="434" y="16"/>
                </a:lnTo>
                <a:lnTo>
                  <a:pt x="456" y="16"/>
                </a:lnTo>
                <a:lnTo>
                  <a:pt x="480" y="16"/>
                </a:lnTo>
                <a:lnTo>
                  <a:pt x="482" y="16"/>
                </a:lnTo>
                <a:lnTo>
                  <a:pt x="498" y="16"/>
                </a:lnTo>
                <a:lnTo>
                  <a:pt x="508" y="18"/>
                </a:lnTo>
                <a:lnTo>
                  <a:pt x="516" y="18"/>
                </a:lnTo>
                <a:lnTo>
                  <a:pt x="520" y="18"/>
                </a:lnTo>
                <a:lnTo>
                  <a:pt x="534" y="18"/>
                </a:lnTo>
                <a:lnTo>
                  <a:pt x="538" y="18"/>
                </a:lnTo>
                <a:lnTo>
                  <a:pt x="562" y="18"/>
                </a:lnTo>
                <a:lnTo>
                  <a:pt x="574" y="18"/>
                </a:lnTo>
                <a:lnTo>
                  <a:pt x="580" y="18"/>
                </a:lnTo>
                <a:lnTo>
                  <a:pt x="586" y="18"/>
                </a:lnTo>
                <a:lnTo>
                  <a:pt x="592" y="18"/>
                </a:lnTo>
                <a:lnTo>
                  <a:pt x="598" y="18"/>
                </a:lnTo>
                <a:lnTo>
                  <a:pt x="632" y="18"/>
                </a:lnTo>
                <a:lnTo>
                  <a:pt x="664" y="18"/>
                </a:lnTo>
                <a:lnTo>
                  <a:pt x="666" y="18"/>
                </a:lnTo>
                <a:lnTo>
                  <a:pt x="668" y="20"/>
                </a:lnTo>
                <a:lnTo>
                  <a:pt x="682" y="32"/>
                </a:lnTo>
                <a:lnTo>
                  <a:pt x="686" y="32"/>
                </a:lnTo>
                <a:lnTo>
                  <a:pt x="690" y="32"/>
                </a:lnTo>
                <a:lnTo>
                  <a:pt x="692" y="28"/>
                </a:lnTo>
                <a:lnTo>
                  <a:pt x="700" y="28"/>
                </a:lnTo>
                <a:lnTo>
                  <a:pt x="706" y="38"/>
                </a:lnTo>
                <a:lnTo>
                  <a:pt x="708" y="48"/>
                </a:lnTo>
                <a:lnTo>
                  <a:pt x="704" y="48"/>
                </a:lnTo>
                <a:lnTo>
                  <a:pt x="700" y="48"/>
                </a:lnTo>
                <a:lnTo>
                  <a:pt x="698" y="48"/>
                </a:lnTo>
                <a:lnTo>
                  <a:pt x="684" y="68"/>
                </a:lnTo>
                <a:lnTo>
                  <a:pt x="686" y="74"/>
                </a:lnTo>
                <a:lnTo>
                  <a:pt x="692" y="80"/>
                </a:lnTo>
                <a:lnTo>
                  <a:pt x="700" y="88"/>
                </a:lnTo>
                <a:lnTo>
                  <a:pt x="704" y="94"/>
                </a:lnTo>
                <a:lnTo>
                  <a:pt x="706" y="98"/>
                </a:lnTo>
                <a:lnTo>
                  <a:pt x="712" y="110"/>
                </a:lnTo>
                <a:lnTo>
                  <a:pt x="720" y="112"/>
                </a:lnTo>
                <a:lnTo>
                  <a:pt x="722" y="114"/>
                </a:lnTo>
                <a:lnTo>
                  <a:pt x="734" y="120"/>
                </a:lnTo>
                <a:lnTo>
                  <a:pt x="734" y="206"/>
                </a:lnTo>
                <a:lnTo>
                  <a:pt x="734" y="266"/>
                </a:lnTo>
                <a:lnTo>
                  <a:pt x="736" y="274"/>
                </a:lnTo>
                <a:lnTo>
                  <a:pt x="736" y="284"/>
                </a:lnTo>
                <a:lnTo>
                  <a:pt x="736" y="310"/>
                </a:lnTo>
                <a:lnTo>
                  <a:pt x="736" y="334"/>
                </a:lnTo>
                <a:lnTo>
                  <a:pt x="736" y="346"/>
                </a:lnTo>
                <a:lnTo>
                  <a:pt x="736" y="350"/>
                </a:lnTo>
                <a:lnTo>
                  <a:pt x="736" y="366"/>
                </a:lnTo>
                <a:close/>
              </a:path>
            </a:pathLst>
          </a:custGeom>
          <a:solidFill>
            <a:schemeClr val="bg2">
              <a:lumMod val="90000"/>
            </a:schemeClr>
          </a:solidFill>
          <a:ln w="3175" cmpd="sng">
            <a:solidFill>
              <a:schemeClr val="bg2">
                <a:lumMod val="75000"/>
              </a:schemeClr>
            </a:solidFill>
            <a:round/>
            <a:headEnd/>
            <a:tailEnd/>
          </a:ln>
        </p:spPr>
        <p:txBody>
          <a:bodyPr/>
          <a:lstStyle/>
          <a:p>
            <a:endParaRPr lang="en-US">
              <a:solidFill>
                <a:prstClr val="black"/>
              </a:solidFill>
            </a:endParaRPr>
          </a:p>
        </p:txBody>
      </p:sp>
      <p:sp>
        <p:nvSpPr>
          <p:cNvPr id="219" name="Freeform 426"/>
          <p:cNvSpPr>
            <a:spLocks/>
          </p:cNvSpPr>
          <p:nvPr/>
        </p:nvSpPr>
        <p:spPr bwMode="auto">
          <a:xfrm>
            <a:off x="9028114" y="2727326"/>
            <a:ext cx="168275" cy="257175"/>
          </a:xfrm>
          <a:custGeom>
            <a:avLst/>
            <a:gdLst>
              <a:gd name="T0" fmla="*/ 32 w 106"/>
              <a:gd name="T1" fmla="*/ 2 h 162"/>
              <a:gd name="T2" fmla="*/ 30 w 106"/>
              <a:gd name="T3" fmla="*/ 6 h 162"/>
              <a:gd name="T4" fmla="*/ 22 w 106"/>
              <a:gd name="T5" fmla="*/ 24 h 162"/>
              <a:gd name="T6" fmla="*/ 20 w 106"/>
              <a:gd name="T7" fmla="*/ 30 h 162"/>
              <a:gd name="T8" fmla="*/ 28 w 106"/>
              <a:gd name="T9" fmla="*/ 46 h 162"/>
              <a:gd name="T10" fmla="*/ 34 w 106"/>
              <a:gd name="T11" fmla="*/ 50 h 162"/>
              <a:gd name="T12" fmla="*/ 44 w 106"/>
              <a:gd name="T13" fmla="*/ 60 h 162"/>
              <a:gd name="T14" fmla="*/ 50 w 106"/>
              <a:gd name="T15" fmla="*/ 66 h 162"/>
              <a:gd name="T16" fmla="*/ 52 w 106"/>
              <a:gd name="T17" fmla="*/ 72 h 162"/>
              <a:gd name="T18" fmla="*/ 52 w 106"/>
              <a:gd name="T19" fmla="*/ 78 h 162"/>
              <a:gd name="T20" fmla="*/ 54 w 106"/>
              <a:gd name="T21" fmla="*/ 86 h 162"/>
              <a:gd name="T22" fmla="*/ 68 w 106"/>
              <a:gd name="T23" fmla="*/ 102 h 162"/>
              <a:gd name="T24" fmla="*/ 82 w 106"/>
              <a:gd name="T25" fmla="*/ 112 h 162"/>
              <a:gd name="T26" fmla="*/ 90 w 106"/>
              <a:gd name="T27" fmla="*/ 124 h 162"/>
              <a:gd name="T28" fmla="*/ 86 w 106"/>
              <a:gd name="T29" fmla="*/ 136 h 162"/>
              <a:gd name="T30" fmla="*/ 90 w 106"/>
              <a:gd name="T31" fmla="*/ 138 h 162"/>
              <a:gd name="T32" fmla="*/ 92 w 106"/>
              <a:gd name="T33" fmla="*/ 136 h 162"/>
              <a:gd name="T34" fmla="*/ 100 w 106"/>
              <a:gd name="T35" fmla="*/ 134 h 162"/>
              <a:gd name="T36" fmla="*/ 106 w 106"/>
              <a:gd name="T37" fmla="*/ 146 h 162"/>
              <a:gd name="T38" fmla="*/ 106 w 106"/>
              <a:gd name="T39" fmla="*/ 148 h 162"/>
              <a:gd name="T40" fmla="*/ 106 w 106"/>
              <a:gd name="T41" fmla="*/ 150 h 162"/>
              <a:gd name="T42" fmla="*/ 104 w 106"/>
              <a:gd name="T43" fmla="*/ 150 h 162"/>
              <a:gd name="T44" fmla="*/ 102 w 106"/>
              <a:gd name="T45" fmla="*/ 150 h 162"/>
              <a:gd name="T46" fmla="*/ 96 w 106"/>
              <a:gd name="T47" fmla="*/ 150 h 162"/>
              <a:gd name="T48" fmla="*/ 86 w 106"/>
              <a:gd name="T49" fmla="*/ 154 h 162"/>
              <a:gd name="T50" fmla="*/ 68 w 106"/>
              <a:gd name="T51" fmla="*/ 158 h 162"/>
              <a:gd name="T52" fmla="*/ 66 w 106"/>
              <a:gd name="T53" fmla="*/ 158 h 162"/>
              <a:gd name="T54" fmla="*/ 50 w 106"/>
              <a:gd name="T55" fmla="*/ 162 h 162"/>
              <a:gd name="T56" fmla="*/ 42 w 106"/>
              <a:gd name="T57" fmla="*/ 162 h 162"/>
              <a:gd name="T58" fmla="*/ 30 w 106"/>
              <a:gd name="T59" fmla="*/ 120 h 162"/>
              <a:gd name="T60" fmla="*/ 30 w 106"/>
              <a:gd name="T61" fmla="*/ 116 h 162"/>
              <a:gd name="T62" fmla="*/ 28 w 106"/>
              <a:gd name="T63" fmla="*/ 112 h 162"/>
              <a:gd name="T64" fmla="*/ 24 w 106"/>
              <a:gd name="T65" fmla="*/ 98 h 162"/>
              <a:gd name="T66" fmla="*/ 22 w 106"/>
              <a:gd name="T67" fmla="*/ 92 h 162"/>
              <a:gd name="T68" fmla="*/ 22 w 106"/>
              <a:gd name="T69" fmla="*/ 88 h 162"/>
              <a:gd name="T70" fmla="*/ 20 w 106"/>
              <a:gd name="T71" fmla="*/ 86 h 162"/>
              <a:gd name="T72" fmla="*/ 16 w 106"/>
              <a:gd name="T73" fmla="*/ 74 h 162"/>
              <a:gd name="T74" fmla="*/ 12 w 106"/>
              <a:gd name="T75" fmla="*/ 60 h 162"/>
              <a:gd name="T76" fmla="*/ 12 w 106"/>
              <a:gd name="T77" fmla="*/ 56 h 162"/>
              <a:gd name="T78" fmla="*/ 2 w 106"/>
              <a:gd name="T79" fmla="*/ 28 h 162"/>
              <a:gd name="T80" fmla="*/ 0 w 106"/>
              <a:gd name="T81" fmla="*/ 20 h 162"/>
              <a:gd name="T82" fmla="*/ 2 w 106"/>
              <a:gd name="T83" fmla="*/ 20 h 162"/>
              <a:gd name="T84" fmla="*/ 2 w 106"/>
              <a:gd name="T85" fmla="*/ 18 h 162"/>
              <a:gd name="T86" fmla="*/ 2 w 106"/>
              <a:gd name="T87" fmla="*/ 14 h 162"/>
              <a:gd name="T88" fmla="*/ 4 w 106"/>
              <a:gd name="T89" fmla="*/ 12 h 162"/>
              <a:gd name="T90" fmla="*/ 4 w 106"/>
              <a:gd name="T91" fmla="*/ 10 h 162"/>
              <a:gd name="T92" fmla="*/ 6 w 106"/>
              <a:gd name="T93" fmla="*/ 6 h 162"/>
              <a:gd name="T94" fmla="*/ 8 w 106"/>
              <a:gd name="T95" fmla="*/ 4 h 162"/>
              <a:gd name="T96" fmla="*/ 10 w 106"/>
              <a:gd name="T97" fmla="*/ 4 h 162"/>
              <a:gd name="T98" fmla="*/ 12 w 106"/>
              <a:gd name="T99" fmla="*/ 2 h 162"/>
              <a:gd name="T100" fmla="*/ 16 w 106"/>
              <a:gd name="T101" fmla="*/ 2 h 162"/>
              <a:gd name="T102" fmla="*/ 18 w 106"/>
              <a:gd name="T103" fmla="*/ 0 h 162"/>
              <a:gd name="T104" fmla="*/ 22 w 106"/>
              <a:gd name="T105" fmla="*/ 0 h 162"/>
              <a:gd name="T106" fmla="*/ 24 w 106"/>
              <a:gd name="T107" fmla="*/ 0 h 162"/>
              <a:gd name="T108" fmla="*/ 28 w 106"/>
              <a:gd name="T109" fmla="*/ 0 h 162"/>
              <a:gd name="T110" fmla="*/ 32 w 106"/>
              <a:gd name="T111" fmla="*/ 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6" h="162">
                <a:moveTo>
                  <a:pt x="32" y="2"/>
                </a:moveTo>
                <a:lnTo>
                  <a:pt x="30" y="6"/>
                </a:lnTo>
                <a:lnTo>
                  <a:pt x="22" y="24"/>
                </a:lnTo>
                <a:lnTo>
                  <a:pt x="20" y="30"/>
                </a:lnTo>
                <a:lnTo>
                  <a:pt x="28" y="46"/>
                </a:lnTo>
                <a:lnTo>
                  <a:pt x="34" y="50"/>
                </a:lnTo>
                <a:lnTo>
                  <a:pt x="44" y="60"/>
                </a:lnTo>
                <a:lnTo>
                  <a:pt x="50" y="66"/>
                </a:lnTo>
                <a:lnTo>
                  <a:pt x="52" y="72"/>
                </a:lnTo>
                <a:lnTo>
                  <a:pt x="52" y="78"/>
                </a:lnTo>
                <a:lnTo>
                  <a:pt x="54" y="86"/>
                </a:lnTo>
                <a:lnTo>
                  <a:pt x="68" y="102"/>
                </a:lnTo>
                <a:lnTo>
                  <a:pt x="82" y="112"/>
                </a:lnTo>
                <a:lnTo>
                  <a:pt x="90" y="124"/>
                </a:lnTo>
                <a:lnTo>
                  <a:pt x="86" y="136"/>
                </a:lnTo>
                <a:lnTo>
                  <a:pt x="90" y="138"/>
                </a:lnTo>
                <a:lnTo>
                  <a:pt x="92" y="136"/>
                </a:lnTo>
                <a:lnTo>
                  <a:pt x="100" y="134"/>
                </a:lnTo>
                <a:lnTo>
                  <a:pt x="106" y="146"/>
                </a:lnTo>
                <a:lnTo>
                  <a:pt x="106" y="148"/>
                </a:lnTo>
                <a:lnTo>
                  <a:pt x="106" y="150"/>
                </a:lnTo>
                <a:lnTo>
                  <a:pt x="104" y="150"/>
                </a:lnTo>
                <a:lnTo>
                  <a:pt x="102" y="150"/>
                </a:lnTo>
                <a:lnTo>
                  <a:pt x="96" y="150"/>
                </a:lnTo>
                <a:lnTo>
                  <a:pt x="86" y="154"/>
                </a:lnTo>
                <a:lnTo>
                  <a:pt x="68" y="158"/>
                </a:lnTo>
                <a:lnTo>
                  <a:pt x="66" y="158"/>
                </a:lnTo>
                <a:lnTo>
                  <a:pt x="50" y="162"/>
                </a:lnTo>
                <a:lnTo>
                  <a:pt x="42" y="162"/>
                </a:lnTo>
                <a:lnTo>
                  <a:pt x="30" y="120"/>
                </a:lnTo>
                <a:lnTo>
                  <a:pt x="30" y="116"/>
                </a:lnTo>
                <a:lnTo>
                  <a:pt x="28" y="112"/>
                </a:lnTo>
                <a:lnTo>
                  <a:pt x="24" y="98"/>
                </a:lnTo>
                <a:lnTo>
                  <a:pt x="22" y="92"/>
                </a:lnTo>
                <a:lnTo>
                  <a:pt x="22" y="88"/>
                </a:lnTo>
                <a:lnTo>
                  <a:pt x="20" y="86"/>
                </a:lnTo>
                <a:lnTo>
                  <a:pt x="16" y="74"/>
                </a:lnTo>
                <a:lnTo>
                  <a:pt x="12" y="60"/>
                </a:lnTo>
                <a:lnTo>
                  <a:pt x="12" y="56"/>
                </a:lnTo>
                <a:lnTo>
                  <a:pt x="2" y="28"/>
                </a:lnTo>
                <a:lnTo>
                  <a:pt x="0" y="20"/>
                </a:lnTo>
                <a:lnTo>
                  <a:pt x="2" y="20"/>
                </a:lnTo>
                <a:lnTo>
                  <a:pt x="2" y="18"/>
                </a:lnTo>
                <a:lnTo>
                  <a:pt x="2" y="14"/>
                </a:lnTo>
                <a:lnTo>
                  <a:pt x="4" y="12"/>
                </a:lnTo>
                <a:lnTo>
                  <a:pt x="4" y="10"/>
                </a:lnTo>
                <a:lnTo>
                  <a:pt x="6" y="6"/>
                </a:lnTo>
                <a:lnTo>
                  <a:pt x="8" y="4"/>
                </a:lnTo>
                <a:lnTo>
                  <a:pt x="10" y="4"/>
                </a:lnTo>
                <a:lnTo>
                  <a:pt x="12" y="2"/>
                </a:lnTo>
                <a:lnTo>
                  <a:pt x="16" y="2"/>
                </a:lnTo>
                <a:lnTo>
                  <a:pt x="18" y="0"/>
                </a:lnTo>
                <a:lnTo>
                  <a:pt x="22" y="0"/>
                </a:lnTo>
                <a:lnTo>
                  <a:pt x="24" y="0"/>
                </a:lnTo>
                <a:lnTo>
                  <a:pt x="28" y="0"/>
                </a:lnTo>
                <a:lnTo>
                  <a:pt x="32" y="2"/>
                </a:lnTo>
                <a:close/>
              </a:path>
            </a:pathLst>
          </a:custGeom>
          <a:solidFill>
            <a:schemeClr val="bg2">
              <a:lumMod val="90000"/>
            </a:schemeClr>
          </a:solidFill>
          <a:ln w="3175" cmpd="sng">
            <a:solidFill>
              <a:schemeClr val="bg2">
                <a:lumMod val="75000"/>
              </a:schemeClr>
            </a:solidFill>
            <a:round/>
            <a:headEnd/>
            <a:tailEnd/>
          </a:ln>
        </p:spPr>
        <p:txBody>
          <a:bodyPr/>
          <a:lstStyle/>
          <a:p>
            <a:endParaRPr lang="en-US">
              <a:solidFill>
                <a:prstClr val="black"/>
              </a:solidFill>
            </a:endParaRPr>
          </a:p>
        </p:txBody>
      </p:sp>
      <p:sp>
        <p:nvSpPr>
          <p:cNvPr id="220" name="Freeform 427"/>
          <p:cNvSpPr>
            <a:spLocks/>
          </p:cNvSpPr>
          <p:nvPr/>
        </p:nvSpPr>
        <p:spPr bwMode="auto">
          <a:xfrm>
            <a:off x="8859839" y="2930526"/>
            <a:ext cx="34925" cy="34925"/>
          </a:xfrm>
          <a:custGeom>
            <a:avLst/>
            <a:gdLst>
              <a:gd name="T0" fmla="*/ 14 w 22"/>
              <a:gd name="T1" fmla="*/ 22 h 22"/>
              <a:gd name="T2" fmla="*/ 14 w 22"/>
              <a:gd name="T3" fmla="*/ 20 h 22"/>
              <a:gd name="T4" fmla="*/ 12 w 22"/>
              <a:gd name="T5" fmla="*/ 14 h 22"/>
              <a:gd name="T6" fmla="*/ 8 w 22"/>
              <a:gd name="T7" fmla="*/ 10 h 22"/>
              <a:gd name="T8" fmla="*/ 2 w 22"/>
              <a:gd name="T9" fmla="*/ 8 h 22"/>
              <a:gd name="T10" fmla="*/ 0 w 22"/>
              <a:gd name="T11" fmla="*/ 6 h 22"/>
              <a:gd name="T12" fmla="*/ 8 w 22"/>
              <a:gd name="T13" fmla="*/ 0 h 22"/>
              <a:gd name="T14" fmla="*/ 22 w 22"/>
              <a:gd name="T15" fmla="*/ 8 h 22"/>
              <a:gd name="T16" fmla="*/ 14 w 22"/>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14" y="22"/>
                </a:moveTo>
                <a:lnTo>
                  <a:pt x="14" y="20"/>
                </a:lnTo>
                <a:lnTo>
                  <a:pt x="12" y="14"/>
                </a:lnTo>
                <a:lnTo>
                  <a:pt x="8" y="10"/>
                </a:lnTo>
                <a:lnTo>
                  <a:pt x="2" y="8"/>
                </a:lnTo>
                <a:lnTo>
                  <a:pt x="0" y="6"/>
                </a:lnTo>
                <a:lnTo>
                  <a:pt x="8" y="0"/>
                </a:lnTo>
                <a:lnTo>
                  <a:pt x="22" y="8"/>
                </a:lnTo>
                <a:lnTo>
                  <a:pt x="14" y="22"/>
                </a:lnTo>
                <a:close/>
              </a:path>
            </a:pathLst>
          </a:custGeom>
          <a:solidFill>
            <a:schemeClr val="bg2">
              <a:lumMod val="90000"/>
            </a:schemeClr>
          </a:solidFill>
          <a:ln w="3175" cmpd="sng">
            <a:solidFill>
              <a:schemeClr val="bg2">
                <a:lumMod val="75000"/>
              </a:schemeClr>
            </a:solidFill>
            <a:round/>
            <a:headEnd/>
            <a:tailEnd/>
          </a:ln>
        </p:spPr>
        <p:txBody>
          <a:bodyPr/>
          <a:lstStyle/>
          <a:p>
            <a:endParaRPr lang="en-US">
              <a:solidFill>
                <a:prstClr val="black"/>
              </a:solidFill>
            </a:endParaRPr>
          </a:p>
        </p:txBody>
      </p:sp>
      <p:sp>
        <p:nvSpPr>
          <p:cNvPr id="221" name="Freeform 428"/>
          <p:cNvSpPr>
            <a:spLocks/>
          </p:cNvSpPr>
          <p:nvPr/>
        </p:nvSpPr>
        <p:spPr bwMode="auto">
          <a:xfrm>
            <a:off x="8478839" y="2759076"/>
            <a:ext cx="714375" cy="327025"/>
          </a:xfrm>
          <a:custGeom>
            <a:avLst/>
            <a:gdLst>
              <a:gd name="T0" fmla="*/ 342 w 450"/>
              <a:gd name="T1" fmla="*/ 160 h 206"/>
              <a:gd name="T2" fmla="*/ 330 w 450"/>
              <a:gd name="T3" fmla="*/ 150 h 206"/>
              <a:gd name="T4" fmla="*/ 342 w 450"/>
              <a:gd name="T5" fmla="*/ 140 h 206"/>
              <a:gd name="T6" fmla="*/ 332 w 450"/>
              <a:gd name="T7" fmla="*/ 142 h 206"/>
              <a:gd name="T8" fmla="*/ 344 w 450"/>
              <a:gd name="T9" fmla="*/ 136 h 206"/>
              <a:gd name="T10" fmla="*/ 358 w 450"/>
              <a:gd name="T11" fmla="*/ 134 h 206"/>
              <a:gd name="T12" fmla="*/ 358 w 450"/>
              <a:gd name="T13" fmla="*/ 128 h 206"/>
              <a:gd name="T14" fmla="*/ 336 w 450"/>
              <a:gd name="T15" fmla="*/ 126 h 206"/>
              <a:gd name="T16" fmla="*/ 320 w 450"/>
              <a:gd name="T17" fmla="*/ 120 h 206"/>
              <a:gd name="T18" fmla="*/ 332 w 450"/>
              <a:gd name="T19" fmla="*/ 114 h 206"/>
              <a:gd name="T20" fmla="*/ 342 w 450"/>
              <a:gd name="T21" fmla="*/ 112 h 206"/>
              <a:gd name="T22" fmla="*/ 318 w 450"/>
              <a:gd name="T23" fmla="*/ 106 h 206"/>
              <a:gd name="T24" fmla="*/ 316 w 450"/>
              <a:gd name="T25" fmla="*/ 98 h 206"/>
              <a:gd name="T26" fmla="*/ 326 w 450"/>
              <a:gd name="T27" fmla="*/ 94 h 206"/>
              <a:gd name="T28" fmla="*/ 330 w 450"/>
              <a:gd name="T29" fmla="*/ 76 h 206"/>
              <a:gd name="T30" fmla="*/ 326 w 450"/>
              <a:gd name="T31" fmla="*/ 48 h 206"/>
              <a:gd name="T32" fmla="*/ 336 w 450"/>
              <a:gd name="T33" fmla="*/ 16 h 206"/>
              <a:gd name="T34" fmla="*/ 326 w 450"/>
              <a:gd name="T35" fmla="*/ 40 h 206"/>
              <a:gd name="T36" fmla="*/ 314 w 450"/>
              <a:gd name="T37" fmla="*/ 44 h 206"/>
              <a:gd name="T38" fmla="*/ 296 w 450"/>
              <a:gd name="T39" fmla="*/ 58 h 206"/>
              <a:gd name="T40" fmla="*/ 302 w 450"/>
              <a:gd name="T41" fmla="*/ 68 h 206"/>
              <a:gd name="T42" fmla="*/ 298 w 450"/>
              <a:gd name="T43" fmla="*/ 70 h 206"/>
              <a:gd name="T44" fmla="*/ 284 w 450"/>
              <a:gd name="T45" fmla="*/ 68 h 206"/>
              <a:gd name="T46" fmla="*/ 296 w 450"/>
              <a:gd name="T47" fmla="*/ 76 h 206"/>
              <a:gd name="T48" fmla="*/ 304 w 450"/>
              <a:gd name="T49" fmla="*/ 106 h 206"/>
              <a:gd name="T50" fmla="*/ 310 w 450"/>
              <a:gd name="T51" fmla="*/ 150 h 206"/>
              <a:gd name="T52" fmla="*/ 324 w 450"/>
              <a:gd name="T53" fmla="*/ 160 h 206"/>
              <a:gd name="T54" fmla="*/ 306 w 450"/>
              <a:gd name="T55" fmla="*/ 162 h 206"/>
              <a:gd name="T56" fmla="*/ 292 w 450"/>
              <a:gd name="T57" fmla="*/ 142 h 206"/>
              <a:gd name="T58" fmla="*/ 304 w 450"/>
              <a:gd name="T59" fmla="*/ 166 h 206"/>
              <a:gd name="T60" fmla="*/ 328 w 450"/>
              <a:gd name="T61" fmla="*/ 180 h 206"/>
              <a:gd name="T62" fmla="*/ 338 w 450"/>
              <a:gd name="T63" fmla="*/ 190 h 206"/>
              <a:gd name="T64" fmla="*/ 314 w 450"/>
              <a:gd name="T65" fmla="*/ 188 h 206"/>
              <a:gd name="T66" fmla="*/ 304 w 450"/>
              <a:gd name="T67" fmla="*/ 186 h 206"/>
              <a:gd name="T68" fmla="*/ 282 w 450"/>
              <a:gd name="T69" fmla="*/ 186 h 206"/>
              <a:gd name="T70" fmla="*/ 260 w 450"/>
              <a:gd name="T71" fmla="*/ 174 h 206"/>
              <a:gd name="T72" fmla="*/ 240 w 450"/>
              <a:gd name="T73" fmla="*/ 166 h 206"/>
              <a:gd name="T74" fmla="*/ 252 w 450"/>
              <a:gd name="T75" fmla="*/ 142 h 206"/>
              <a:gd name="T76" fmla="*/ 262 w 450"/>
              <a:gd name="T77" fmla="*/ 116 h 206"/>
              <a:gd name="T78" fmla="*/ 218 w 450"/>
              <a:gd name="T79" fmla="*/ 104 h 206"/>
              <a:gd name="T80" fmla="*/ 206 w 450"/>
              <a:gd name="T81" fmla="*/ 106 h 206"/>
              <a:gd name="T82" fmla="*/ 202 w 450"/>
              <a:gd name="T83" fmla="*/ 88 h 206"/>
              <a:gd name="T84" fmla="*/ 172 w 450"/>
              <a:gd name="T85" fmla="*/ 78 h 206"/>
              <a:gd name="T86" fmla="*/ 122 w 450"/>
              <a:gd name="T87" fmla="*/ 48 h 206"/>
              <a:gd name="T88" fmla="*/ 102 w 450"/>
              <a:gd name="T89" fmla="*/ 68 h 206"/>
              <a:gd name="T90" fmla="*/ 82 w 450"/>
              <a:gd name="T91" fmla="*/ 74 h 206"/>
              <a:gd name="T92" fmla="*/ 54 w 450"/>
              <a:gd name="T93" fmla="*/ 90 h 206"/>
              <a:gd name="T94" fmla="*/ 40 w 450"/>
              <a:gd name="T95" fmla="*/ 90 h 206"/>
              <a:gd name="T96" fmla="*/ 10 w 450"/>
              <a:gd name="T97" fmla="*/ 126 h 206"/>
              <a:gd name="T98" fmla="*/ 116 w 450"/>
              <a:gd name="T99" fmla="*/ 46 h 206"/>
              <a:gd name="T100" fmla="*/ 348 w 450"/>
              <a:gd name="T101" fmla="*/ 8 h 206"/>
              <a:gd name="T102" fmla="*/ 366 w 450"/>
              <a:gd name="T103" fmla="*/ 66 h 206"/>
              <a:gd name="T104" fmla="*/ 374 w 450"/>
              <a:gd name="T105" fmla="*/ 92 h 206"/>
              <a:gd name="T106" fmla="*/ 396 w 450"/>
              <a:gd name="T107" fmla="*/ 142 h 206"/>
              <a:gd name="T108" fmla="*/ 442 w 450"/>
              <a:gd name="T109" fmla="*/ 130 h 206"/>
              <a:gd name="T110" fmla="*/ 444 w 450"/>
              <a:gd name="T111" fmla="*/ 158 h 206"/>
              <a:gd name="T112" fmla="*/ 422 w 450"/>
              <a:gd name="T113" fmla="*/ 188 h 206"/>
              <a:gd name="T114" fmla="*/ 406 w 450"/>
              <a:gd name="T115" fmla="*/ 196 h 206"/>
              <a:gd name="T116" fmla="*/ 392 w 450"/>
              <a:gd name="T117" fmla="*/ 200 h 206"/>
              <a:gd name="T118" fmla="*/ 384 w 450"/>
              <a:gd name="T119" fmla="*/ 200 h 206"/>
              <a:gd name="T120" fmla="*/ 378 w 450"/>
              <a:gd name="T121" fmla="*/ 15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0" h="206">
                <a:moveTo>
                  <a:pt x="364" y="176"/>
                </a:moveTo>
                <a:lnTo>
                  <a:pt x="358" y="170"/>
                </a:lnTo>
                <a:lnTo>
                  <a:pt x="348" y="164"/>
                </a:lnTo>
                <a:lnTo>
                  <a:pt x="342" y="160"/>
                </a:lnTo>
                <a:lnTo>
                  <a:pt x="342" y="166"/>
                </a:lnTo>
                <a:lnTo>
                  <a:pt x="340" y="164"/>
                </a:lnTo>
                <a:lnTo>
                  <a:pt x="328" y="152"/>
                </a:lnTo>
                <a:lnTo>
                  <a:pt x="330" y="150"/>
                </a:lnTo>
                <a:lnTo>
                  <a:pt x="336" y="148"/>
                </a:lnTo>
                <a:lnTo>
                  <a:pt x="338" y="146"/>
                </a:lnTo>
                <a:lnTo>
                  <a:pt x="340" y="142"/>
                </a:lnTo>
                <a:lnTo>
                  <a:pt x="342" y="140"/>
                </a:lnTo>
                <a:lnTo>
                  <a:pt x="340" y="138"/>
                </a:lnTo>
                <a:lnTo>
                  <a:pt x="336" y="140"/>
                </a:lnTo>
                <a:lnTo>
                  <a:pt x="336" y="142"/>
                </a:lnTo>
                <a:lnTo>
                  <a:pt x="332" y="142"/>
                </a:lnTo>
                <a:lnTo>
                  <a:pt x="330" y="142"/>
                </a:lnTo>
                <a:lnTo>
                  <a:pt x="330" y="136"/>
                </a:lnTo>
                <a:lnTo>
                  <a:pt x="340" y="134"/>
                </a:lnTo>
                <a:lnTo>
                  <a:pt x="344" y="136"/>
                </a:lnTo>
                <a:lnTo>
                  <a:pt x="348" y="136"/>
                </a:lnTo>
                <a:lnTo>
                  <a:pt x="352" y="136"/>
                </a:lnTo>
                <a:lnTo>
                  <a:pt x="354" y="136"/>
                </a:lnTo>
                <a:lnTo>
                  <a:pt x="358" y="134"/>
                </a:lnTo>
                <a:lnTo>
                  <a:pt x="358" y="132"/>
                </a:lnTo>
                <a:lnTo>
                  <a:pt x="360" y="130"/>
                </a:lnTo>
                <a:lnTo>
                  <a:pt x="358" y="126"/>
                </a:lnTo>
                <a:lnTo>
                  <a:pt x="358" y="128"/>
                </a:lnTo>
                <a:lnTo>
                  <a:pt x="356" y="132"/>
                </a:lnTo>
                <a:lnTo>
                  <a:pt x="354" y="132"/>
                </a:lnTo>
                <a:lnTo>
                  <a:pt x="350" y="132"/>
                </a:lnTo>
                <a:lnTo>
                  <a:pt x="336" y="126"/>
                </a:lnTo>
                <a:lnTo>
                  <a:pt x="334" y="120"/>
                </a:lnTo>
                <a:lnTo>
                  <a:pt x="324" y="130"/>
                </a:lnTo>
                <a:lnTo>
                  <a:pt x="322" y="130"/>
                </a:lnTo>
                <a:lnTo>
                  <a:pt x="320" y="120"/>
                </a:lnTo>
                <a:lnTo>
                  <a:pt x="322" y="112"/>
                </a:lnTo>
                <a:lnTo>
                  <a:pt x="326" y="110"/>
                </a:lnTo>
                <a:lnTo>
                  <a:pt x="330" y="112"/>
                </a:lnTo>
                <a:lnTo>
                  <a:pt x="332" y="114"/>
                </a:lnTo>
                <a:lnTo>
                  <a:pt x="334" y="116"/>
                </a:lnTo>
                <a:lnTo>
                  <a:pt x="336" y="116"/>
                </a:lnTo>
                <a:lnTo>
                  <a:pt x="340" y="116"/>
                </a:lnTo>
                <a:lnTo>
                  <a:pt x="342" y="112"/>
                </a:lnTo>
                <a:lnTo>
                  <a:pt x="336" y="102"/>
                </a:lnTo>
                <a:lnTo>
                  <a:pt x="326" y="94"/>
                </a:lnTo>
                <a:lnTo>
                  <a:pt x="320" y="102"/>
                </a:lnTo>
                <a:lnTo>
                  <a:pt x="318" y="106"/>
                </a:lnTo>
                <a:lnTo>
                  <a:pt x="316" y="110"/>
                </a:lnTo>
                <a:lnTo>
                  <a:pt x="316" y="106"/>
                </a:lnTo>
                <a:lnTo>
                  <a:pt x="314" y="100"/>
                </a:lnTo>
                <a:lnTo>
                  <a:pt x="316" y="98"/>
                </a:lnTo>
                <a:lnTo>
                  <a:pt x="316" y="90"/>
                </a:lnTo>
                <a:lnTo>
                  <a:pt x="320" y="92"/>
                </a:lnTo>
                <a:lnTo>
                  <a:pt x="324" y="94"/>
                </a:lnTo>
                <a:lnTo>
                  <a:pt x="326" y="94"/>
                </a:lnTo>
                <a:lnTo>
                  <a:pt x="328" y="92"/>
                </a:lnTo>
                <a:lnTo>
                  <a:pt x="330" y="90"/>
                </a:lnTo>
                <a:lnTo>
                  <a:pt x="336" y="72"/>
                </a:lnTo>
                <a:lnTo>
                  <a:pt x="330" y="76"/>
                </a:lnTo>
                <a:lnTo>
                  <a:pt x="324" y="84"/>
                </a:lnTo>
                <a:lnTo>
                  <a:pt x="316" y="74"/>
                </a:lnTo>
                <a:lnTo>
                  <a:pt x="322" y="54"/>
                </a:lnTo>
                <a:lnTo>
                  <a:pt x="326" y="48"/>
                </a:lnTo>
                <a:lnTo>
                  <a:pt x="336" y="42"/>
                </a:lnTo>
                <a:lnTo>
                  <a:pt x="346" y="22"/>
                </a:lnTo>
                <a:lnTo>
                  <a:pt x="346" y="18"/>
                </a:lnTo>
                <a:lnTo>
                  <a:pt x="336" y="16"/>
                </a:lnTo>
                <a:lnTo>
                  <a:pt x="324" y="26"/>
                </a:lnTo>
                <a:lnTo>
                  <a:pt x="322" y="34"/>
                </a:lnTo>
                <a:lnTo>
                  <a:pt x="328" y="36"/>
                </a:lnTo>
                <a:lnTo>
                  <a:pt x="326" y="40"/>
                </a:lnTo>
                <a:lnTo>
                  <a:pt x="318" y="48"/>
                </a:lnTo>
                <a:lnTo>
                  <a:pt x="316" y="50"/>
                </a:lnTo>
                <a:lnTo>
                  <a:pt x="314" y="46"/>
                </a:lnTo>
                <a:lnTo>
                  <a:pt x="314" y="44"/>
                </a:lnTo>
                <a:lnTo>
                  <a:pt x="310" y="40"/>
                </a:lnTo>
                <a:lnTo>
                  <a:pt x="302" y="48"/>
                </a:lnTo>
                <a:lnTo>
                  <a:pt x="302" y="52"/>
                </a:lnTo>
                <a:lnTo>
                  <a:pt x="296" y="58"/>
                </a:lnTo>
                <a:lnTo>
                  <a:pt x="292" y="62"/>
                </a:lnTo>
                <a:lnTo>
                  <a:pt x="296" y="66"/>
                </a:lnTo>
                <a:lnTo>
                  <a:pt x="298" y="68"/>
                </a:lnTo>
                <a:lnTo>
                  <a:pt x="302" y="68"/>
                </a:lnTo>
                <a:lnTo>
                  <a:pt x="304" y="68"/>
                </a:lnTo>
                <a:lnTo>
                  <a:pt x="304" y="70"/>
                </a:lnTo>
                <a:lnTo>
                  <a:pt x="300" y="70"/>
                </a:lnTo>
                <a:lnTo>
                  <a:pt x="298" y="70"/>
                </a:lnTo>
                <a:lnTo>
                  <a:pt x="294" y="70"/>
                </a:lnTo>
                <a:lnTo>
                  <a:pt x="292" y="68"/>
                </a:lnTo>
                <a:lnTo>
                  <a:pt x="286" y="68"/>
                </a:lnTo>
                <a:lnTo>
                  <a:pt x="284" y="68"/>
                </a:lnTo>
                <a:lnTo>
                  <a:pt x="282" y="70"/>
                </a:lnTo>
                <a:lnTo>
                  <a:pt x="284" y="70"/>
                </a:lnTo>
                <a:lnTo>
                  <a:pt x="292" y="74"/>
                </a:lnTo>
                <a:lnTo>
                  <a:pt x="296" y="76"/>
                </a:lnTo>
                <a:lnTo>
                  <a:pt x="300" y="78"/>
                </a:lnTo>
                <a:lnTo>
                  <a:pt x="304" y="82"/>
                </a:lnTo>
                <a:lnTo>
                  <a:pt x="308" y="94"/>
                </a:lnTo>
                <a:lnTo>
                  <a:pt x="304" y="106"/>
                </a:lnTo>
                <a:lnTo>
                  <a:pt x="300" y="114"/>
                </a:lnTo>
                <a:lnTo>
                  <a:pt x="302" y="128"/>
                </a:lnTo>
                <a:lnTo>
                  <a:pt x="310" y="148"/>
                </a:lnTo>
                <a:lnTo>
                  <a:pt x="310" y="150"/>
                </a:lnTo>
                <a:lnTo>
                  <a:pt x="312" y="152"/>
                </a:lnTo>
                <a:lnTo>
                  <a:pt x="314" y="154"/>
                </a:lnTo>
                <a:lnTo>
                  <a:pt x="318" y="158"/>
                </a:lnTo>
                <a:lnTo>
                  <a:pt x="324" y="160"/>
                </a:lnTo>
                <a:lnTo>
                  <a:pt x="326" y="166"/>
                </a:lnTo>
                <a:lnTo>
                  <a:pt x="326" y="170"/>
                </a:lnTo>
                <a:lnTo>
                  <a:pt x="322" y="170"/>
                </a:lnTo>
                <a:lnTo>
                  <a:pt x="306" y="162"/>
                </a:lnTo>
                <a:lnTo>
                  <a:pt x="298" y="158"/>
                </a:lnTo>
                <a:lnTo>
                  <a:pt x="294" y="148"/>
                </a:lnTo>
                <a:lnTo>
                  <a:pt x="294" y="144"/>
                </a:lnTo>
                <a:lnTo>
                  <a:pt x="292" y="142"/>
                </a:lnTo>
                <a:lnTo>
                  <a:pt x="290" y="138"/>
                </a:lnTo>
                <a:lnTo>
                  <a:pt x="296" y="160"/>
                </a:lnTo>
                <a:lnTo>
                  <a:pt x="298" y="162"/>
                </a:lnTo>
                <a:lnTo>
                  <a:pt x="304" y="166"/>
                </a:lnTo>
                <a:lnTo>
                  <a:pt x="318" y="174"/>
                </a:lnTo>
                <a:lnTo>
                  <a:pt x="322" y="176"/>
                </a:lnTo>
                <a:lnTo>
                  <a:pt x="330" y="174"/>
                </a:lnTo>
                <a:lnTo>
                  <a:pt x="328" y="180"/>
                </a:lnTo>
                <a:lnTo>
                  <a:pt x="330" y="184"/>
                </a:lnTo>
                <a:lnTo>
                  <a:pt x="334" y="184"/>
                </a:lnTo>
                <a:lnTo>
                  <a:pt x="336" y="186"/>
                </a:lnTo>
                <a:lnTo>
                  <a:pt x="338" y="190"/>
                </a:lnTo>
                <a:lnTo>
                  <a:pt x="342" y="202"/>
                </a:lnTo>
                <a:lnTo>
                  <a:pt x="338" y="200"/>
                </a:lnTo>
                <a:lnTo>
                  <a:pt x="316" y="190"/>
                </a:lnTo>
                <a:lnTo>
                  <a:pt x="314" y="188"/>
                </a:lnTo>
                <a:lnTo>
                  <a:pt x="312" y="186"/>
                </a:lnTo>
                <a:lnTo>
                  <a:pt x="308" y="186"/>
                </a:lnTo>
                <a:lnTo>
                  <a:pt x="306" y="186"/>
                </a:lnTo>
                <a:lnTo>
                  <a:pt x="304" y="186"/>
                </a:lnTo>
                <a:lnTo>
                  <a:pt x="302" y="186"/>
                </a:lnTo>
                <a:lnTo>
                  <a:pt x="300" y="186"/>
                </a:lnTo>
                <a:lnTo>
                  <a:pt x="296" y="188"/>
                </a:lnTo>
                <a:lnTo>
                  <a:pt x="282" y="186"/>
                </a:lnTo>
                <a:lnTo>
                  <a:pt x="276" y="184"/>
                </a:lnTo>
                <a:lnTo>
                  <a:pt x="270" y="178"/>
                </a:lnTo>
                <a:lnTo>
                  <a:pt x="262" y="172"/>
                </a:lnTo>
                <a:lnTo>
                  <a:pt x="260" y="174"/>
                </a:lnTo>
                <a:lnTo>
                  <a:pt x="248" y="182"/>
                </a:lnTo>
                <a:lnTo>
                  <a:pt x="244" y="178"/>
                </a:lnTo>
                <a:lnTo>
                  <a:pt x="240" y="170"/>
                </a:lnTo>
                <a:lnTo>
                  <a:pt x="240" y="166"/>
                </a:lnTo>
                <a:lnTo>
                  <a:pt x="240" y="162"/>
                </a:lnTo>
                <a:lnTo>
                  <a:pt x="244" y="154"/>
                </a:lnTo>
                <a:lnTo>
                  <a:pt x="252" y="144"/>
                </a:lnTo>
                <a:lnTo>
                  <a:pt x="252" y="142"/>
                </a:lnTo>
                <a:lnTo>
                  <a:pt x="256" y="142"/>
                </a:lnTo>
                <a:lnTo>
                  <a:pt x="256" y="134"/>
                </a:lnTo>
                <a:lnTo>
                  <a:pt x="254" y="130"/>
                </a:lnTo>
                <a:lnTo>
                  <a:pt x="262" y="116"/>
                </a:lnTo>
                <a:lnTo>
                  <a:pt x="248" y="108"/>
                </a:lnTo>
                <a:lnTo>
                  <a:pt x="240" y="114"/>
                </a:lnTo>
                <a:lnTo>
                  <a:pt x="226" y="106"/>
                </a:lnTo>
                <a:lnTo>
                  <a:pt x="218" y="104"/>
                </a:lnTo>
                <a:lnTo>
                  <a:pt x="214" y="106"/>
                </a:lnTo>
                <a:lnTo>
                  <a:pt x="210" y="106"/>
                </a:lnTo>
                <a:lnTo>
                  <a:pt x="208" y="106"/>
                </a:lnTo>
                <a:lnTo>
                  <a:pt x="206" y="106"/>
                </a:lnTo>
                <a:lnTo>
                  <a:pt x="198" y="100"/>
                </a:lnTo>
                <a:lnTo>
                  <a:pt x="198" y="96"/>
                </a:lnTo>
                <a:lnTo>
                  <a:pt x="202" y="94"/>
                </a:lnTo>
                <a:lnTo>
                  <a:pt x="202" y="88"/>
                </a:lnTo>
                <a:lnTo>
                  <a:pt x="192" y="84"/>
                </a:lnTo>
                <a:lnTo>
                  <a:pt x="184" y="82"/>
                </a:lnTo>
                <a:lnTo>
                  <a:pt x="174" y="82"/>
                </a:lnTo>
                <a:lnTo>
                  <a:pt x="172" y="78"/>
                </a:lnTo>
                <a:lnTo>
                  <a:pt x="152" y="54"/>
                </a:lnTo>
                <a:lnTo>
                  <a:pt x="126" y="48"/>
                </a:lnTo>
                <a:lnTo>
                  <a:pt x="124" y="48"/>
                </a:lnTo>
                <a:lnTo>
                  <a:pt x="122" y="48"/>
                </a:lnTo>
                <a:lnTo>
                  <a:pt x="102" y="60"/>
                </a:lnTo>
                <a:lnTo>
                  <a:pt x="102" y="62"/>
                </a:lnTo>
                <a:lnTo>
                  <a:pt x="100" y="66"/>
                </a:lnTo>
                <a:lnTo>
                  <a:pt x="102" y="68"/>
                </a:lnTo>
                <a:lnTo>
                  <a:pt x="100" y="72"/>
                </a:lnTo>
                <a:lnTo>
                  <a:pt x="96" y="74"/>
                </a:lnTo>
                <a:lnTo>
                  <a:pt x="86" y="74"/>
                </a:lnTo>
                <a:lnTo>
                  <a:pt x="82" y="74"/>
                </a:lnTo>
                <a:lnTo>
                  <a:pt x="80" y="74"/>
                </a:lnTo>
                <a:lnTo>
                  <a:pt x="70" y="70"/>
                </a:lnTo>
                <a:lnTo>
                  <a:pt x="60" y="80"/>
                </a:lnTo>
                <a:lnTo>
                  <a:pt x="54" y="90"/>
                </a:lnTo>
                <a:lnTo>
                  <a:pt x="52" y="90"/>
                </a:lnTo>
                <a:lnTo>
                  <a:pt x="48" y="88"/>
                </a:lnTo>
                <a:lnTo>
                  <a:pt x="46" y="88"/>
                </a:lnTo>
                <a:lnTo>
                  <a:pt x="40" y="90"/>
                </a:lnTo>
                <a:lnTo>
                  <a:pt x="38" y="96"/>
                </a:lnTo>
                <a:lnTo>
                  <a:pt x="34" y="102"/>
                </a:lnTo>
                <a:lnTo>
                  <a:pt x="12" y="124"/>
                </a:lnTo>
                <a:lnTo>
                  <a:pt x="10" y="126"/>
                </a:lnTo>
                <a:lnTo>
                  <a:pt x="6" y="106"/>
                </a:lnTo>
                <a:lnTo>
                  <a:pt x="0" y="70"/>
                </a:lnTo>
                <a:lnTo>
                  <a:pt x="0" y="68"/>
                </a:lnTo>
                <a:lnTo>
                  <a:pt x="116" y="46"/>
                </a:lnTo>
                <a:lnTo>
                  <a:pt x="232" y="24"/>
                </a:lnTo>
                <a:lnTo>
                  <a:pt x="348" y="0"/>
                </a:lnTo>
                <a:lnTo>
                  <a:pt x="346" y="0"/>
                </a:lnTo>
                <a:lnTo>
                  <a:pt x="348" y="8"/>
                </a:lnTo>
                <a:lnTo>
                  <a:pt x="358" y="36"/>
                </a:lnTo>
                <a:lnTo>
                  <a:pt x="358" y="40"/>
                </a:lnTo>
                <a:lnTo>
                  <a:pt x="362" y="54"/>
                </a:lnTo>
                <a:lnTo>
                  <a:pt x="366" y="66"/>
                </a:lnTo>
                <a:lnTo>
                  <a:pt x="368" y="68"/>
                </a:lnTo>
                <a:lnTo>
                  <a:pt x="368" y="72"/>
                </a:lnTo>
                <a:lnTo>
                  <a:pt x="370" y="78"/>
                </a:lnTo>
                <a:lnTo>
                  <a:pt x="374" y="92"/>
                </a:lnTo>
                <a:lnTo>
                  <a:pt x="376" y="96"/>
                </a:lnTo>
                <a:lnTo>
                  <a:pt x="376" y="100"/>
                </a:lnTo>
                <a:lnTo>
                  <a:pt x="388" y="142"/>
                </a:lnTo>
                <a:lnTo>
                  <a:pt x="396" y="142"/>
                </a:lnTo>
                <a:lnTo>
                  <a:pt x="412" y="138"/>
                </a:lnTo>
                <a:lnTo>
                  <a:pt x="414" y="138"/>
                </a:lnTo>
                <a:lnTo>
                  <a:pt x="432" y="134"/>
                </a:lnTo>
                <a:lnTo>
                  <a:pt x="442" y="130"/>
                </a:lnTo>
                <a:lnTo>
                  <a:pt x="448" y="130"/>
                </a:lnTo>
                <a:lnTo>
                  <a:pt x="450" y="144"/>
                </a:lnTo>
                <a:lnTo>
                  <a:pt x="446" y="156"/>
                </a:lnTo>
                <a:lnTo>
                  <a:pt x="444" y="158"/>
                </a:lnTo>
                <a:lnTo>
                  <a:pt x="434" y="174"/>
                </a:lnTo>
                <a:lnTo>
                  <a:pt x="432" y="178"/>
                </a:lnTo>
                <a:lnTo>
                  <a:pt x="432" y="184"/>
                </a:lnTo>
                <a:lnTo>
                  <a:pt x="422" y="188"/>
                </a:lnTo>
                <a:lnTo>
                  <a:pt x="410" y="192"/>
                </a:lnTo>
                <a:lnTo>
                  <a:pt x="408" y="196"/>
                </a:lnTo>
                <a:lnTo>
                  <a:pt x="408" y="198"/>
                </a:lnTo>
                <a:lnTo>
                  <a:pt x="406" y="196"/>
                </a:lnTo>
                <a:lnTo>
                  <a:pt x="402" y="196"/>
                </a:lnTo>
                <a:lnTo>
                  <a:pt x="398" y="198"/>
                </a:lnTo>
                <a:lnTo>
                  <a:pt x="396" y="198"/>
                </a:lnTo>
                <a:lnTo>
                  <a:pt x="392" y="200"/>
                </a:lnTo>
                <a:lnTo>
                  <a:pt x="392" y="202"/>
                </a:lnTo>
                <a:lnTo>
                  <a:pt x="390" y="206"/>
                </a:lnTo>
                <a:lnTo>
                  <a:pt x="386" y="204"/>
                </a:lnTo>
                <a:lnTo>
                  <a:pt x="384" y="200"/>
                </a:lnTo>
                <a:lnTo>
                  <a:pt x="384" y="188"/>
                </a:lnTo>
                <a:lnTo>
                  <a:pt x="378" y="182"/>
                </a:lnTo>
                <a:lnTo>
                  <a:pt x="376" y="170"/>
                </a:lnTo>
                <a:lnTo>
                  <a:pt x="378" y="152"/>
                </a:lnTo>
                <a:lnTo>
                  <a:pt x="364" y="172"/>
                </a:lnTo>
                <a:lnTo>
                  <a:pt x="364" y="176"/>
                </a:lnTo>
                <a:close/>
              </a:path>
            </a:pathLst>
          </a:custGeom>
          <a:solidFill>
            <a:schemeClr val="bg2">
              <a:lumMod val="90000"/>
            </a:schemeClr>
          </a:solidFill>
          <a:ln w="3175" cmpd="sng">
            <a:solidFill>
              <a:schemeClr val="bg2">
                <a:lumMod val="75000"/>
              </a:schemeClr>
            </a:solidFill>
            <a:round/>
            <a:headEnd/>
            <a:tailEnd/>
          </a:ln>
        </p:spPr>
        <p:txBody>
          <a:bodyPr/>
          <a:lstStyle/>
          <a:p>
            <a:endParaRPr lang="en-US">
              <a:solidFill>
                <a:prstClr val="black"/>
              </a:solidFill>
            </a:endParaRPr>
          </a:p>
        </p:txBody>
      </p:sp>
      <p:sp>
        <p:nvSpPr>
          <p:cNvPr id="222" name="Freeform 429"/>
          <p:cNvSpPr>
            <a:spLocks/>
          </p:cNvSpPr>
          <p:nvPr/>
        </p:nvSpPr>
        <p:spPr bwMode="auto">
          <a:xfrm>
            <a:off x="2836864" y="3317875"/>
            <a:ext cx="1082675" cy="1168400"/>
          </a:xfrm>
          <a:custGeom>
            <a:avLst/>
            <a:gdLst>
              <a:gd name="T0" fmla="*/ 22 w 682"/>
              <a:gd name="T1" fmla="*/ 476 h 736"/>
              <a:gd name="T2" fmla="*/ 32 w 682"/>
              <a:gd name="T3" fmla="*/ 480 h 736"/>
              <a:gd name="T4" fmla="*/ 48 w 682"/>
              <a:gd name="T5" fmla="*/ 454 h 736"/>
              <a:gd name="T6" fmla="*/ 40 w 682"/>
              <a:gd name="T7" fmla="*/ 444 h 736"/>
              <a:gd name="T8" fmla="*/ 28 w 682"/>
              <a:gd name="T9" fmla="*/ 438 h 736"/>
              <a:gd name="T10" fmla="*/ 32 w 682"/>
              <a:gd name="T11" fmla="*/ 428 h 736"/>
              <a:gd name="T12" fmla="*/ 32 w 682"/>
              <a:gd name="T13" fmla="*/ 412 h 736"/>
              <a:gd name="T14" fmla="*/ 42 w 682"/>
              <a:gd name="T15" fmla="*/ 398 h 736"/>
              <a:gd name="T16" fmla="*/ 66 w 682"/>
              <a:gd name="T17" fmla="*/ 360 h 736"/>
              <a:gd name="T18" fmla="*/ 68 w 682"/>
              <a:gd name="T19" fmla="*/ 340 h 736"/>
              <a:gd name="T20" fmla="*/ 82 w 682"/>
              <a:gd name="T21" fmla="*/ 326 h 736"/>
              <a:gd name="T22" fmla="*/ 94 w 682"/>
              <a:gd name="T23" fmla="*/ 322 h 736"/>
              <a:gd name="T24" fmla="*/ 116 w 682"/>
              <a:gd name="T25" fmla="*/ 304 h 736"/>
              <a:gd name="T26" fmla="*/ 110 w 682"/>
              <a:gd name="T27" fmla="*/ 298 h 736"/>
              <a:gd name="T28" fmla="*/ 98 w 682"/>
              <a:gd name="T29" fmla="*/ 286 h 736"/>
              <a:gd name="T30" fmla="*/ 96 w 682"/>
              <a:gd name="T31" fmla="*/ 264 h 736"/>
              <a:gd name="T32" fmla="*/ 86 w 682"/>
              <a:gd name="T33" fmla="*/ 240 h 736"/>
              <a:gd name="T34" fmla="*/ 84 w 682"/>
              <a:gd name="T35" fmla="*/ 214 h 736"/>
              <a:gd name="T36" fmla="*/ 92 w 682"/>
              <a:gd name="T37" fmla="*/ 202 h 736"/>
              <a:gd name="T38" fmla="*/ 96 w 682"/>
              <a:gd name="T39" fmla="*/ 180 h 736"/>
              <a:gd name="T40" fmla="*/ 96 w 682"/>
              <a:gd name="T41" fmla="*/ 134 h 736"/>
              <a:gd name="T42" fmla="*/ 98 w 682"/>
              <a:gd name="T43" fmla="*/ 106 h 736"/>
              <a:gd name="T44" fmla="*/ 102 w 682"/>
              <a:gd name="T45" fmla="*/ 90 h 736"/>
              <a:gd name="T46" fmla="*/ 120 w 682"/>
              <a:gd name="T47" fmla="*/ 86 h 736"/>
              <a:gd name="T48" fmla="*/ 142 w 682"/>
              <a:gd name="T49" fmla="*/ 100 h 736"/>
              <a:gd name="T50" fmla="*/ 150 w 682"/>
              <a:gd name="T51" fmla="*/ 110 h 736"/>
              <a:gd name="T52" fmla="*/ 160 w 682"/>
              <a:gd name="T53" fmla="*/ 106 h 736"/>
              <a:gd name="T54" fmla="*/ 188 w 682"/>
              <a:gd name="T55" fmla="*/ 10 h 736"/>
              <a:gd name="T56" fmla="*/ 192 w 682"/>
              <a:gd name="T57" fmla="*/ 2 h 736"/>
              <a:gd name="T58" fmla="*/ 214 w 682"/>
              <a:gd name="T59" fmla="*/ 4 h 736"/>
              <a:gd name="T60" fmla="*/ 240 w 682"/>
              <a:gd name="T61" fmla="*/ 10 h 736"/>
              <a:gd name="T62" fmla="*/ 272 w 682"/>
              <a:gd name="T63" fmla="*/ 14 h 736"/>
              <a:gd name="T64" fmla="*/ 324 w 682"/>
              <a:gd name="T65" fmla="*/ 24 h 736"/>
              <a:gd name="T66" fmla="*/ 354 w 682"/>
              <a:gd name="T67" fmla="*/ 30 h 736"/>
              <a:gd name="T68" fmla="*/ 370 w 682"/>
              <a:gd name="T69" fmla="*/ 32 h 736"/>
              <a:gd name="T70" fmla="*/ 386 w 682"/>
              <a:gd name="T71" fmla="*/ 36 h 736"/>
              <a:gd name="T72" fmla="*/ 408 w 682"/>
              <a:gd name="T73" fmla="*/ 38 h 736"/>
              <a:gd name="T74" fmla="*/ 426 w 682"/>
              <a:gd name="T75" fmla="*/ 42 h 736"/>
              <a:gd name="T76" fmla="*/ 564 w 682"/>
              <a:gd name="T77" fmla="*/ 62 h 736"/>
              <a:gd name="T78" fmla="*/ 676 w 682"/>
              <a:gd name="T79" fmla="*/ 114 h 736"/>
              <a:gd name="T80" fmla="*/ 660 w 682"/>
              <a:gd name="T81" fmla="*/ 216 h 736"/>
              <a:gd name="T82" fmla="*/ 650 w 682"/>
              <a:gd name="T83" fmla="*/ 282 h 736"/>
              <a:gd name="T84" fmla="*/ 636 w 682"/>
              <a:gd name="T85" fmla="*/ 378 h 736"/>
              <a:gd name="T86" fmla="*/ 616 w 682"/>
              <a:gd name="T87" fmla="*/ 502 h 736"/>
              <a:gd name="T88" fmla="*/ 604 w 682"/>
              <a:gd name="T89" fmla="*/ 582 h 736"/>
              <a:gd name="T90" fmla="*/ 594 w 682"/>
              <a:gd name="T91" fmla="*/ 652 h 736"/>
              <a:gd name="T92" fmla="*/ 584 w 682"/>
              <a:gd name="T93" fmla="*/ 716 h 736"/>
              <a:gd name="T94" fmla="*/ 532 w 682"/>
              <a:gd name="T95" fmla="*/ 728 h 736"/>
              <a:gd name="T96" fmla="*/ 446 w 682"/>
              <a:gd name="T97" fmla="*/ 716 h 736"/>
              <a:gd name="T98" fmla="*/ 278 w 682"/>
              <a:gd name="T99" fmla="*/ 656 h 736"/>
              <a:gd name="T100" fmla="*/ 190 w 682"/>
              <a:gd name="T101" fmla="*/ 606 h 736"/>
              <a:gd name="T102" fmla="*/ 108 w 682"/>
              <a:gd name="T103" fmla="*/ 560 h 736"/>
              <a:gd name="T104" fmla="*/ 46 w 682"/>
              <a:gd name="T105" fmla="*/ 526 h 736"/>
              <a:gd name="T106" fmla="*/ 0 w 682"/>
              <a:gd name="T107" fmla="*/ 500 h 736"/>
              <a:gd name="T108" fmla="*/ 16 w 682"/>
              <a:gd name="T109" fmla="*/ 478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82" h="736">
                <a:moveTo>
                  <a:pt x="16" y="478"/>
                </a:moveTo>
                <a:lnTo>
                  <a:pt x="20" y="474"/>
                </a:lnTo>
                <a:lnTo>
                  <a:pt x="22" y="476"/>
                </a:lnTo>
                <a:lnTo>
                  <a:pt x="28" y="478"/>
                </a:lnTo>
                <a:lnTo>
                  <a:pt x="30" y="478"/>
                </a:lnTo>
                <a:lnTo>
                  <a:pt x="32" y="480"/>
                </a:lnTo>
                <a:lnTo>
                  <a:pt x="34" y="478"/>
                </a:lnTo>
                <a:lnTo>
                  <a:pt x="46" y="466"/>
                </a:lnTo>
                <a:lnTo>
                  <a:pt x="48" y="454"/>
                </a:lnTo>
                <a:lnTo>
                  <a:pt x="44" y="446"/>
                </a:lnTo>
                <a:lnTo>
                  <a:pt x="42" y="444"/>
                </a:lnTo>
                <a:lnTo>
                  <a:pt x="40" y="444"/>
                </a:lnTo>
                <a:lnTo>
                  <a:pt x="36" y="444"/>
                </a:lnTo>
                <a:lnTo>
                  <a:pt x="30" y="442"/>
                </a:lnTo>
                <a:lnTo>
                  <a:pt x="28" y="438"/>
                </a:lnTo>
                <a:lnTo>
                  <a:pt x="28" y="436"/>
                </a:lnTo>
                <a:lnTo>
                  <a:pt x="28" y="432"/>
                </a:lnTo>
                <a:lnTo>
                  <a:pt x="32" y="428"/>
                </a:lnTo>
                <a:lnTo>
                  <a:pt x="34" y="422"/>
                </a:lnTo>
                <a:lnTo>
                  <a:pt x="32" y="418"/>
                </a:lnTo>
                <a:lnTo>
                  <a:pt x="32" y="412"/>
                </a:lnTo>
                <a:lnTo>
                  <a:pt x="30" y="408"/>
                </a:lnTo>
                <a:lnTo>
                  <a:pt x="32" y="400"/>
                </a:lnTo>
                <a:lnTo>
                  <a:pt x="42" y="398"/>
                </a:lnTo>
                <a:lnTo>
                  <a:pt x="56" y="384"/>
                </a:lnTo>
                <a:lnTo>
                  <a:pt x="64" y="366"/>
                </a:lnTo>
                <a:lnTo>
                  <a:pt x="66" y="360"/>
                </a:lnTo>
                <a:lnTo>
                  <a:pt x="66" y="350"/>
                </a:lnTo>
                <a:lnTo>
                  <a:pt x="66" y="340"/>
                </a:lnTo>
                <a:lnTo>
                  <a:pt x="68" y="340"/>
                </a:lnTo>
                <a:lnTo>
                  <a:pt x="74" y="336"/>
                </a:lnTo>
                <a:lnTo>
                  <a:pt x="80" y="334"/>
                </a:lnTo>
                <a:lnTo>
                  <a:pt x="82" y="326"/>
                </a:lnTo>
                <a:lnTo>
                  <a:pt x="86" y="324"/>
                </a:lnTo>
                <a:lnTo>
                  <a:pt x="88" y="322"/>
                </a:lnTo>
                <a:lnTo>
                  <a:pt x="94" y="322"/>
                </a:lnTo>
                <a:lnTo>
                  <a:pt x="104" y="318"/>
                </a:lnTo>
                <a:lnTo>
                  <a:pt x="118" y="310"/>
                </a:lnTo>
                <a:lnTo>
                  <a:pt x="116" y="304"/>
                </a:lnTo>
                <a:lnTo>
                  <a:pt x="114" y="302"/>
                </a:lnTo>
                <a:lnTo>
                  <a:pt x="114" y="300"/>
                </a:lnTo>
                <a:lnTo>
                  <a:pt x="110" y="298"/>
                </a:lnTo>
                <a:lnTo>
                  <a:pt x="108" y="296"/>
                </a:lnTo>
                <a:lnTo>
                  <a:pt x="104" y="292"/>
                </a:lnTo>
                <a:lnTo>
                  <a:pt x="98" y="286"/>
                </a:lnTo>
                <a:lnTo>
                  <a:pt x="96" y="278"/>
                </a:lnTo>
                <a:lnTo>
                  <a:pt x="96" y="274"/>
                </a:lnTo>
                <a:lnTo>
                  <a:pt x="96" y="264"/>
                </a:lnTo>
                <a:lnTo>
                  <a:pt x="92" y="256"/>
                </a:lnTo>
                <a:lnTo>
                  <a:pt x="90" y="248"/>
                </a:lnTo>
                <a:lnTo>
                  <a:pt x="86" y="240"/>
                </a:lnTo>
                <a:lnTo>
                  <a:pt x="80" y="230"/>
                </a:lnTo>
                <a:lnTo>
                  <a:pt x="84" y="218"/>
                </a:lnTo>
                <a:lnTo>
                  <a:pt x="84" y="214"/>
                </a:lnTo>
                <a:lnTo>
                  <a:pt x="86" y="202"/>
                </a:lnTo>
                <a:lnTo>
                  <a:pt x="88" y="202"/>
                </a:lnTo>
                <a:lnTo>
                  <a:pt x="92" y="202"/>
                </a:lnTo>
                <a:lnTo>
                  <a:pt x="94" y="196"/>
                </a:lnTo>
                <a:lnTo>
                  <a:pt x="96" y="192"/>
                </a:lnTo>
                <a:lnTo>
                  <a:pt x="96" y="180"/>
                </a:lnTo>
                <a:lnTo>
                  <a:pt x="96" y="174"/>
                </a:lnTo>
                <a:lnTo>
                  <a:pt x="96" y="150"/>
                </a:lnTo>
                <a:lnTo>
                  <a:pt x="96" y="134"/>
                </a:lnTo>
                <a:lnTo>
                  <a:pt x="98" y="122"/>
                </a:lnTo>
                <a:lnTo>
                  <a:pt x="100" y="112"/>
                </a:lnTo>
                <a:lnTo>
                  <a:pt x="98" y="106"/>
                </a:lnTo>
                <a:lnTo>
                  <a:pt x="96" y="104"/>
                </a:lnTo>
                <a:lnTo>
                  <a:pt x="100" y="92"/>
                </a:lnTo>
                <a:lnTo>
                  <a:pt x="102" y="90"/>
                </a:lnTo>
                <a:lnTo>
                  <a:pt x="106" y="88"/>
                </a:lnTo>
                <a:lnTo>
                  <a:pt x="112" y="86"/>
                </a:lnTo>
                <a:lnTo>
                  <a:pt x="120" y="86"/>
                </a:lnTo>
                <a:lnTo>
                  <a:pt x="138" y="92"/>
                </a:lnTo>
                <a:lnTo>
                  <a:pt x="142" y="96"/>
                </a:lnTo>
                <a:lnTo>
                  <a:pt x="142" y="100"/>
                </a:lnTo>
                <a:lnTo>
                  <a:pt x="146" y="106"/>
                </a:lnTo>
                <a:lnTo>
                  <a:pt x="148" y="108"/>
                </a:lnTo>
                <a:lnTo>
                  <a:pt x="150" y="110"/>
                </a:lnTo>
                <a:lnTo>
                  <a:pt x="154" y="110"/>
                </a:lnTo>
                <a:lnTo>
                  <a:pt x="158" y="108"/>
                </a:lnTo>
                <a:lnTo>
                  <a:pt x="160" y="106"/>
                </a:lnTo>
                <a:lnTo>
                  <a:pt x="170" y="92"/>
                </a:lnTo>
                <a:lnTo>
                  <a:pt x="182" y="42"/>
                </a:lnTo>
                <a:lnTo>
                  <a:pt x="188" y="10"/>
                </a:lnTo>
                <a:lnTo>
                  <a:pt x="190" y="2"/>
                </a:lnTo>
                <a:lnTo>
                  <a:pt x="192" y="0"/>
                </a:lnTo>
                <a:lnTo>
                  <a:pt x="192" y="2"/>
                </a:lnTo>
                <a:lnTo>
                  <a:pt x="200" y="2"/>
                </a:lnTo>
                <a:lnTo>
                  <a:pt x="206" y="2"/>
                </a:lnTo>
                <a:lnTo>
                  <a:pt x="214" y="4"/>
                </a:lnTo>
                <a:lnTo>
                  <a:pt x="220" y="6"/>
                </a:lnTo>
                <a:lnTo>
                  <a:pt x="224" y="6"/>
                </a:lnTo>
                <a:lnTo>
                  <a:pt x="240" y="10"/>
                </a:lnTo>
                <a:lnTo>
                  <a:pt x="246" y="10"/>
                </a:lnTo>
                <a:lnTo>
                  <a:pt x="258" y="14"/>
                </a:lnTo>
                <a:lnTo>
                  <a:pt x="272" y="14"/>
                </a:lnTo>
                <a:lnTo>
                  <a:pt x="276" y="16"/>
                </a:lnTo>
                <a:lnTo>
                  <a:pt x="310" y="22"/>
                </a:lnTo>
                <a:lnTo>
                  <a:pt x="324" y="24"/>
                </a:lnTo>
                <a:lnTo>
                  <a:pt x="328" y="26"/>
                </a:lnTo>
                <a:lnTo>
                  <a:pt x="330" y="26"/>
                </a:lnTo>
                <a:lnTo>
                  <a:pt x="354" y="30"/>
                </a:lnTo>
                <a:lnTo>
                  <a:pt x="358" y="30"/>
                </a:lnTo>
                <a:lnTo>
                  <a:pt x="366" y="32"/>
                </a:lnTo>
                <a:lnTo>
                  <a:pt x="370" y="32"/>
                </a:lnTo>
                <a:lnTo>
                  <a:pt x="374" y="32"/>
                </a:lnTo>
                <a:lnTo>
                  <a:pt x="378" y="34"/>
                </a:lnTo>
                <a:lnTo>
                  <a:pt x="386" y="36"/>
                </a:lnTo>
                <a:lnTo>
                  <a:pt x="398" y="38"/>
                </a:lnTo>
                <a:lnTo>
                  <a:pt x="404" y="38"/>
                </a:lnTo>
                <a:lnTo>
                  <a:pt x="408" y="38"/>
                </a:lnTo>
                <a:lnTo>
                  <a:pt x="414" y="40"/>
                </a:lnTo>
                <a:lnTo>
                  <a:pt x="418" y="40"/>
                </a:lnTo>
                <a:lnTo>
                  <a:pt x="426" y="42"/>
                </a:lnTo>
                <a:lnTo>
                  <a:pt x="430" y="42"/>
                </a:lnTo>
                <a:lnTo>
                  <a:pt x="448" y="46"/>
                </a:lnTo>
                <a:lnTo>
                  <a:pt x="564" y="62"/>
                </a:lnTo>
                <a:lnTo>
                  <a:pt x="682" y="80"/>
                </a:lnTo>
                <a:lnTo>
                  <a:pt x="680" y="92"/>
                </a:lnTo>
                <a:lnTo>
                  <a:pt x="676" y="114"/>
                </a:lnTo>
                <a:lnTo>
                  <a:pt x="672" y="134"/>
                </a:lnTo>
                <a:lnTo>
                  <a:pt x="670" y="152"/>
                </a:lnTo>
                <a:lnTo>
                  <a:pt x="660" y="216"/>
                </a:lnTo>
                <a:lnTo>
                  <a:pt x="654" y="256"/>
                </a:lnTo>
                <a:lnTo>
                  <a:pt x="652" y="268"/>
                </a:lnTo>
                <a:lnTo>
                  <a:pt x="650" y="282"/>
                </a:lnTo>
                <a:lnTo>
                  <a:pt x="644" y="322"/>
                </a:lnTo>
                <a:lnTo>
                  <a:pt x="640" y="342"/>
                </a:lnTo>
                <a:lnTo>
                  <a:pt x="636" y="378"/>
                </a:lnTo>
                <a:lnTo>
                  <a:pt x="626" y="436"/>
                </a:lnTo>
                <a:lnTo>
                  <a:pt x="622" y="466"/>
                </a:lnTo>
                <a:lnTo>
                  <a:pt x="616" y="502"/>
                </a:lnTo>
                <a:lnTo>
                  <a:pt x="610" y="540"/>
                </a:lnTo>
                <a:lnTo>
                  <a:pt x="608" y="556"/>
                </a:lnTo>
                <a:lnTo>
                  <a:pt x="604" y="582"/>
                </a:lnTo>
                <a:lnTo>
                  <a:pt x="600" y="606"/>
                </a:lnTo>
                <a:lnTo>
                  <a:pt x="596" y="630"/>
                </a:lnTo>
                <a:lnTo>
                  <a:pt x="594" y="652"/>
                </a:lnTo>
                <a:lnTo>
                  <a:pt x="590" y="668"/>
                </a:lnTo>
                <a:lnTo>
                  <a:pt x="588" y="688"/>
                </a:lnTo>
                <a:lnTo>
                  <a:pt x="584" y="716"/>
                </a:lnTo>
                <a:lnTo>
                  <a:pt x="580" y="736"/>
                </a:lnTo>
                <a:lnTo>
                  <a:pt x="578" y="736"/>
                </a:lnTo>
                <a:lnTo>
                  <a:pt x="532" y="728"/>
                </a:lnTo>
                <a:lnTo>
                  <a:pt x="492" y="724"/>
                </a:lnTo>
                <a:lnTo>
                  <a:pt x="452" y="718"/>
                </a:lnTo>
                <a:lnTo>
                  <a:pt x="446" y="716"/>
                </a:lnTo>
                <a:lnTo>
                  <a:pt x="368" y="704"/>
                </a:lnTo>
                <a:lnTo>
                  <a:pt x="330" y="684"/>
                </a:lnTo>
                <a:lnTo>
                  <a:pt x="278" y="656"/>
                </a:lnTo>
                <a:lnTo>
                  <a:pt x="244" y="636"/>
                </a:lnTo>
                <a:lnTo>
                  <a:pt x="224" y="626"/>
                </a:lnTo>
                <a:lnTo>
                  <a:pt x="190" y="606"/>
                </a:lnTo>
                <a:lnTo>
                  <a:pt x="170" y="596"/>
                </a:lnTo>
                <a:lnTo>
                  <a:pt x="142" y="580"/>
                </a:lnTo>
                <a:lnTo>
                  <a:pt x="108" y="560"/>
                </a:lnTo>
                <a:lnTo>
                  <a:pt x="92" y="552"/>
                </a:lnTo>
                <a:lnTo>
                  <a:pt x="74" y="540"/>
                </a:lnTo>
                <a:lnTo>
                  <a:pt x="46" y="526"/>
                </a:lnTo>
                <a:lnTo>
                  <a:pt x="22" y="512"/>
                </a:lnTo>
                <a:lnTo>
                  <a:pt x="2" y="500"/>
                </a:lnTo>
                <a:lnTo>
                  <a:pt x="0" y="500"/>
                </a:lnTo>
                <a:lnTo>
                  <a:pt x="4" y="494"/>
                </a:lnTo>
                <a:lnTo>
                  <a:pt x="14" y="480"/>
                </a:lnTo>
                <a:lnTo>
                  <a:pt x="16" y="478"/>
                </a:lnTo>
                <a:close/>
              </a:path>
            </a:pathLst>
          </a:custGeom>
          <a:solidFill>
            <a:schemeClr val="bg2">
              <a:lumMod val="90000"/>
            </a:schemeClr>
          </a:solidFill>
          <a:ln w="3175" cmpd="sng">
            <a:solidFill>
              <a:schemeClr val="bg2">
                <a:lumMod val="75000"/>
              </a:schemeClr>
            </a:solidFill>
            <a:round/>
            <a:headEnd/>
            <a:tailEnd/>
          </a:ln>
        </p:spPr>
        <p:txBody>
          <a:bodyPr/>
          <a:lstStyle/>
          <a:p>
            <a:endParaRPr lang="en-US">
              <a:solidFill>
                <a:prstClr val="black"/>
              </a:solidFill>
            </a:endParaRPr>
          </a:p>
        </p:txBody>
      </p:sp>
      <p:sp>
        <p:nvSpPr>
          <p:cNvPr id="223" name="Freeform 430"/>
          <p:cNvSpPr>
            <a:spLocks/>
          </p:cNvSpPr>
          <p:nvPr/>
        </p:nvSpPr>
        <p:spPr bwMode="auto">
          <a:xfrm>
            <a:off x="3757614" y="3444875"/>
            <a:ext cx="1120775" cy="1060450"/>
          </a:xfrm>
          <a:custGeom>
            <a:avLst/>
            <a:gdLst>
              <a:gd name="T0" fmla="*/ 4 w 706"/>
              <a:gd name="T1" fmla="*/ 636 h 668"/>
              <a:gd name="T2" fmla="*/ 14 w 706"/>
              <a:gd name="T3" fmla="*/ 572 h 668"/>
              <a:gd name="T4" fmla="*/ 24 w 706"/>
              <a:gd name="T5" fmla="*/ 502 h 668"/>
              <a:gd name="T6" fmla="*/ 36 w 706"/>
              <a:gd name="T7" fmla="*/ 422 h 668"/>
              <a:gd name="T8" fmla="*/ 56 w 706"/>
              <a:gd name="T9" fmla="*/ 298 h 668"/>
              <a:gd name="T10" fmla="*/ 70 w 706"/>
              <a:gd name="T11" fmla="*/ 202 h 668"/>
              <a:gd name="T12" fmla="*/ 80 w 706"/>
              <a:gd name="T13" fmla="*/ 136 h 668"/>
              <a:gd name="T14" fmla="*/ 96 w 706"/>
              <a:gd name="T15" fmla="*/ 34 h 668"/>
              <a:gd name="T16" fmla="*/ 162 w 706"/>
              <a:gd name="T17" fmla="*/ 8 h 668"/>
              <a:gd name="T18" fmla="*/ 180 w 706"/>
              <a:gd name="T19" fmla="*/ 10 h 668"/>
              <a:gd name="T20" fmla="*/ 208 w 706"/>
              <a:gd name="T21" fmla="*/ 14 h 668"/>
              <a:gd name="T22" fmla="*/ 262 w 706"/>
              <a:gd name="T23" fmla="*/ 20 h 668"/>
              <a:gd name="T24" fmla="*/ 294 w 706"/>
              <a:gd name="T25" fmla="*/ 24 h 668"/>
              <a:gd name="T26" fmla="*/ 354 w 706"/>
              <a:gd name="T27" fmla="*/ 30 h 668"/>
              <a:gd name="T28" fmla="*/ 374 w 706"/>
              <a:gd name="T29" fmla="*/ 32 h 668"/>
              <a:gd name="T30" fmla="*/ 400 w 706"/>
              <a:gd name="T31" fmla="*/ 36 h 668"/>
              <a:gd name="T32" fmla="*/ 456 w 706"/>
              <a:gd name="T33" fmla="*/ 42 h 668"/>
              <a:gd name="T34" fmla="*/ 550 w 706"/>
              <a:gd name="T35" fmla="*/ 50 h 668"/>
              <a:gd name="T36" fmla="*/ 600 w 706"/>
              <a:gd name="T37" fmla="*/ 54 h 668"/>
              <a:gd name="T38" fmla="*/ 626 w 706"/>
              <a:gd name="T39" fmla="*/ 56 h 668"/>
              <a:gd name="T40" fmla="*/ 652 w 706"/>
              <a:gd name="T41" fmla="*/ 58 h 668"/>
              <a:gd name="T42" fmla="*/ 682 w 706"/>
              <a:gd name="T43" fmla="*/ 60 h 668"/>
              <a:gd name="T44" fmla="*/ 700 w 706"/>
              <a:gd name="T45" fmla="*/ 70 h 668"/>
              <a:gd name="T46" fmla="*/ 698 w 706"/>
              <a:gd name="T47" fmla="*/ 90 h 668"/>
              <a:gd name="T48" fmla="*/ 696 w 706"/>
              <a:gd name="T49" fmla="*/ 106 h 668"/>
              <a:gd name="T50" fmla="*/ 696 w 706"/>
              <a:gd name="T51" fmla="*/ 120 h 668"/>
              <a:gd name="T52" fmla="*/ 688 w 706"/>
              <a:gd name="T53" fmla="*/ 146 h 668"/>
              <a:gd name="T54" fmla="*/ 668 w 706"/>
              <a:gd name="T55" fmla="*/ 386 h 668"/>
              <a:gd name="T56" fmla="*/ 660 w 706"/>
              <a:gd name="T57" fmla="*/ 472 h 668"/>
              <a:gd name="T58" fmla="*/ 656 w 706"/>
              <a:gd name="T59" fmla="*/ 528 h 668"/>
              <a:gd name="T60" fmla="*/ 646 w 706"/>
              <a:gd name="T61" fmla="*/ 644 h 668"/>
              <a:gd name="T62" fmla="*/ 616 w 706"/>
              <a:gd name="T63" fmla="*/ 642 h 668"/>
              <a:gd name="T64" fmla="*/ 494 w 706"/>
              <a:gd name="T65" fmla="*/ 632 h 668"/>
              <a:gd name="T66" fmla="*/ 468 w 706"/>
              <a:gd name="T67" fmla="*/ 630 h 668"/>
              <a:gd name="T68" fmla="*/ 446 w 706"/>
              <a:gd name="T69" fmla="*/ 628 h 668"/>
              <a:gd name="T70" fmla="*/ 416 w 706"/>
              <a:gd name="T71" fmla="*/ 624 h 668"/>
              <a:gd name="T72" fmla="*/ 392 w 706"/>
              <a:gd name="T73" fmla="*/ 622 h 668"/>
              <a:gd name="T74" fmla="*/ 346 w 706"/>
              <a:gd name="T75" fmla="*/ 618 h 668"/>
              <a:gd name="T76" fmla="*/ 264 w 706"/>
              <a:gd name="T77" fmla="*/ 610 h 668"/>
              <a:gd name="T78" fmla="*/ 276 w 706"/>
              <a:gd name="T79" fmla="*/ 636 h 668"/>
              <a:gd name="T80" fmla="*/ 218 w 706"/>
              <a:gd name="T81" fmla="*/ 630 h 668"/>
              <a:gd name="T82" fmla="*/ 200 w 706"/>
              <a:gd name="T83" fmla="*/ 628 h 668"/>
              <a:gd name="T84" fmla="*/ 186 w 706"/>
              <a:gd name="T85" fmla="*/ 626 h 668"/>
              <a:gd name="T86" fmla="*/ 164 w 706"/>
              <a:gd name="T87" fmla="*/ 622 h 668"/>
              <a:gd name="T88" fmla="*/ 128 w 706"/>
              <a:gd name="T89" fmla="*/ 618 h 668"/>
              <a:gd name="T90" fmla="*/ 96 w 706"/>
              <a:gd name="T91" fmla="*/ 624 h 668"/>
              <a:gd name="T92" fmla="*/ 92 w 706"/>
              <a:gd name="T93" fmla="*/ 656 h 668"/>
              <a:gd name="T94" fmla="*/ 28 w 706"/>
              <a:gd name="T95" fmla="*/ 660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6" h="668">
                <a:moveTo>
                  <a:pt x="24" y="658"/>
                </a:moveTo>
                <a:lnTo>
                  <a:pt x="0" y="656"/>
                </a:lnTo>
                <a:lnTo>
                  <a:pt x="4" y="636"/>
                </a:lnTo>
                <a:lnTo>
                  <a:pt x="8" y="608"/>
                </a:lnTo>
                <a:lnTo>
                  <a:pt x="10" y="588"/>
                </a:lnTo>
                <a:lnTo>
                  <a:pt x="14" y="572"/>
                </a:lnTo>
                <a:lnTo>
                  <a:pt x="16" y="550"/>
                </a:lnTo>
                <a:lnTo>
                  <a:pt x="20" y="526"/>
                </a:lnTo>
                <a:lnTo>
                  <a:pt x="24" y="502"/>
                </a:lnTo>
                <a:lnTo>
                  <a:pt x="28" y="476"/>
                </a:lnTo>
                <a:lnTo>
                  <a:pt x="30" y="460"/>
                </a:lnTo>
                <a:lnTo>
                  <a:pt x="36" y="422"/>
                </a:lnTo>
                <a:lnTo>
                  <a:pt x="42" y="386"/>
                </a:lnTo>
                <a:lnTo>
                  <a:pt x="46" y="356"/>
                </a:lnTo>
                <a:lnTo>
                  <a:pt x="56" y="298"/>
                </a:lnTo>
                <a:lnTo>
                  <a:pt x="60" y="262"/>
                </a:lnTo>
                <a:lnTo>
                  <a:pt x="64" y="242"/>
                </a:lnTo>
                <a:lnTo>
                  <a:pt x="70" y="202"/>
                </a:lnTo>
                <a:lnTo>
                  <a:pt x="72" y="188"/>
                </a:lnTo>
                <a:lnTo>
                  <a:pt x="74" y="176"/>
                </a:lnTo>
                <a:lnTo>
                  <a:pt x="80" y="136"/>
                </a:lnTo>
                <a:lnTo>
                  <a:pt x="90" y="72"/>
                </a:lnTo>
                <a:lnTo>
                  <a:pt x="92" y="54"/>
                </a:lnTo>
                <a:lnTo>
                  <a:pt x="96" y="34"/>
                </a:lnTo>
                <a:lnTo>
                  <a:pt x="100" y="12"/>
                </a:lnTo>
                <a:lnTo>
                  <a:pt x="102" y="0"/>
                </a:lnTo>
                <a:lnTo>
                  <a:pt x="162" y="8"/>
                </a:lnTo>
                <a:lnTo>
                  <a:pt x="166" y="8"/>
                </a:lnTo>
                <a:lnTo>
                  <a:pt x="172" y="8"/>
                </a:lnTo>
                <a:lnTo>
                  <a:pt x="180" y="10"/>
                </a:lnTo>
                <a:lnTo>
                  <a:pt x="186" y="10"/>
                </a:lnTo>
                <a:lnTo>
                  <a:pt x="196" y="12"/>
                </a:lnTo>
                <a:lnTo>
                  <a:pt x="208" y="14"/>
                </a:lnTo>
                <a:lnTo>
                  <a:pt x="212" y="14"/>
                </a:lnTo>
                <a:lnTo>
                  <a:pt x="226" y="16"/>
                </a:lnTo>
                <a:lnTo>
                  <a:pt x="262" y="20"/>
                </a:lnTo>
                <a:lnTo>
                  <a:pt x="266" y="20"/>
                </a:lnTo>
                <a:lnTo>
                  <a:pt x="274" y="22"/>
                </a:lnTo>
                <a:lnTo>
                  <a:pt x="294" y="24"/>
                </a:lnTo>
                <a:lnTo>
                  <a:pt x="298" y="24"/>
                </a:lnTo>
                <a:lnTo>
                  <a:pt x="348" y="30"/>
                </a:lnTo>
                <a:lnTo>
                  <a:pt x="354" y="30"/>
                </a:lnTo>
                <a:lnTo>
                  <a:pt x="360" y="32"/>
                </a:lnTo>
                <a:lnTo>
                  <a:pt x="368" y="32"/>
                </a:lnTo>
                <a:lnTo>
                  <a:pt x="374" y="32"/>
                </a:lnTo>
                <a:lnTo>
                  <a:pt x="382" y="34"/>
                </a:lnTo>
                <a:lnTo>
                  <a:pt x="390" y="34"/>
                </a:lnTo>
                <a:lnTo>
                  <a:pt x="400" y="36"/>
                </a:lnTo>
                <a:lnTo>
                  <a:pt x="420" y="38"/>
                </a:lnTo>
                <a:lnTo>
                  <a:pt x="438" y="40"/>
                </a:lnTo>
                <a:lnTo>
                  <a:pt x="456" y="42"/>
                </a:lnTo>
                <a:lnTo>
                  <a:pt x="514" y="46"/>
                </a:lnTo>
                <a:lnTo>
                  <a:pt x="534" y="48"/>
                </a:lnTo>
                <a:lnTo>
                  <a:pt x="550" y="50"/>
                </a:lnTo>
                <a:lnTo>
                  <a:pt x="562" y="52"/>
                </a:lnTo>
                <a:lnTo>
                  <a:pt x="592" y="54"/>
                </a:lnTo>
                <a:lnTo>
                  <a:pt x="600" y="54"/>
                </a:lnTo>
                <a:lnTo>
                  <a:pt x="606" y="54"/>
                </a:lnTo>
                <a:lnTo>
                  <a:pt x="618" y="56"/>
                </a:lnTo>
                <a:lnTo>
                  <a:pt x="626" y="56"/>
                </a:lnTo>
                <a:lnTo>
                  <a:pt x="636" y="58"/>
                </a:lnTo>
                <a:lnTo>
                  <a:pt x="642" y="58"/>
                </a:lnTo>
                <a:lnTo>
                  <a:pt x="652" y="58"/>
                </a:lnTo>
                <a:lnTo>
                  <a:pt x="666" y="60"/>
                </a:lnTo>
                <a:lnTo>
                  <a:pt x="672" y="60"/>
                </a:lnTo>
                <a:lnTo>
                  <a:pt x="682" y="60"/>
                </a:lnTo>
                <a:lnTo>
                  <a:pt x="706" y="62"/>
                </a:lnTo>
                <a:lnTo>
                  <a:pt x="700" y="62"/>
                </a:lnTo>
                <a:lnTo>
                  <a:pt x="700" y="70"/>
                </a:lnTo>
                <a:lnTo>
                  <a:pt x="698" y="76"/>
                </a:lnTo>
                <a:lnTo>
                  <a:pt x="698" y="84"/>
                </a:lnTo>
                <a:lnTo>
                  <a:pt x="698" y="90"/>
                </a:lnTo>
                <a:lnTo>
                  <a:pt x="698" y="96"/>
                </a:lnTo>
                <a:lnTo>
                  <a:pt x="698" y="100"/>
                </a:lnTo>
                <a:lnTo>
                  <a:pt x="696" y="106"/>
                </a:lnTo>
                <a:lnTo>
                  <a:pt x="696" y="112"/>
                </a:lnTo>
                <a:lnTo>
                  <a:pt x="696" y="114"/>
                </a:lnTo>
                <a:lnTo>
                  <a:pt x="696" y="120"/>
                </a:lnTo>
                <a:lnTo>
                  <a:pt x="690" y="120"/>
                </a:lnTo>
                <a:lnTo>
                  <a:pt x="690" y="138"/>
                </a:lnTo>
                <a:lnTo>
                  <a:pt x="688" y="146"/>
                </a:lnTo>
                <a:lnTo>
                  <a:pt x="678" y="282"/>
                </a:lnTo>
                <a:lnTo>
                  <a:pt x="672" y="356"/>
                </a:lnTo>
                <a:lnTo>
                  <a:pt x="668" y="386"/>
                </a:lnTo>
                <a:lnTo>
                  <a:pt x="666" y="410"/>
                </a:lnTo>
                <a:lnTo>
                  <a:pt x="664" y="442"/>
                </a:lnTo>
                <a:lnTo>
                  <a:pt x="660" y="472"/>
                </a:lnTo>
                <a:lnTo>
                  <a:pt x="658" y="500"/>
                </a:lnTo>
                <a:lnTo>
                  <a:pt x="656" y="512"/>
                </a:lnTo>
                <a:lnTo>
                  <a:pt x="656" y="528"/>
                </a:lnTo>
                <a:lnTo>
                  <a:pt x="650" y="582"/>
                </a:lnTo>
                <a:lnTo>
                  <a:pt x="646" y="618"/>
                </a:lnTo>
                <a:lnTo>
                  <a:pt x="646" y="644"/>
                </a:lnTo>
                <a:lnTo>
                  <a:pt x="632" y="644"/>
                </a:lnTo>
                <a:lnTo>
                  <a:pt x="622" y="642"/>
                </a:lnTo>
                <a:lnTo>
                  <a:pt x="616" y="642"/>
                </a:lnTo>
                <a:lnTo>
                  <a:pt x="554" y="638"/>
                </a:lnTo>
                <a:lnTo>
                  <a:pt x="502" y="632"/>
                </a:lnTo>
                <a:lnTo>
                  <a:pt x="494" y="632"/>
                </a:lnTo>
                <a:lnTo>
                  <a:pt x="488" y="632"/>
                </a:lnTo>
                <a:lnTo>
                  <a:pt x="482" y="630"/>
                </a:lnTo>
                <a:lnTo>
                  <a:pt x="468" y="630"/>
                </a:lnTo>
                <a:lnTo>
                  <a:pt x="464" y="628"/>
                </a:lnTo>
                <a:lnTo>
                  <a:pt x="458" y="628"/>
                </a:lnTo>
                <a:lnTo>
                  <a:pt x="446" y="628"/>
                </a:lnTo>
                <a:lnTo>
                  <a:pt x="442" y="628"/>
                </a:lnTo>
                <a:lnTo>
                  <a:pt x="422" y="626"/>
                </a:lnTo>
                <a:lnTo>
                  <a:pt x="416" y="624"/>
                </a:lnTo>
                <a:lnTo>
                  <a:pt x="408" y="624"/>
                </a:lnTo>
                <a:lnTo>
                  <a:pt x="400" y="622"/>
                </a:lnTo>
                <a:lnTo>
                  <a:pt x="392" y="622"/>
                </a:lnTo>
                <a:lnTo>
                  <a:pt x="384" y="622"/>
                </a:lnTo>
                <a:lnTo>
                  <a:pt x="358" y="620"/>
                </a:lnTo>
                <a:lnTo>
                  <a:pt x="346" y="618"/>
                </a:lnTo>
                <a:lnTo>
                  <a:pt x="326" y="616"/>
                </a:lnTo>
                <a:lnTo>
                  <a:pt x="268" y="610"/>
                </a:lnTo>
                <a:lnTo>
                  <a:pt x="264" y="610"/>
                </a:lnTo>
                <a:lnTo>
                  <a:pt x="266" y="622"/>
                </a:lnTo>
                <a:lnTo>
                  <a:pt x="268" y="630"/>
                </a:lnTo>
                <a:lnTo>
                  <a:pt x="276" y="636"/>
                </a:lnTo>
                <a:lnTo>
                  <a:pt x="274" y="636"/>
                </a:lnTo>
                <a:lnTo>
                  <a:pt x="266" y="634"/>
                </a:lnTo>
                <a:lnTo>
                  <a:pt x="218" y="630"/>
                </a:lnTo>
                <a:lnTo>
                  <a:pt x="210" y="628"/>
                </a:lnTo>
                <a:lnTo>
                  <a:pt x="206" y="628"/>
                </a:lnTo>
                <a:lnTo>
                  <a:pt x="200" y="628"/>
                </a:lnTo>
                <a:lnTo>
                  <a:pt x="196" y="628"/>
                </a:lnTo>
                <a:lnTo>
                  <a:pt x="188" y="626"/>
                </a:lnTo>
                <a:lnTo>
                  <a:pt x="186" y="626"/>
                </a:lnTo>
                <a:lnTo>
                  <a:pt x="178" y="624"/>
                </a:lnTo>
                <a:lnTo>
                  <a:pt x="172" y="624"/>
                </a:lnTo>
                <a:lnTo>
                  <a:pt x="164" y="622"/>
                </a:lnTo>
                <a:lnTo>
                  <a:pt x="160" y="622"/>
                </a:lnTo>
                <a:lnTo>
                  <a:pt x="150" y="622"/>
                </a:lnTo>
                <a:lnTo>
                  <a:pt x="128" y="618"/>
                </a:lnTo>
                <a:lnTo>
                  <a:pt x="100" y="616"/>
                </a:lnTo>
                <a:lnTo>
                  <a:pt x="98" y="616"/>
                </a:lnTo>
                <a:lnTo>
                  <a:pt x="96" y="624"/>
                </a:lnTo>
                <a:lnTo>
                  <a:pt x="94" y="636"/>
                </a:lnTo>
                <a:lnTo>
                  <a:pt x="92" y="644"/>
                </a:lnTo>
                <a:lnTo>
                  <a:pt x="92" y="656"/>
                </a:lnTo>
                <a:lnTo>
                  <a:pt x="90" y="664"/>
                </a:lnTo>
                <a:lnTo>
                  <a:pt x="90" y="668"/>
                </a:lnTo>
                <a:lnTo>
                  <a:pt x="28" y="660"/>
                </a:lnTo>
                <a:lnTo>
                  <a:pt x="26" y="658"/>
                </a:lnTo>
                <a:lnTo>
                  <a:pt x="24" y="658"/>
                </a:lnTo>
                <a:close/>
              </a:path>
            </a:pathLst>
          </a:custGeom>
          <a:solidFill>
            <a:schemeClr val="bg2">
              <a:lumMod val="90000"/>
            </a:schemeClr>
          </a:solidFill>
          <a:ln w="3175" cmpd="sng">
            <a:solidFill>
              <a:schemeClr val="bg2">
                <a:lumMod val="75000"/>
              </a:schemeClr>
            </a:solidFill>
            <a:round/>
            <a:headEnd/>
            <a:tailEnd/>
          </a:ln>
        </p:spPr>
        <p:txBody>
          <a:bodyPr/>
          <a:lstStyle/>
          <a:p>
            <a:endParaRPr lang="en-US">
              <a:solidFill>
                <a:prstClr val="black"/>
              </a:solidFill>
            </a:endParaRPr>
          </a:p>
        </p:txBody>
      </p:sp>
      <p:sp>
        <p:nvSpPr>
          <p:cNvPr id="224" name="Freeform 431"/>
          <p:cNvSpPr>
            <a:spLocks/>
          </p:cNvSpPr>
          <p:nvPr/>
        </p:nvSpPr>
        <p:spPr bwMode="auto">
          <a:xfrm>
            <a:off x="4862513" y="3543300"/>
            <a:ext cx="1365250" cy="660400"/>
          </a:xfrm>
          <a:custGeom>
            <a:avLst/>
            <a:gdLst>
              <a:gd name="T0" fmla="*/ 0 w 860"/>
              <a:gd name="T1" fmla="*/ 44 h 416"/>
              <a:gd name="T2" fmla="*/ 2 w 860"/>
              <a:gd name="T3" fmla="*/ 22 h 416"/>
              <a:gd name="T4" fmla="*/ 10 w 860"/>
              <a:gd name="T5" fmla="*/ 0 h 416"/>
              <a:gd name="T6" fmla="*/ 46 w 860"/>
              <a:gd name="T7" fmla="*/ 4 h 416"/>
              <a:gd name="T8" fmla="*/ 142 w 860"/>
              <a:gd name="T9" fmla="*/ 10 h 416"/>
              <a:gd name="T10" fmla="*/ 174 w 860"/>
              <a:gd name="T11" fmla="*/ 10 h 416"/>
              <a:gd name="T12" fmla="*/ 228 w 860"/>
              <a:gd name="T13" fmla="*/ 14 h 416"/>
              <a:gd name="T14" fmla="*/ 306 w 860"/>
              <a:gd name="T15" fmla="*/ 16 h 416"/>
              <a:gd name="T16" fmla="*/ 384 w 860"/>
              <a:gd name="T17" fmla="*/ 20 h 416"/>
              <a:gd name="T18" fmla="*/ 416 w 860"/>
              <a:gd name="T19" fmla="*/ 22 h 416"/>
              <a:gd name="T20" fmla="*/ 452 w 860"/>
              <a:gd name="T21" fmla="*/ 22 h 416"/>
              <a:gd name="T22" fmla="*/ 508 w 860"/>
              <a:gd name="T23" fmla="*/ 22 h 416"/>
              <a:gd name="T24" fmla="*/ 538 w 860"/>
              <a:gd name="T25" fmla="*/ 24 h 416"/>
              <a:gd name="T26" fmla="*/ 592 w 860"/>
              <a:gd name="T27" fmla="*/ 24 h 416"/>
              <a:gd name="T28" fmla="*/ 648 w 860"/>
              <a:gd name="T29" fmla="*/ 24 h 416"/>
              <a:gd name="T30" fmla="*/ 702 w 860"/>
              <a:gd name="T31" fmla="*/ 26 h 416"/>
              <a:gd name="T32" fmla="*/ 740 w 860"/>
              <a:gd name="T33" fmla="*/ 26 h 416"/>
              <a:gd name="T34" fmla="*/ 840 w 860"/>
              <a:gd name="T35" fmla="*/ 78 h 416"/>
              <a:gd name="T36" fmla="*/ 850 w 860"/>
              <a:gd name="T37" fmla="*/ 148 h 416"/>
              <a:gd name="T38" fmla="*/ 860 w 860"/>
              <a:gd name="T39" fmla="*/ 212 h 416"/>
              <a:gd name="T40" fmla="*/ 860 w 860"/>
              <a:gd name="T41" fmla="*/ 378 h 416"/>
              <a:gd name="T42" fmla="*/ 854 w 860"/>
              <a:gd name="T43" fmla="*/ 416 h 416"/>
              <a:gd name="T44" fmla="*/ 804 w 860"/>
              <a:gd name="T45" fmla="*/ 392 h 416"/>
              <a:gd name="T46" fmla="*/ 772 w 860"/>
              <a:gd name="T47" fmla="*/ 388 h 416"/>
              <a:gd name="T48" fmla="*/ 750 w 860"/>
              <a:gd name="T49" fmla="*/ 388 h 416"/>
              <a:gd name="T50" fmla="*/ 728 w 860"/>
              <a:gd name="T51" fmla="*/ 388 h 416"/>
              <a:gd name="T52" fmla="*/ 690 w 860"/>
              <a:gd name="T53" fmla="*/ 394 h 416"/>
              <a:gd name="T54" fmla="*/ 668 w 860"/>
              <a:gd name="T55" fmla="*/ 410 h 416"/>
              <a:gd name="T56" fmla="*/ 626 w 860"/>
              <a:gd name="T57" fmla="*/ 394 h 416"/>
              <a:gd name="T58" fmla="*/ 610 w 860"/>
              <a:gd name="T59" fmla="*/ 382 h 416"/>
              <a:gd name="T60" fmla="*/ 592 w 860"/>
              <a:gd name="T61" fmla="*/ 392 h 416"/>
              <a:gd name="T62" fmla="*/ 580 w 860"/>
              <a:gd name="T63" fmla="*/ 406 h 416"/>
              <a:gd name="T64" fmla="*/ 578 w 860"/>
              <a:gd name="T65" fmla="*/ 394 h 416"/>
              <a:gd name="T66" fmla="*/ 552 w 860"/>
              <a:gd name="T67" fmla="*/ 396 h 416"/>
              <a:gd name="T68" fmla="*/ 530 w 860"/>
              <a:gd name="T69" fmla="*/ 376 h 416"/>
              <a:gd name="T70" fmla="*/ 520 w 860"/>
              <a:gd name="T71" fmla="*/ 382 h 416"/>
              <a:gd name="T72" fmla="*/ 498 w 860"/>
              <a:gd name="T73" fmla="*/ 384 h 416"/>
              <a:gd name="T74" fmla="*/ 492 w 860"/>
              <a:gd name="T75" fmla="*/ 372 h 416"/>
              <a:gd name="T76" fmla="*/ 476 w 860"/>
              <a:gd name="T77" fmla="*/ 358 h 416"/>
              <a:gd name="T78" fmla="*/ 444 w 860"/>
              <a:gd name="T79" fmla="*/ 364 h 416"/>
              <a:gd name="T80" fmla="*/ 434 w 860"/>
              <a:gd name="T81" fmla="*/ 354 h 416"/>
              <a:gd name="T82" fmla="*/ 420 w 860"/>
              <a:gd name="T83" fmla="*/ 354 h 416"/>
              <a:gd name="T84" fmla="*/ 388 w 860"/>
              <a:gd name="T85" fmla="*/ 348 h 416"/>
              <a:gd name="T86" fmla="*/ 370 w 860"/>
              <a:gd name="T87" fmla="*/ 332 h 416"/>
              <a:gd name="T88" fmla="*/ 346 w 860"/>
              <a:gd name="T89" fmla="*/ 324 h 416"/>
              <a:gd name="T90" fmla="*/ 320 w 860"/>
              <a:gd name="T91" fmla="*/ 322 h 416"/>
              <a:gd name="T92" fmla="*/ 302 w 860"/>
              <a:gd name="T93" fmla="*/ 302 h 416"/>
              <a:gd name="T94" fmla="*/ 290 w 860"/>
              <a:gd name="T95" fmla="*/ 300 h 416"/>
              <a:gd name="T96" fmla="*/ 294 w 860"/>
              <a:gd name="T97" fmla="*/ 174 h 416"/>
              <a:gd name="T98" fmla="*/ 300 w 860"/>
              <a:gd name="T99" fmla="*/ 76 h 416"/>
              <a:gd name="T100" fmla="*/ 206 w 860"/>
              <a:gd name="T101" fmla="*/ 70 h 416"/>
              <a:gd name="T102" fmla="*/ 136 w 860"/>
              <a:gd name="T103" fmla="*/ 66 h 416"/>
              <a:gd name="T104" fmla="*/ 98 w 860"/>
              <a:gd name="T105" fmla="*/ 64 h 416"/>
              <a:gd name="T106" fmla="*/ 52 w 860"/>
              <a:gd name="T107" fmla="*/ 62 h 416"/>
              <a:gd name="T108" fmla="*/ 0 w 860"/>
              <a:gd name="T109" fmla="*/ 58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0" h="416">
                <a:moveTo>
                  <a:pt x="0" y="58"/>
                </a:moveTo>
                <a:lnTo>
                  <a:pt x="0" y="52"/>
                </a:lnTo>
                <a:lnTo>
                  <a:pt x="0" y="50"/>
                </a:lnTo>
                <a:lnTo>
                  <a:pt x="0" y="44"/>
                </a:lnTo>
                <a:lnTo>
                  <a:pt x="2" y="38"/>
                </a:lnTo>
                <a:lnTo>
                  <a:pt x="2" y="34"/>
                </a:lnTo>
                <a:lnTo>
                  <a:pt x="2" y="28"/>
                </a:lnTo>
                <a:lnTo>
                  <a:pt x="2" y="22"/>
                </a:lnTo>
                <a:lnTo>
                  <a:pt x="2" y="14"/>
                </a:lnTo>
                <a:lnTo>
                  <a:pt x="4" y="8"/>
                </a:lnTo>
                <a:lnTo>
                  <a:pt x="4" y="0"/>
                </a:lnTo>
                <a:lnTo>
                  <a:pt x="10" y="0"/>
                </a:lnTo>
                <a:lnTo>
                  <a:pt x="18" y="0"/>
                </a:lnTo>
                <a:lnTo>
                  <a:pt x="32" y="2"/>
                </a:lnTo>
                <a:lnTo>
                  <a:pt x="36" y="2"/>
                </a:lnTo>
                <a:lnTo>
                  <a:pt x="46" y="4"/>
                </a:lnTo>
                <a:lnTo>
                  <a:pt x="54" y="4"/>
                </a:lnTo>
                <a:lnTo>
                  <a:pt x="102" y="6"/>
                </a:lnTo>
                <a:lnTo>
                  <a:pt x="138" y="8"/>
                </a:lnTo>
                <a:lnTo>
                  <a:pt x="142" y="10"/>
                </a:lnTo>
                <a:lnTo>
                  <a:pt x="148" y="10"/>
                </a:lnTo>
                <a:lnTo>
                  <a:pt x="154" y="10"/>
                </a:lnTo>
                <a:lnTo>
                  <a:pt x="166" y="10"/>
                </a:lnTo>
                <a:lnTo>
                  <a:pt x="174" y="10"/>
                </a:lnTo>
                <a:lnTo>
                  <a:pt x="198" y="12"/>
                </a:lnTo>
                <a:lnTo>
                  <a:pt x="206" y="12"/>
                </a:lnTo>
                <a:lnTo>
                  <a:pt x="216" y="12"/>
                </a:lnTo>
                <a:lnTo>
                  <a:pt x="228" y="14"/>
                </a:lnTo>
                <a:lnTo>
                  <a:pt x="242" y="14"/>
                </a:lnTo>
                <a:lnTo>
                  <a:pt x="260" y="16"/>
                </a:lnTo>
                <a:lnTo>
                  <a:pt x="302" y="16"/>
                </a:lnTo>
                <a:lnTo>
                  <a:pt x="306" y="16"/>
                </a:lnTo>
                <a:lnTo>
                  <a:pt x="344" y="18"/>
                </a:lnTo>
                <a:lnTo>
                  <a:pt x="360" y="20"/>
                </a:lnTo>
                <a:lnTo>
                  <a:pt x="374" y="20"/>
                </a:lnTo>
                <a:lnTo>
                  <a:pt x="384" y="20"/>
                </a:lnTo>
                <a:lnTo>
                  <a:pt x="394" y="20"/>
                </a:lnTo>
                <a:lnTo>
                  <a:pt x="402" y="20"/>
                </a:lnTo>
                <a:lnTo>
                  <a:pt x="408" y="20"/>
                </a:lnTo>
                <a:lnTo>
                  <a:pt x="416" y="22"/>
                </a:lnTo>
                <a:lnTo>
                  <a:pt x="422" y="22"/>
                </a:lnTo>
                <a:lnTo>
                  <a:pt x="436" y="22"/>
                </a:lnTo>
                <a:lnTo>
                  <a:pt x="440" y="22"/>
                </a:lnTo>
                <a:lnTo>
                  <a:pt x="452" y="22"/>
                </a:lnTo>
                <a:lnTo>
                  <a:pt x="456" y="22"/>
                </a:lnTo>
                <a:lnTo>
                  <a:pt x="482" y="22"/>
                </a:lnTo>
                <a:lnTo>
                  <a:pt x="500" y="22"/>
                </a:lnTo>
                <a:lnTo>
                  <a:pt x="508" y="22"/>
                </a:lnTo>
                <a:lnTo>
                  <a:pt x="516" y="24"/>
                </a:lnTo>
                <a:lnTo>
                  <a:pt x="532" y="24"/>
                </a:lnTo>
                <a:lnTo>
                  <a:pt x="536" y="24"/>
                </a:lnTo>
                <a:lnTo>
                  <a:pt x="538" y="24"/>
                </a:lnTo>
                <a:lnTo>
                  <a:pt x="558" y="24"/>
                </a:lnTo>
                <a:lnTo>
                  <a:pt x="576" y="24"/>
                </a:lnTo>
                <a:lnTo>
                  <a:pt x="588" y="24"/>
                </a:lnTo>
                <a:lnTo>
                  <a:pt x="592" y="24"/>
                </a:lnTo>
                <a:lnTo>
                  <a:pt x="600" y="24"/>
                </a:lnTo>
                <a:lnTo>
                  <a:pt x="620" y="24"/>
                </a:lnTo>
                <a:lnTo>
                  <a:pt x="644" y="24"/>
                </a:lnTo>
                <a:lnTo>
                  <a:pt x="648" y="24"/>
                </a:lnTo>
                <a:lnTo>
                  <a:pt x="660" y="24"/>
                </a:lnTo>
                <a:lnTo>
                  <a:pt x="666" y="24"/>
                </a:lnTo>
                <a:lnTo>
                  <a:pt x="694" y="26"/>
                </a:lnTo>
                <a:lnTo>
                  <a:pt x="702" y="26"/>
                </a:lnTo>
                <a:lnTo>
                  <a:pt x="712" y="26"/>
                </a:lnTo>
                <a:lnTo>
                  <a:pt x="722" y="26"/>
                </a:lnTo>
                <a:lnTo>
                  <a:pt x="726" y="26"/>
                </a:lnTo>
                <a:lnTo>
                  <a:pt x="740" y="26"/>
                </a:lnTo>
                <a:lnTo>
                  <a:pt x="756" y="24"/>
                </a:lnTo>
                <a:lnTo>
                  <a:pt x="838" y="24"/>
                </a:lnTo>
                <a:lnTo>
                  <a:pt x="840" y="44"/>
                </a:lnTo>
                <a:lnTo>
                  <a:pt x="840" y="78"/>
                </a:lnTo>
                <a:lnTo>
                  <a:pt x="840" y="82"/>
                </a:lnTo>
                <a:lnTo>
                  <a:pt x="844" y="104"/>
                </a:lnTo>
                <a:lnTo>
                  <a:pt x="846" y="126"/>
                </a:lnTo>
                <a:lnTo>
                  <a:pt x="850" y="148"/>
                </a:lnTo>
                <a:lnTo>
                  <a:pt x="858" y="192"/>
                </a:lnTo>
                <a:lnTo>
                  <a:pt x="858" y="196"/>
                </a:lnTo>
                <a:lnTo>
                  <a:pt x="860" y="210"/>
                </a:lnTo>
                <a:lnTo>
                  <a:pt x="860" y="212"/>
                </a:lnTo>
                <a:lnTo>
                  <a:pt x="860" y="218"/>
                </a:lnTo>
                <a:lnTo>
                  <a:pt x="860" y="274"/>
                </a:lnTo>
                <a:lnTo>
                  <a:pt x="860" y="296"/>
                </a:lnTo>
                <a:lnTo>
                  <a:pt x="860" y="378"/>
                </a:lnTo>
                <a:lnTo>
                  <a:pt x="860" y="392"/>
                </a:lnTo>
                <a:lnTo>
                  <a:pt x="858" y="416"/>
                </a:lnTo>
                <a:lnTo>
                  <a:pt x="856" y="416"/>
                </a:lnTo>
                <a:lnTo>
                  <a:pt x="854" y="416"/>
                </a:lnTo>
                <a:lnTo>
                  <a:pt x="836" y="410"/>
                </a:lnTo>
                <a:lnTo>
                  <a:pt x="820" y="404"/>
                </a:lnTo>
                <a:lnTo>
                  <a:pt x="810" y="396"/>
                </a:lnTo>
                <a:lnTo>
                  <a:pt x="804" y="392"/>
                </a:lnTo>
                <a:lnTo>
                  <a:pt x="790" y="382"/>
                </a:lnTo>
                <a:lnTo>
                  <a:pt x="782" y="378"/>
                </a:lnTo>
                <a:lnTo>
                  <a:pt x="778" y="384"/>
                </a:lnTo>
                <a:lnTo>
                  <a:pt x="772" y="388"/>
                </a:lnTo>
                <a:lnTo>
                  <a:pt x="770" y="390"/>
                </a:lnTo>
                <a:lnTo>
                  <a:pt x="766" y="390"/>
                </a:lnTo>
                <a:lnTo>
                  <a:pt x="760" y="392"/>
                </a:lnTo>
                <a:lnTo>
                  <a:pt x="750" y="388"/>
                </a:lnTo>
                <a:lnTo>
                  <a:pt x="748" y="384"/>
                </a:lnTo>
                <a:lnTo>
                  <a:pt x="746" y="382"/>
                </a:lnTo>
                <a:lnTo>
                  <a:pt x="744" y="382"/>
                </a:lnTo>
                <a:lnTo>
                  <a:pt x="728" y="388"/>
                </a:lnTo>
                <a:lnTo>
                  <a:pt x="726" y="392"/>
                </a:lnTo>
                <a:lnTo>
                  <a:pt x="714" y="392"/>
                </a:lnTo>
                <a:lnTo>
                  <a:pt x="706" y="390"/>
                </a:lnTo>
                <a:lnTo>
                  <a:pt x="690" y="394"/>
                </a:lnTo>
                <a:lnTo>
                  <a:pt x="686" y="396"/>
                </a:lnTo>
                <a:lnTo>
                  <a:pt x="684" y="400"/>
                </a:lnTo>
                <a:lnTo>
                  <a:pt x="682" y="404"/>
                </a:lnTo>
                <a:lnTo>
                  <a:pt x="668" y="410"/>
                </a:lnTo>
                <a:lnTo>
                  <a:pt x="652" y="402"/>
                </a:lnTo>
                <a:lnTo>
                  <a:pt x="640" y="392"/>
                </a:lnTo>
                <a:lnTo>
                  <a:pt x="628" y="392"/>
                </a:lnTo>
                <a:lnTo>
                  <a:pt x="626" y="394"/>
                </a:lnTo>
                <a:lnTo>
                  <a:pt x="614" y="390"/>
                </a:lnTo>
                <a:lnTo>
                  <a:pt x="612" y="390"/>
                </a:lnTo>
                <a:lnTo>
                  <a:pt x="610" y="386"/>
                </a:lnTo>
                <a:lnTo>
                  <a:pt x="610" y="382"/>
                </a:lnTo>
                <a:lnTo>
                  <a:pt x="608" y="380"/>
                </a:lnTo>
                <a:lnTo>
                  <a:pt x="602" y="380"/>
                </a:lnTo>
                <a:lnTo>
                  <a:pt x="600" y="380"/>
                </a:lnTo>
                <a:lnTo>
                  <a:pt x="592" y="392"/>
                </a:lnTo>
                <a:lnTo>
                  <a:pt x="588" y="404"/>
                </a:lnTo>
                <a:lnTo>
                  <a:pt x="584" y="408"/>
                </a:lnTo>
                <a:lnTo>
                  <a:pt x="582" y="406"/>
                </a:lnTo>
                <a:lnTo>
                  <a:pt x="580" y="406"/>
                </a:lnTo>
                <a:lnTo>
                  <a:pt x="578" y="404"/>
                </a:lnTo>
                <a:lnTo>
                  <a:pt x="576" y="400"/>
                </a:lnTo>
                <a:lnTo>
                  <a:pt x="576" y="396"/>
                </a:lnTo>
                <a:lnTo>
                  <a:pt x="578" y="394"/>
                </a:lnTo>
                <a:lnTo>
                  <a:pt x="572" y="386"/>
                </a:lnTo>
                <a:lnTo>
                  <a:pt x="560" y="394"/>
                </a:lnTo>
                <a:lnTo>
                  <a:pt x="556" y="396"/>
                </a:lnTo>
                <a:lnTo>
                  <a:pt x="552" y="396"/>
                </a:lnTo>
                <a:lnTo>
                  <a:pt x="550" y="392"/>
                </a:lnTo>
                <a:lnTo>
                  <a:pt x="544" y="386"/>
                </a:lnTo>
                <a:lnTo>
                  <a:pt x="536" y="378"/>
                </a:lnTo>
                <a:lnTo>
                  <a:pt x="530" y="376"/>
                </a:lnTo>
                <a:lnTo>
                  <a:pt x="528" y="376"/>
                </a:lnTo>
                <a:lnTo>
                  <a:pt x="526" y="378"/>
                </a:lnTo>
                <a:lnTo>
                  <a:pt x="524" y="378"/>
                </a:lnTo>
                <a:lnTo>
                  <a:pt x="520" y="382"/>
                </a:lnTo>
                <a:lnTo>
                  <a:pt x="516" y="386"/>
                </a:lnTo>
                <a:lnTo>
                  <a:pt x="508" y="390"/>
                </a:lnTo>
                <a:lnTo>
                  <a:pt x="498" y="388"/>
                </a:lnTo>
                <a:lnTo>
                  <a:pt x="498" y="384"/>
                </a:lnTo>
                <a:lnTo>
                  <a:pt x="498" y="380"/>
                </a:lnTo>
                <a:lnTo>
                  <a:pt x="498" y="374"/>
                </a:lnTo>
                <a:lnTo>
                  <a:pt x="496" y="374"/>
                </a:lnTo>
                <a:lnTo>
                  <a:pt x="492" y="372"/>
                </a:lnTo>
                <a:lnTo>
                  <a:pt x="488" y="372"/>
                </a:lnTo>
                <a:lnTo>
                  <a:pt x="484" y="370"/>
                </a:lnTo>
                <a:lnTo>
                  <a:pt x="484" y="366"/>
                </a:lnTo>
                <a:lnTo>
                  <a:pt x="476" y="358"/>
                </a:lnTo>
                <a:lnTo>
                  <a:pt x="464" y="356"/>
                </a:lnTo>
                <a:lnTo>
                  <a:pt x="452" y="362"/>
                </a:lnTo>
                <a:lnTo>
                  <a:pt x="446" y="364"/>
                </a:lnTo>
                <a:lnTo>
                  <a:pt x="444" y="364"/>
                </a:lnTo>
                <a:lnTo>
                  <a:pt x="440" y="362"/>
                </a:lnTo>
                <a:lnTo>
                  <a:pt x="438" y="360"/>
                </a:lnTo>
                <a:lnTo>
                  <a:pt x="436" y="356"/>
                </a:lnTo>
                <a:lnTo>
                  <a:pt x="434" y="354"/>
                </a:lnTo>
                <a:lnTo>
                  <a:pt x="430" y="352"/>
                </a:lnTo>
                <a:lnTo>
                  <a:pt x="426" y="354"/>
                </a:lnTo>
                <a:lnTo>
                  <a:pt x="422" y="354"/>
                </a:lnTo>
                <a:lnTo>
                  <a:pt x="420" y="354"/>
                </a:lnTo>
                <a:lnTo>
                  <a:pt x="418" y="354"/>
                </a:lnTo>
                <a:lnTo>
                  <a:pt x="408" y="354"/>
                </a:lnTo>
                <a:lnTo>
                  <a:pt x="406" y="352"/>
                </a:lnTo>
                <a:lnTo>
                  <a:pt x="388" y="348"/>
                </a:lnTo>
                <a:lnTo>
                  <a:pt x="372" y="344"/>
                </a:lnTo>
                <a:lnTo>
                  <a:pt x="370" y="342"/>
                </a:lnTo>
                <a:lnTo>
                  <a:pt x="370" y="338"/>
                </a:lnTo>
                <a:lnTo>
                  <a:pt x="370" y="332"/>
                </a:lnTo>
                <a:lnTo>
                  <a:pt x="366" y="322"/>
                </a:lnTo>
                <a:lnTo>
                  <a:pt x="356" y="318"/>
                </a:lnTo>
                <a:lnTo>
                  <a:pt x="352" y="320"/>
                </a:lnTo>
                <a:lnTo>
                  <a:pt x="346" y="324"/>
                </a:lnTo>
                <a:lnTo>
                  <a:pt x="330" y="324"/>
                </a:lnTo>
                <a:lnTo>
                  <a:pt x="326" y="324"/>
                </a:lnTo>
                <a:lnTo>
                  <a:pt x="324" y="324"/>
                </a:lnTo>
                <a:lnTo>
                  <a:pt x="320" y="322"/>
                </a:lnTo>
                <a:lnTo>
                  <a:pt x="314" y="314"/>
                </a:lnTo>
                <a:lnTo>
                  <a:pt x="312" y="312"/>
                </a:lnTo>
                <a:lnTo>
                  <a:pt x="308" y="308"/>
                </a:lnTo>
                <a:lnTo>
                  <a:pt x="302" y="302"/>
                </a:lnTo>
                <a:lnTo>
                  <a:pt x="300" y="300"/>
                </a:lnTo>
                <a:lnTo>
                  <a:pt x="296" y="300"/>
                </a:lnTo>
                <a:lnTo>
                  <a:pt x="292" y="300"/>
                </a:lnTo>
                <a:lnTo>
                  <a:pt x="290" y="300"/>
                </a:lnTo>
                <a:lnTo>
                  <a:pt x="292" y="264"/>
                </a:lnTo>
                <a:lnTo>
                  <a:pt x="292" y="216"/>
                </a:lnTo>
                <a:lnTo>
                  <a:pt x="294" y="196"/>
                </a:lnTo>
                <a:lnTo>
                  <a:pt x="294" y="174"/>
                </a:lnTo>
                <a:lnTo>
                  <a:pt x="298" y="122"/>
                </a:lnTo>
                <a:lnTo>
                  <a:pt x="298" y="102"/>
                </a:lnTo>
                <a:lnTo>
                  <a:pt x="300" y="96"/>
                </a:lnTo>
                <a:lnTo>
                  <a:pt x="300" y="76"/>
                </a:lnTo>
                <a:lnTo>
                  <a:pt x="294" y="76"/>
                </a:lnTo>
                <a:lnTo>
                  <a:pt x="246" y="72"/>
                </a:lnTo>
                <a:lnTo>
                  <a:pt x="216" y="70"/>
                </a:lnTo>
                <a:lnTo>
                  <a:pt x="206" y="70"/>
                </a:lnTo>
                <a:lnTo>
                  <a:pt x="158" y="68"/>
                </a:lnTo>
                <a:lnTo>
                  <a:pt x="152" y="68"/>
                </a:lnTo>
                <a:lnTo>
                  <a:pt x="142" y="68"/>
                </a:lnTo>
                <a:lnTo>
                  <a:pt x="136" y="66"/>
                </a:lnTo>
                <a:lnTo>
                  <a:pt x="118" y="66"/>
                </a:lnTo>
                <a:lnTo>
                  <a:pt x="114" y="66"/>
                </a:lnTo>
                <a:lnTo>
                  <a:pt x="104" y="64"/>
                </a:lnTo>
                <a:lnTo>
                  <a:pt x="98" y="64"/>
                </a:lnTo>
                <a:lnTo>
                  <a:pt x="86" y="64"/>
                </a:lnTo>
                <a:lnTo>
                  <a:pt x="78" y="64"/>
                </a:lnTo>
                <a:lnTo>
                  <a:pt x="56" y="62"/>
                </a:lnTo>
                <a:lnTo>
                  <a:pt x="52" y="62"/>
                </a:lnTo>
                <a:lnTo>
                  <a:pt x="38" y="60"/>
                </a:lnTo>
                <a:lnTo>
                  <a:pt x="24" y="60"/>
                </a:lnTo>
                <a:lnTo>
                  <a:pt x="8" y="58"/>
                </a:lnTo>
                <a:lnTo>
                  <a:pt x="0" y="58"/>
                </a:lnTo>
                <a:close/>
              </a:path>
            </a:pathLst>
          </a:custGeom>
          <a:solidFill>
            <a:srgbClr val="194F90"/>
          </a:solidFill>
          <a:ln w="3175" cmpd="sng">
            <a:solidFill>
              <a:schemeClr val="bg2">
                <a:lumMod val="75000"/>
              </a:schemeClr>
            </a:solidFill>
            <a:round/>
            <a:headEnd/>
            <a:tailEnd/>
          </a:ln>
        </p:spPr>
        <p:txBody>
          <a:bodyPr/>
          <a:lstStyle/>
          <a:p>
            <a:endParaRPr lang="en-US">
              <a:solidFill>
                <a:prstClr val="black"/>
              </a:solidFill>
            </a:endParaRPr>
          </a:p>
        </p:txBody>
      </p:sp>
      <p:sp>
        <p:nvSpPr>
          <p:cNvPr id="225" name="Freeform 432"/>
          <p:cNvSpPr>
            <a:spLocks/>
          </p:cNvSpPr>
          <p:nvPr/>
        </p:nvSpPr>
        <p:spPr bwMode="auto">
          <a:xfrm>
            <a:off x="6897689" y="3486151"/>
            <a:ext cx="1349375" cy="441325"/>
          </a:xfrm>
          <a:custGeom>
            <a:avLst/>
            <a:gdLst>
              <a:gd name="T0" fmla="*/ 196 w 850"/>
              <a:gd name="T1" fmla="*/ 264 h 278"/>
              <a:gd name="T2" fmla="*/ 130 w 850"/>
              <a:gd name="T3" fmla="*/ 270 h 278"/>
              <a:gd name="T4" fmla="*/ 102 w 850"/>
              <a:gd name="T5" fmla="*/ 270 h 278"/>
              <a:gd name="T6" fmla="*/ 54 w 850"/>
              <a:gd name="T7" fmla="*/ 274 h 278"/>
              <a:gd name="T8" fmla="*/ 2 w 850"/>
              <a:gd name="T9" fmla="*/ 278 h 278"/>
              <a:gd name="T10" fmla="*/ 10 w 850"/>
              <a:gd name="T11" fmla="*/ 272 h 278"/>
              <a:gd name="T12" fmla="*/ 16 w 850"/>
              <a:gd name="T13" fmla="*/ 228 h 278"/>
              <a:gd name="T14" fmla="*/ 24 w 850"/>
              <a:gd name="T15" fmla="*/ 212 h 278"/>
              <a:gd name="T16" fmla="*/ 40 w 850"/>
              <a:gd name="T17" fmla="*/ 188 h 278"/>
              <a:gd name="T18" fmla="*/ 54 w 850"/>
              <a:gd name="T19" fmla="*/ 176 h 278"/>
              <a:gd name="T20" fmla="*/ 56 w 850"/>
              <a:gd name="T21" fmla="*/ 132 h 278"/>
              <a:gd name="T22" fmla="*/ 68 w 850"/>
              <a:gd name="T23" fmla="*/ 114 h 278"/>
              <a:gd name="T24" fmla="*/ 72 w 850"/>
              <a:gd name="T25" fmla="*/ 98 h 278"/>
              <a:gd name="T26" fmla="*/ 90 w 850"/>
              <a:gd name="T27" fmla="*/ 96 h 278"/>
              <a:gd name="T28" fmla="*/ 122 w 850"/>
              <a:gd name="T29" fmla="*/ 94 h 278"/>
              <a:gd name="T30" fmla="*/ 148 w 850"/>
              <a:gd name="T31" fmla="*/ 92 h 278"/>
              <a:gd name="T32" fmla="*/ 180 w 850"/>
              <a:gd name="T33" fmla="*/ 90 h 278"/>
              <a:gd name="T34" fmla="*/ 216 w 850"/>
              <a:gd name="T35" fmla="*/ 76 h 278"/>
              <a:gd name="T36" fmla="*/ 234 w 850"/>
              <a:gd name="T37" fmla="*/ 64 h 278"/>
              <a:gd name="T38" fmla="*/ 278 w 850"/>
              <a:gd name="T39" fmla="*/ 64 h 278"/>
              <a:gd name="T40" fmla="*/ 312 w 850"/>
              <a:gd name="T41" fmla="*/ 60 h 278"/>
              <a:gd name="T42" fmla="*/ 398 w 850"/>
              <a:gd name="T43" fmla="*/ 52 h 278"/>
              <a:gd name="T44" fmla="*/ 486 w 850"/>
              <a:gd name="T45" fmla="*/ 46 h 278"/>
              <a:gd name="T46" fmla="*/ 542 w 850"/>
              <a:gd name="T47" fmla="*/ 40 h 278"/>
              <a:gd name="T48" fmla="*/ 598 w 850"/>
              <a:gd name="T49" fmla="*/ 36 h 278"/>
              <a:gd name="T50" fmla="*/ 650 w 850"/>
              <a:gd name="T51" fmla="*/ 28 h 278"/>
              <a:gd name="T52" fmla="*/ 692 w 850"/>
              <a:gd name="T53" fmla="*/ 24 h 278"/>
              <a:gd name="T54" fmla="*/ 756 w 850"/>
              <a:gd name="T55" fmla="*/ 16 h 278"/>
              <a:gd name="T56" fmla="*/ 824 w 850"/>
              <a:gd name="T57" fmla="*/ 4 h 278"/>
              <a:gd name="T58" fmla="*/ 848 w 850"/>
              <a:gd name="T59" fmla="*/ 12 h 278"/>
              <a:gd name="T60" fmla="*/ 838 w 850"/>
              <a:gd name="T61" fmla="*/ 32 h 278"/>
              <a:gd name="T62" fmla="*/ 818 w 850"/>
              <a:gd name="T63" fmla="*/ 64 h 278"/>
              <a:gd name="T64" fmla="*/ 788 w 850"/>
              <a:gd name="T65" fmla="*/ 68 h 278"/>
              <a:gd name="T66" fmla="*/ 778 w 850"/>
              <a:gd name="T67" fmla="*/ 82 h 278"/>
              <a:gd name="T68" fmla="*/ 768 w 850"/>
              <a:gd name="T69" fmla="*/ 82 h 278"/>
              <a:gd name="T70" fmla="*/ 744 w 850"/>
              <a:gd name="T71" fmla="*/ 94 h 278"/>
              <a:gd name="T72" fmla="*/ 716 w 850"/>
              <a:gd name="T73" fmla="*/ 118 h 278"/>
              <a:gd name="T74" fmla="*/ 682 w 850"/>
              <a:gd name="T75" fmla="*/ 146 h 278"/>
              <a:gd name="T76" fmla="*/ 660 w 850"/>
              <a:gd name="T77" fmla="*/ 150 h 278"/>
              <a:gd name="T78" fmla="*/ 634 w 850"/>
              <a:gd name="T79" fmla="*/ 178 h 278"/>
              <a:gd name="T80" fmla="*/ 618 w 850"/>
              <a:gd name="T81" fmla="*/ 192 h 278"/>
              <a:gd name="T82" fmla="*/ 610 w 850"/>
              <a:gd name="T83" fmla="*/ 204 h 278"/>
              <a:gd name="T84" fmla="*/ 598 w 850"/>
              <a:gd name="T85" fmla="*/ 226 h 278"/>
              <a:gd name="T86" fmla="*/ 538 w 850"/>
              <a:gd name="T87" fmla="*/ 232 h 278"/>
              <a:gd name="T88" fmla="*/ 432 w 850"/>
              <a:gd name="T89" fmla="*/ 242 h 278"/>
              <a:gd name="T90" fmla="*/ 400 w 850"/>
              <a:gd name="T91" fmla="*/ 246 h 278"/>
              <a:gd name="T92" fmla="*/ 384 w 850"/>
              <a:gd name="T93" fmla="*/ 248 h 278"/>
              <a:gd name="T94" fmla="*/ 360 w 850"/>
              <a:gd name="T95" fmla="*/ 250 h 278"/>
              <a:gd name="T96" fmla="*/ 342 w 850"/>
              <a:gd name="T97" fmla="*/ 252 h 278"/>
              <a:gd name="T98" fmla="*/ 294 w 850"/>
              <a:gd name="T99" fmla="*/ 254 h 278"/>
              <a:gd name="T100" fmla="*/ 252 w 850"/>
              <a:gd name="T101" fmla="*/ 258 h 278"/>
              <a:gd name="T102" fmla="*/ 218 w 850"/>
              <a:gd name="T103" fmla="*/ 26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50" h="278">
                <a:moveTo>
                  <a:pt x="218" y="262"/>
                </a:moveTo>
                <a:lnTo>
                  <a:pt x="216" y="262"/>
                </a:lnTo>
                <a:lnTo>
                  <a:pt x="208" y="264"/>
                </a:lnTo>
                <a:lnTo>
                  <a:pt x="196" y="264"/>
                </a:lnTo>
                <a:lnTo>
                  <a:pt x="156" y="266"/>
                </a:lnTo>
                <a:lnTo>
                  <a:pt x="144" y="268"/>
                </a:lnTo>
                <a:lnTo>
                  <a:pt x="138" y="268"/>
                </a:lnTo>
                <a:lnTo>
                  <a:pt x="130" y="270"/>
                </a:lnTo>
                <a:lnTo>
                  <a:pt x="124" y="270"/>
                </a:lnTo>
                <a:lnTo>
                  <a:pt x="118" y="270"/>
                </a:lnTo>
                <a:lnTo>
                  <a:pt x="112" y="270"/>
                </a:lnTo>
                <a:lnTo>
                  <a:pt x="102" y="270"/>
                </a:lnTo>
                <a:lnTo>
                  <a:pt x="96" y="270"/>
                </a:lnTo>
                <a:lnTo>
                  <a:pt x="76" y="272"/>
                </a:lnTo>
                <a:lnTo>
                  <a:pt x="64" y="274"/>
                </a:lnTo>
                <a:lnTo>
                  <a:pt x="54" y="274"/>
                </a:lnTo>
                <a:lnTo>
                  <a:pt x="36" y="276"/>
                </a:lnTo>
                <a:lnTo>
                  <a:pt x="20" y="276"/>
                </a:lnTo>
                <a:lnTo>
                  <a:pt x="2" y="276"/>
                </a:lnTo>
                <a:lnTo>
                  <a:pt x="2" y="278"/>
                </a:lnTo>
                <a:lnTo>
                  <a:pt x="0" y="276"/>
                </a:lnTo>
                <a:lnTo>
                  <a:pt x="2" y="272"/>
                </a:lnTo>
                <a:lnTo>
                  <a:pt x="4" y="272"/>
                </a:lnTo>
                <a:lnTo>
                  <a:pt x="10" y="272"/>
                </a:lnTo>
                <a:lnTo>
                  <a:pt x="22" y="260"/>
                </a:lnTo>
                <a:lnTo>
                  <a:pt x="24" y="256"/>
                </a:lnTo>
                <a:lnTo>
                  <a:pt x="20" y="230"/>
                </a:lnTo>
                <a:lnTo>
                  <a:pt x="16" y="228"/>
                </a:lnTo>
                <a:lnTo>
                  <a:pt x="12" y="232"/>
                </a:lnTo>
                <a:lnTo>
                  <a:pt x="12" y="228"/>
                </a:lnTo>
                <a:lnTo>
                  <a:pt x="14" y="224"/>
                </a:lnTo>
                <a:lnTo>
                  <a:pt x="24" y="212"/>
                </a:lnTo>
                <a:lnTo>
                  <a:pt x="38" y="202"/>
                </a:lnTo>
                <a:lnTo>
                  <a:pt x="36" y="198"/>
                </a:lnTo>
                <a:lnTo>
                  <a:pt x="36" y="188"/>
                </a:lnTo>
                <a:lnTo>
                  <a:pt x="40" y="188"/>
                </a:lnTo>
                <a:lnTo>
                  <a:pt x="42" y="186"/>
                </a:lnTo>
                <a:lnTo>
                  <a:pt x="44" y="184"/>
                </a:lnTo>
                <a:lnTo>
                  <a:pt x="52" y="180"/>
                </a:lnTo>
                <a:lnTo>
                  <a:pt x="54" y="176"/>
                </a:lnTo>
                <a:lnTo>
                  <a:pt x="54" y="162"/>
                </a:lnTo>
                <a:lnTo>
                  <a:pt x="52" y="158"/>
                </a:lnTo>
                <a:lnTo>
                  <a:pt x="56" y="146"/>
                </a:lnTo>
                <a:lnTo>
                  <a:pt x="56" y="132"/>
                </a:lnTo>
                <a:lnTo>
                  <a:pt x="60" y="118"/>
                </a:lnTo>
                <a:lnTo>
                  <a:pt x="62" y="116"/>
                </a:lnTo>
                <a:lnTo>
                  <a:pt x="64" y="116"/>
                </a:lnTo>
                <a:lnTo>
                  <a:pt x="68" y="114"/>
                </a:lnTo>
                <a:lnTo>
                  <a:pt x="68" y="112"/>
                </a:lnTo>
                <a:lnTo>
                  <a:pt x="66" y="100"/>
                </a:lnTo>
                <a:lnTo>
                  <a:pt x="64" y="98"/>
                </a:lnTo>
                <a:lnTo>
                  <a:pt x="72" y="98"/>
                </a:lnTo>
                <a:lnTo>
                  <a:pt x="72" y="102"/>
                </a:lnTo>
                <a:lnTo>
                  <a:pt x="76" y="102"/>
                </a:lnTo>
                <a:lnTo>
                  <a:pt x="78" y="98"/>
                </a:lnTo>
                <a:lnTo>
                  <a:pt x="90" y="96"/>
                </a:lnTo>
                <a:lnTo>
                  <a:pt x="100" y="96"/>
                </a:lnTo>
                <a:lnTo>
                  <a:pt x="108" y="94"/>
                </a:lnTo>
                <a:lnTo>
                  <a:pt x="116" y="94"/>
                </a:lnTo>
                <a:lnTo>
                  <a:pt x="122" y="94"/>
                </a:lnTo>
                <a:lnTo>
                  <a:pt x="128" y="94"/>
                </a:lnTo>
                <a:lnTo>
                  <a:pt x="136" y="94"/>
                </a:lnTo>
                <a:lnTo>
                  <a:pt x="142" y="92"/>
                </a:lnTo>
                <a:lnTo>
                  <a:pt x="148" y="92"/>
                </a:lnTo>
                <a:lnTo>
                  <a:pt x="152" y="92"/>
                </a:lnTo>
                <a:lnTo>
                  <a:pt x="160" y="92"/>
                </a:lnTo>
                <a:lnTo>
                  <a:pt x="172" y="90"/>
                </a:lnTo>
                <a:lnTo>
                  <a:pt x="180" y="90"/>
                </a:lnTo>
                <a:lnTo>
                  <a:pt x="204" y="88"/>
                </a:lnTo>
                <a:lnTo>
                  <a:pt x="216" y="86"/>
                </a:lnTo>
                <a:lnTo>
                  <a:pt x="216" y="80"/>
                </a:lnTo>
                <a:lnTo>
                  <a:pt x="216" y="76"/>
                </a:lnTo>
                <a:lnTo>
                  <a:pt x="214" y="70"/>
                </a:lnTo>
                <a:lnTo>
                  <a:pt x="212" y="64"/>
                </a:lnTo>
                <a:lnTo>
                  <a:pt x="228" y="64"/>
                </a:lnTo>
                <a:lnTo>
                  <a:pt x="234" y="64"/>
                </a:lnTo>
                <a:lnTo>
                  <a:pt x="236" y="68"/>
                </a:lnTo>
                <a:lnTo>
                  <a:pt x="262" y="66"/>
                </a:lnTo>
                <a:lnTo>
                  <a:pt x="270" y="64"/>
                </a:lnTo>
                <a:lnTo>
                  <a:pt x="278" y="64"/>
                </a:lnTo>
                <a:lnTo>
                  <a:pt x="294" y="62"/>
                </a:lnTo>
                <a:lnTo>
                  <a:pt x="300" y="62"/>
                </a:lnTo>
                <a:lnTo>
                  <a:pt x="308" y="60"/>
                </a:lnTo>
                <a:lnTo>
                  <a:pt x="312" y="60"/>
                </a:lnTo>
                <a:lnTo>
                  <a:pt x="360" y="56"/>
                </a:lnTo>
                <a:lnTo>
                  <a:pt x="366" y="54"/>
                </a:lnTo>
                <a:lnTo>
                  <a:pt x="382" y="52"/>
                </a:lnTo>
                <a:lnTo>
                  <a:pt x="398" y="52"/>
                </a:lnTo>
                <a:lnTo>
                  <a:pt x="412" y="52"/>
                </a:lnTo>
                <a:lnTo>
                  <a:pt x="468" y="48"/>
                </a:lnTo>
                <a:lnTo>
                  <a:pt x="474" y="46"/>
                </a:lnTo>
                <a:lnTo>
                  <a:pt x="486" y="46"/>
                </a:lnTo>
                <a:lnTo>
                  <a:pt x="502" y="42"/>
                </a:lnTo>
                <a:lnTo>
                  <a:pt x="508" y="42"/>
                </a:lnTo>
                <a:lnTo>
                  <a:pt x="534" y="42"/>
                </a:lnTo>
                <a:lnTo>
                  <a:pt x="542" y="40"/>
                </a:lnTo>
                <a:lnTo>
                  <a:pt x="568" y="38"/>
                </a:lnTo>
                <a:lnTo>
                  <a:pt x="576" y="38"/>
                </a:lnTo>
                <a:lnTo>
                  <a:pt x="586" y="36"/>
                </a:lnTo>
                <a:lnTo>
                  <a:pt x="598" y="36"/>
                </a:lnTo>
                <a:lnTo>
                  <a:pt x="600" y="34"/>
                </a:lnTo>
                <a:lnTo>
                  <a:pt x="608" y="34"/>
                </a:lnTo>
                <a:lnTo>
                  <a:pt x="646" y="32"/>
                </a:lnTo>
                <a:lnTo>
                  <a:pt x="650" y="28"/>
                </a:lnTo>
                <a:lnTo>
                  <a:pt x="660" y="28"/>
                </a:lnTo>
                <a:lnTo>
                  <a:pt x="664" y="28"/>
                </a:lnTo>
                <a:lnTo>
                  <a:pt x="690" y="24"/>
                </a:lnTo>
                <a:lnTo>
                  <a:pt x="692" y="24"/>
                </a:lnTo>
                <a:lnTo>
                  <a:pt x="726" y="20"/>
                </a:lnTo>
                <a:lnTo>
                  <a:pt x="732" y="18"/>
                </a:lnTo>
                <a:lnTo>
                  <a:pt x="746" y="16"/>
                </a:lnTo>
                <a:lnTo>
                  <a:pt x="756" y="16"/>
                </a:lnTo>
                <a:lnTo>
                  <a:pt x="762" y="14"/>
                </a:lnTo>
                <a:lnTo>
                  <a:pt x="776" y="12"/>
                </a:lnTo>
                <a:lnTo>
                  <a:pt x="822" y="6"/>
                </a:lnTo>
                <a:lnTo>
                  <a:pt x="824" y="4"/>
                </a:lnTo>
                <a:lnTo>
                  <a:pt x="850" y="0"/>
                </a:lnTo>
                <a:lnTo>
                  <a:pt x="846" y="8"/>
                </a:lnTo>
                <a:lnTo>
                  <a:pt x="846" y="10"/>
                </a:lnTo>
                <a:lnTo>
                  <a:pt x="848" y="12"/>
                </a:lnTo>
                <a:lnTo>
                  <a:pt x="848" y="18"/>
                </a:lnTo>
                <a:lnTo>
                  <a:pt x="846" y="26"/>
                </a:lnTo>
                <a:lnTo>
                  <a:pt x="840" y="32"/>
                </a:lnTo>
                <a:lnTo>
                  <a:pt x="838" y="32"/>
                </a:lnTo>
                <a:lnTo>
                  <a:pt x="832" y="40"/>
                </a:lnTo>
                <a:lnTo>
                  <a:pt x="830" y="40"/>
                </a:lnTo>
                <a:lnTo>
                  <a:pt x="822" y="62"/>
                </a:lnTo>
                <a:lnTo>
                  <a:pt x="818" y="64"/>
                </a:lnTo>
                <a:lnTo>
                  <a:pt x="812" y="64"/>
                </a:lnTo>
                <a:lnTo>
                  <a:pt x="810" y="62"/>
                </a:lnTo>
                <a:lnTo>
                  <a:pt x="804" y="60"/>
                </a:lnTo>
                <a:lnTo>
                  <a:pt x="788" y="68"/>
                </a:lnTo>
                <a:lnTo>
                  <a:pt x="788" y="70"/>
                </a:lnTo>
                <a:lnTo>
                  <a:pt x="784" y="76"/>
                </a:lnTo>
                <a:lnTo>
                  <a:pt x="782" y="80"/>
                </a:lnTo>
                <a:lnTo>
                  <a:pt x="778" y="82"/>
                </a:lnTo>
                <a:lnTo>
                  <a:pt x="772" y="88"/>
                </a:lnTo>
                <a:lnTo>
                  <a:pt x="768" y="88"/>
                </a:lnTo>
                <a:lnTo>
                  <a:pt x="768" y="84"/>
                </a:lnTo>
                <a:lnTo>
                  <a:pt x="768" y="82"/>
                </a:lnTo>
                <a:lnTo>
                  <a:pt x="764" y="78"/>
                </a:lnTo>
                <a:lnTo>
                  <a:pt x="754" y="84"/>
                </a:lnTo>
                <a:lnTo>
                  <a:pt x="752" y="86"/>
                </a:lnTo>
                <a:lnTo>
                  <a:pt x="744" y="94"/>
                </a:lnTo>
                <a:lnTo>
                  <a:pt x="740" y="100"/>
                </a:lnTo>
                <a:lnTo>
                  <a:pt x="736" y="108"/>
                </a:lnTo>
                <a:lnTo>
                  <a:pt x="724" y="114"/>
                </a:lnTo>
                <a:lnTo>
                  <a:pt x="716" y="118"/>
                </a:lnTo>
                <a:lnTo>
                  <a:pt x="708" y="124"/>
                </a:lnTo>
                <a:lnTo>
                  <a:pt x="698" y="134"/>
                </a:lnTo>
                <a:lnTo>
                  <a:pt x="686" y="146"/>
                </a:lnTo>
                <a:lnTo>
                  <a:pt x="682" y="146"/>
                </a:lnTo>
                <a:lnTo>
                  <a:pt x="678" y="148"/>
                </a:lnTo>
                <a:lnTo>
                  <a:pt x="672" y="148"/>
                </a:lnTo>
                <a:lnTo>
                  <a:pt x="662" y="150"/>
                </a:lnTo>
                <a:lnTo>
                  <a:pt x="660" y="150"/>
                </a:lnTo>
                <a:lnTo>
                  <a:pt x="648" y="156"/>
                </a:lnTo>
                <a:lnTo>
                  <a:pt x="638" y="166"/>
                </a:lnTo>
                <a:lnTo>
                  <a:pt x="636" y="170"/>
                </a:lnTo>
                <a:lnTo>
                  <a:pt x="634" y="178"/>
                </a:lnTo>
                <a:lnTo>
                  <a:pt x="634" y="186"/>
                </a:lnTo>
                <a:lnTo>
                  <a:pt x="630" y="190"/>
                </a:lnTo>
                <a:lnTo>
                  <a:pt x="624" y="192"/>
                </a:lnTo>
                <a:lnTo>
                  <a:pt x="618" y="192"/>
                </a:lnTo>
                <a:lnTo>
                  <a:pt x="616" y="190"/>
                </a:lnTo>
                <a:lnTo>
                  <a:pt x="610" y="196"/>
                </a:lnTo>
                <a:lnTo>
                  <a:pt x="610" y="198"/>
                </a:lnTo>
                <a:lnTo>
                  <a:pt x="610" y="204"/>
                </a:lnTo>
                <a:lnTo>
                  <a:pt x="612" y="224"/>
                </a:lnTo>
                <a:lnTo>
                  <a:pt x="610" y="224"/>
                </a:lnTo>
                <a:lnTo>
                  <a:pt x="606" y="224"/>
                </a:lnTo>
                <a:lnTo>
                  <a:pt x="598" y="226"/>
                </a:lnTo>
                <a:lnTo>
                  <a:pt x="586" y="226"/>
                </a:lnTo>
                <a:lnTo>
                  <a:pt x="564" y="228"/>
                </a:lnTo>
                <a:lnTo>
                  <a:pt x="554" y="230"/>
                </a:lnTo>
                <a:lnTo>
                  <a:pt x="538" y="232"/>
                </a:lnTo>
                <a:lnTo>
                  <a:pt x="518" y="234"/>
                </a:lnTo>
                <a:lnTo>
                  <a:pt x="480" y="238"/>
                </a:lnTo>
                <a:lnTo>
                  <a:pt x="436" y="242"/>
                </a:lnTo>
                <a:lnTo>
                  <a:pt x="432" y="242"/>
                </a:lnTo>
                <a:lnTo>
                  <a:pt x="422" y="244"/>
                </a:lnTo>
                <a:lnTo>
                  <a:pt x="418" y="244"/>
                </a:lnTo>
                <a:lnTo>
                  <a:pt x="410" y="246"/>
                </a:lnTo>
                <a:lnTo>
                  <a:pt x="400" y="246"/>
                </a:lnTo>
                <a:lnTo>
                  <a:pt x="396" y="246"/>
                </a:lnTo>
                <a:lnTo>
                  <a:pt x="392" y="246"/>
                </a:lnTo>
                <a:lnTo>
                  <a:pt x="388" y="246"/>
                </a:lnTo>
                <a:lnTo>
                  <a:pt x="384" y="248"/>
                </a:lnTo>
                <a:lnTo>
                  <a:pt x="380" y="248"/>
                </a:lnTo>
                <a:lnTo>
                  <a:pt x="374" y="248"/>
                </a:lnTo>
                <a:lnTo>
                  <a:pt x="366" y="250"/>
                </a:lnTo>
                <a:lnTo>
                  <a:pt x="360" y="250"/>
                </a:lnTo>
                <a:lnTo>
                  <a:pt x="354" y="250"/>
                </a:lnTo>
                <a:lnTo>
                  <a:pt x="352" y="250"/>
                </a:lnTo>
                <a:lnTo>
                  <a:pt x="348" y="250"/>
                </a:lnTo>
                <a:lnTo>
                  <a:pt x="342" y="252"/>
                </a:lnTo>
                <a:lnTo>
                  <a:pt x="328" y="252"/>
                </a:lnTo>
                <a:lnTo>
                  <a:pt x="320" y="252"/>
                </a:lnTo>
                <a:lnTo>
                  <a:pt x="300" y="254"/>
                </a:lnTo>
                <a:lnTo>
                  <a:pt x="294" y="254"/>
                </a:lnTo>
                <a:lnTo>
                  <a:pt x="286" y="254"/>
                </a:lnTo>
                <a:lnTo>
                  <a:pt x="272" y="256"/>
                </a:lnTo>
                <a:lnTo>
                  <a:pt x="258" y="256"/>
                </a:lnTo>
                <a:lnTo>
                  <a:pt x="252" y="258"/>
                </a:lnTo>
                <a:lnTo>
                  <a:pt x="246" y="258"/>
                </a:lnTo>
                <a:lnTo>
                  <a:pt x="238" y="258"/>
                </a:lnTo>
                <a:lnTo>
                  <a:pt x="232" y="258"/>
                </a:lnTo>
                <a:lnTo>
                  <a:pt x="218" y="260"/>
                </a:lnTo>
                <a:lnTo>
                  <a:pt x="218" y="262"/>
                </a:lnTo>
                <a:close/>
              </a:path>
            </a:pathLst>
          </a:custGeom>
          <a:solidFill>
            <a:schemeClr val="bg2">
              <a:lumMod val="90000"/>
            </a:schemeClr>
          </a:solidFill>
          <a:ln w="3175" cmpd="sng">
            <a:solidFill>
              <a:schemeClr val="bg2">
                <a:lumMod val="75000"/>
              </a:schemeClr>
            </a:solidFill>
            <a:round/>
            <a:headEnd/>
            <a:tailEnd/>
          </a:ln>
        </p:spPr>
        <p:txBody>
          <a:bodyPr/>
          <a:lstStyle/>
          <a:p>
            <a:endParaRPr lang="en-US">
              <a:solidFill>
                <a:prstClr val="black"/>
              </a:solidFill>
            </a:endParaRPr>
          </a:p>
        </p:txBody>
      </p:sp>
      <p:sp>
        <p:nvSpPr>
          <p:cNvPr id="226" name="Freeform 433"/>
          <p:cNvSpPr>
            <a:spLocks/>
          </p:cNvSpPr>
          <p:nvPr/>
        </p:nvSpPr>
        <p:spPr bwMode="auto">
          <a:xfrm>
            <a:off x="9132888" y="3336925"/>
            <a:ext cx="19050" cy="12700"/>
          </a:xfrm>
          <a:custGeom>
            <a:avLst/>
            <a:gdLst>
              <a:gd name="T0" fmla="*/ 6 w 12"/>
              <a:gd name="T1" fmla="*/ 0 h 8"/>
              <a:gd name="T2" fmla="*/ 10 w 12"/>
              <a:gd name="T3" fmla="*/ 0 h 8"/>
              <a:gd name="T4" fmla="*/ 12 w 12"/>
              <a:gd name="T5" fmla="*/ 6 h 8"/>
              <a:gd name="T6" fmla="*/ 10 w 12"/>
              <a:gd name="T7" fmla="*/ 8 h 8"/>
              <a:gd name="T8" fmla="*/ 4 w 12"/>
              <a:gd name="T9" fmla="*/ 8 h 8"/>
              <a:gd name="T10" fmla="*/ 0 w 12"/>
              <a:gd name="T11" fmla="*/ 2 h 8"/>
              <a:gd name="T12" fmla="*/ 4 w 12"/>
              <a:gd name="T13" fmla="*/ 2 h 8"/>
              <a:gd name="T14" fmla="*/ 6 w 12"/>
              <a:gd name="T15" fmla="*/ 2 h 8"/>
              <a:gd name="T16" fmla="*/ 6 w 12"/>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8">
                <a:moveTo>
                  <a:pt x="6" y="0"/>
                </a:moveTo>
                <a:lnTo>
                  <a:pt x="10" y="0"/>
                </a:lnTo>
                <a:lnTo>
                  <a:pt x="12" y="6"/>
                </a:lnTo>
                <a:lnTo>
                  <a:pt x="10" y="8"/>
                </a:lnTo>
                <a:lnTo>
                  <a:pt x="4" y="8"/>
                </a:lnTo>
                <a:lnTo>
                  <a:pt x="0" y="2"/>
                </a:lnTo>
                <a:lnTo>
                  <a:pt x="4" y="2"/>
                </a:lnTo>
                <a:lnTo>
                  <a:pt x="6" y="2"/>
                </a:lnTo>
                <a:lnTo>
                  <a:pt x="6" y="0"/>
                </a:lnTo>
                <a:close/>
              </a:path>
            </a:pathLst>
          </a:custGeom>
          <a:solidFill>
            <a:schemeClr val="bg2">
              <a:lumMod val="90000"/>
            </a:schemeClr>
          </a:solidFill>
          <a:ln w="3175" cmpd="sng">
            <a:solidFill>
              <a:schemeClr val="bg2">
                <a:lumMod val="75000"/>
              </a:schemeClr>
            </a:solidFill>
            <a:round/>
            <a:headEnd/>
            <a:tailEnd/>
          </a:ln>
        </p:spPr>
        <p:txBody>
          <a:bodyPr/>
          <a:lstStyle/>
          <a:p>
            <a:endParaRPr lang="en-US">
              <a:solidFill>
                <a:prstClr val="black"/>
              </a:solidFill>
            </a:endParaRPr>
          </a:p>
        </p:txBody>
      </p:sp>
      <p:grpSp>
        <p:nvGrpSpPr>
          <p:cNvPr id="227" name="Group 434"/>
          <p:cNvGrpSpPr>
            <a:grpSpLocks/>
          </p:cNvGrpSpPr>
          <p:nvPr/>
        </p:nvGrpSpPr>
        <p:grpSpPr bwMode="auto">
          <a:xfrm>
            <a:off x="7866064" y="3333751"/>
            <a:ext cx="1400175" cy="568325"/>
            <a:chOff x="4128" y="2100"/>
            <a:chExt cx="882" cy="358"/>
          </a:xfrm>
          <a:solidFill>
            <a:schemeClr val="bg2">
              <a:lumMod val="90000"/>
            </a:schemeClr>
          </a:solidFill>
        </p:grpSpPr>
        <p:sp>
          <p:nvSpPr>
            <p:cNvPr id="228" name="Freeform 435"/>
            <p:cNvSpPr>
              <a:spLocks/>
            </p:cNvSpPr>
            <p:nvPr/>
          </p:nvSpPr>
          <p:spPr bwMode="auto">
            <a:xfrm>
              <a:off x="4128" y="2104"/>
              <a:ext cx="850" cy="354"/>
            </a:xfrm>
            <a:custGeom>
              <a:avLst/>
              <a:gdLst>
                <a:gd name="T0" fmla="*/ 792 w 850"/>
                <a:gd name="T1" fmla="*/ 186 h 354"/>
                <a:gd name="T2" fmla="*/ 800 w 850"/>
                <a:gd name="T3" fmla="*/ 192 h 354"/>
                <a:gd name="T4" fmla="*/ 812 w 850"/>
                <a:gd name="T5" fmla="*/ 190 h 354"/>
                <a:gd name="T6" fmla="*/ 786 w 850"/>
                <a:gd name="T7" fmla="*/ 222 h 354"/>
                <a:gd name="T8" fmla="*/ 736 w 850"/>
                <a:gd name="T9" fmla="*/ 234 h 354"/>
                <a:gd name="T10" fmla="*/ 716 w 850"/>
                <a:gd name="T11" fmla="*/ 244 h 354"/>
                <a:gd name="T12" fmla="*/ 712 w 850"/>
                <a:gd name="T13" fmla="*/ 254 h 354"/>
                <a:gd name="T14" fmla="*/ 692 w 850"/>
                <a:gd name="T15" fmla="*/ 278 h 354"/>
                <a:gd name="T16" fmla="*/ 674 w 850"/>
                <a:gd name="T17" fmla="*/ 310 h 354"/>
                <a:gd name="T18" fmla="*/ 672 w 850"/>
                <a:gd name="T19" fmla="*/ 330 h 354"/>
                <a:gd name="T20" fmla="*/ 668 w 850"/>
                <a:gd name="T21" fmla="*/ 322 h 354"/>
                <a:gd name="T22" fmla="*/ 656 w 850"/>
                <a:gd name="T23" fmla="*/ 344 h 354"/>
                <a:gd name="T24" fmla="*/ 594 w 850"/>
                <a:gd name="T25" fmla="*/ 346 h 354"/>
                <a:gd name="T26" fmla="*/ 530 w 850"/>
                <a:gd name="T27" fmla="*/ 304 h 354"/>
                <a:gd name="T28" fmla="*/ 412 w 850"/>
                <a:gd name="T29" fmla="*/ 278 h 354"/>
                <a:gd name="T30" fmla="*/ 362 w 850"/>
                <a:gd name="T31" fmla="*/ 280 h 354"/>
                <a:gd name="T32" fmla="*/ 292 w 850"/>
                <a:gd name="T33" fmla="*/ 254 h 354"/>
                <a:gd name="T34" fmla="*/ 174 w 850"/>
                <a:gd name="T35" fmla="*/ 274 h 354"/>
                <a:gd name="T36" fmla="*/ 110 w 850"/>
                <a:gd name="T37" fmla="*/ 302 h 354"/>
                <a:gd name="T38" fmla="*/ 2 w 850"/>
                <a:gd name="T39" fmla="*/ 316 h 354"/>
                <a:gd name="T40" fmla="*/ 14 w 850"/>
                <a:gd name="T41" fmla="*/ 284 h 354"/>
                <a:gd name="T42" fmla="*/ 38 w 850"/>
                <a:gd name="T43" fmla="*/ 248 h 354"/>
                <a:gd name="T44" fmla="*/ 76 w 850"/>
                <a:gd name="T45" fmla="*/ 238 h 354"/>
                <a:gd name="T46" fmla="*/ 130 w 850"/>
                <a:gd name="T47" fmla="*/ 192 h 354"/>
                <a:gd name="T48" fmla="*/ 158 w 850"/>
                <a:gd name="T49" fmla="*/ 176 h 354"/>
                <a:gd name="T50" fmla="*/ 178 w 850"/>
                <a:gd name="T51" fmla="*/ 162 h 354"/>
                <a:gd name="T52" fmla="*/ 212 w 850"/>
                <a:gd name="T53" fmla="*/ 154 h 354"/>
                <a:gd name="T54" fmla="*/ 238 w 850"/>
                <a:gd name="T55" fmla="*/ 110 h 354"/>
                <a:gd name="T56" fmla="*/ 254 w 850"/>
                <a:gd name="T57" fmla="*/ 94 h 354"/>
                <a:gd name="T58" fmla="*/ 546 w 850"/>
                <a:gd name="T59" fmla="*/ 48 h 354"/>
                <a:gd name="T60" fmla="*/ 658 w 850"/>
                <a:gd name="T61" fmla="*/ 28 h 354"/>
                <a:gd name="T62" fmla="*/ 692 w 850"/>
                <a:gd name="T63" fmla="*/ 22 h 354"/>
                <a:gd name="T64" fmla="*/ 738 w 850"/>
                <a:gd name="T65" fmla="*/ 12 h 354"/>
                <a:gd name="T66" fmla="*/ 786 w 850"/>
                <a:gd name="T67" fmla="*/ 2 h 354"/>
                <a:gd name="T68" fmla="*/ 812 w 850"/>
                <a:gd name="T69" fmla="*/ 20 h 354"/>
                <a:gd name="T70" fmla="*/ 808 w 850"/>
                <a:gd name="T71" fmla="*/ 26 h 354"/>
                <a:gd name="T72" fmla="*/ 804 w 850"/>
                <a:gd name="T73" fmla="*/ 40 h 354"/>
                <a:gd name="T74" fmla="*/ 792 w 850"/>
                <a:gd name="T75" fmla="*/ 36 h 354"/>
                <a:gd name="T76" fmla="*/ 776 w 850"/>
                <a:gd name="T77" fmla="*/ 54 h 354"/>
                <a:gd name="T78" fmla="*/ 748 w 850"/>
                <a:gd name="T79" fmla="*/ 72 h 354"/>
                <a:gd name="T80" fmla="*/ 734 w 850"/>
                <a:gd name="T81" fmla="*/ 52 h 354"/>
                <a:gd name="T82" fmla="*/ 750 w 850"/>
                <a:gd name="T83" fmla="*/ 84 h 354"/>
                <a:gd name="T84" fmla="*/ 776 w 850"/>
                <a:gd name="T85" fmla="*/ 74 h 354"/>
                <a:gd name="T86" fmla="*/ 808 w 850"/>
                <a:gd name="T87" fmla="*/ 66 h 354"/>
                <a:gd name="T88" fmla="*/ 816 w 850"/>
                <a:gd name="T89" fmla="*/ 92 h 354"/>
                <a:gd name="T90" fmla="*/ 822 w 850"/>
                <a:gd name="T91" fmla="*/ 96 h 354"/>
                <a:gd name="T92" fmla="*/ 828 w 850"/>
                <a:gd name="T93" fmla="*/ 62 h 354"/>
                <a:gd name="T94" fmla="*/ 850 w 850"/>
                <a:gd name="T95" fmla="*/ 100 h 354"/>
                <a:gd name="T96" fmla="*/ 828 w 850"/>
                <a:gd name="T97" fmla="*/ 116 h 354"/>
                <a:gd name="T98" fmla="*/ 780 w 850"/>
                <a:gd name="T99" fmla="*/ 142 h 354"/>
                <a:gd name="T100" fmla="*/ 766 w 850"/>
                <a:gd name="T101" fmla="*/ 128 h 354"/>
                <a:gd name="T102" fmla="*/ 734 w 850"/>
                <a:gd name="T103" fmla="*/ 140 h 354"/>
                <a:gd name="T104" fmla="*/ 786 w 850"/>
                <a:gd name="T105" fmla="*/ 160 h 354"/>
                <a:gd name="T106" fmla="*/ 778 w 850"/>
                <a:gd name="T107" fmla="*/ 180 h 354"/>
                <a:gd name="T108" fmla="*/ 754 w 850"/>
                <a:gd name="T109" fmla="*/ 194 h 354"/>
                <a:gd name="T110" fmla="*/ 758 w 850"/>
                <a:gd name="T111" fmla="*/ 20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0" h="354">
                  <a:moveTo>
                    <a:pt x="768" y="202"/>
                  </a:moveTo>
                  <a:lnTo>
                    <a:pt x="768" y="200"/>
                  </a:lnTo>
                  <a:lnTo>
                    <a:pt x="772" y="196"/>
                  </a:lnTo>
                  <a:lnTo>
                    <a:pt x="778" y="192"/>
                  </a:lnTo>
                  <a:lnTo>
                    <a:pt x="786" y="186"/>
                  </a:lnTo>
                  <a:lnTo>
                    <a:pt x="792" y="186"/>
                  </a:lnTo>
                  <a:lnTo>
                    <a:pt x="794" y="178"/>
                  </a:lnTo>
                  <a:lnTo>
                    <a:pt x="796" y="180"/>
                  </a:lnTo>
                  <a:lnTo>
                    <a:pt x="798" y="186"/>
                  </a:lnTo>
                  <a:lnTo>
                    <a:pt x="796" y="190"/>
                  </a:lnTo>
                  <a:lnTo>
                    <a:pt x="798" y="192"/>
                  </a:lnTo>
                  <a:lnTo>
                    <a:pt x="800" y="192"/>
                  </a:lnTo>
                  <a:lnTo>
                    <a:pt x="808" y="186"/>
                  </a:lnTo>
                  <a:lnTo>
                    <a:pt x="808" y="184"/>
                  </a:lnTo>
                  <a:lnTo>
                    <a:pt x="804" y="180"/>
                  </a:lnTo>
                  <a:lnTo>
                    <a:pt x="808" y="180"/>
                  </a:lnTo>
                  <a:lnTo>
                    <a:pt x="814" y="186"/>
                  </a:lnTo>
                  <a:lnTo>
                    <a:pt x="812" y="190"/>
                  </a:lnTo>
                  <a:lnTo>
                    <a:pt x="808" y="196"/>
                  </a:lnTo>
                  <a:lnTo>
                    <a:pt x="806" y="198"/>
                  </a:lnTo>
                  <a:lnTo>
                    <a:pt x="804" y="202"/>
                  </a:lnTo>
                  <a:lnTo>
                    <a:pt x="798" y="210"/>
                  </a:lnTo>
                  <a:lnTo>
                    <a:pt x="798" y="216"/>
                  </a:lnTo>
                  <a:lnTo>
                    <a:pt x="786" y="222"/>
                  </a:lnTo>
                  <a:lnTo>
                    <a:pt x="782" y="222"/>
                  </a:lnTo>
                  <a:lnTo>
                    <a:pt x="780" y="216"/>
                  </a:lnTo>
                  <a:lnTo>
                    <a:pt x="776" y="212"/>
                  </a:lnTo>
                  <a:lnTo>
                    <a:pt x="770" y="218"/>
                  </a:lnTo>
                  <a:lnTo>
                    <a:pt x="740" y="236"/>
                  </a:lnTo>
                  <a:lnTo>
                    <a:pt x="736" y="234"/>
                  </a:lnTo>
                  <a:lnTo>
                    <a:pt x="732" y="240"/>
                  </a:lnTo>
                  <a:lnTo>
                    <a:pt x="724" y="250"/>
                  </a:lnTo>
                  <a:lnTo>
                    <a:pt x="720" y="254"/>
                  </a:lnTo>
                  <a:lnTo>
                    <a:pt x="718" y="252"/>
                  </a:lnTo>
                  <a:lnTo>
                    <a:pt x="716" y="248"/>
                  </a:lnTo>
                  <a:lnTo>
                    <a:pt x="716" y="244"/>
                  </a:lnTo>
                  <a:lnTo>
                    <a:pt x="708" y="234"/>
                  </a:lnTo>
                  <a:lnTo>
                    <a:pt x="704" y="234"/>
                  </a:lnTo>
                  <a:lnTo>
                    <a:pt x="704" y="238"/>
                  </a:lnTo>
                  <a:lnTo>
                    <a:pt x="708" y="240"/>
                  </a:lnTo>
                  <a:lnTo>
                    <a:pt x="712" y="248"/>
                  </a:lnTo>
                  <a:lnTo>
                    <a:pt x="712" y="254"/>
                  </a:lnTo>
                  <a:lnTo>
                    <a:pt x="714" y="260"/>
                  </a:lnTo>
                  <a:lnTo>
                    <a:pt x="710" y="260"/>
                  </a:lnTo>
                  <a:lnTo>
                    <a:pt x="708" y="262"/>
                  </a:lnTo>
                  <a:lnTo>
                    <a:pt x="696" y="272"/>
                  </a:lnTo>
                  <a:lnTo>
                    <a:pt x="694" y="276"/>
                  </a:lnTo>
                  <a:lnTo>
                    <a:pt x="692" y="278"/>
                  </a:lnTo>
                  <a:lnTo>
                    <a:pt x="690" y="280"/>
                  </a:lnTo>
                  <a:lnTo>
                    <a:pt x="688" y="282"/>
                  </a:lnTo>
                  <a:lnTo>
                    <a:pt x="686" y="286"/>
                  </a:lnTo>
                  <a:lnTo>
                    <a:pt x="682" y="294"/>
                  </a:lnTo>
                  <a:lnTo>
                    <a:pt x="676" y="306"/>
                  </a:lnTo>
                  <a:lnTo>
                    <a:pt x="674" y="310"/>
                  </a:lnTo>
                  <a:lnTo>
                    <a:pt x="674" y="314"/>
                  </a:lnTo>
                  <a:lnTo>
                    <a:pt x="674" y="320"/>
                  </a:lnTo>
                  <a:lnTo>
                    <a:pt x="676" y="324"/>
                  </a:lnTo>
                  <a:lnTo>
                    <a:pt x="674" y="336"/>
                  </a:lnTo>
                  <a:lnTo>
                    <a:pt x="672" y="338"/>
                  </a:lnTo>
                  <a:lnTo>
                    <a:pt x="672" y="330"/>
                  </a:lnTo>
                  <a:lnTo>
                    <a:pt x="672" y="326"/>
                  </a:lnTo>
                  <a:lnTo>
                    <a:pt x="670" y="316"/>
                  </a:lnTo>
                  <a:lnTo>
                    <a:pt x="666" y="312"/>
                  </a:lnTo>
                  <a:lnTo>
                    <a:pt x="666" y="316"/>
                  </a:lnTo>
                  <a:lnTo>
                    <a:pt x="668" y="320"/>
                  </a:lnTo>
                  <a:lnTo>
                    <a:pt x="668" y="322"/>
                  </a:lnTo>
                  <a:lnTo>
                    <a:pt x="670" y="326"/>
                  </a:lnTo>
                  <a:lnTo>
                    <a:pt x="670" y="330"/>
                  </a:lnTo>
                  <a:lnTo>
                    <a:pt x="668" y="336"/>
                  </a:lnTo>
                  <a:lnTo>
                    <a:pt x="664" y="344"/>
                  </a:lnTo>
                  <a:lnTo>
                    <a:pt x="660" y="344"/>
                  </a:lnTo>
                  <a:lnTo>
                    <a:pt x="656" y="344"/>
                  </a:lnTo>
                  <a:lnTo>
                    <a:pt x="650" y="344"/>
                  </a:lnTo>
                  <a:lnTo>
                    <a:pt x="642" y="344"/>
                  </a:lnTo>
                  <a:lnTo>
                    <a:pt x="622" y="350"/>
                  </a:lnTo>
                  <a:lnTo>
                    <a:pt x="614" y="354"/>
                  </a:lnTo>
                  <a:lnTo>
                    <a:pt x="608" y="354"/>
                  </a:lnTo>
                  <a:lnTo>
                    <a:pt x="594" y="346"/>
                  </a:lnTo>
                  <a:lnTo>
                    <a:pt x="590" y="344"/>
                  </a:lnTo>
                  <a:lnTo>
                    <a:pt x="586" y="340"/>
                  </a:lnTo>
                  <a:lnTo>
                    <a:pt x="574" y="332"/>
                  </a:lnTo>
                  <a:lnTo>
                    <a:pt x="552" y="316"/>
                  </a:lnTo>
                  <a:lnTo>
                    <a:pt x="542" y="312"/>
                  </a:lnTo>
                  <a:lnTo>
                    <a:pt x="530" y="304"/>
                  </a:lnTo>
                  <a:lnTo>
                    <a:pt x="494" y="278"/>
                  </a:lnTo>
                  <a:lnTo>
                    <a:pt x="480" y="272"/>
                  </a:lnTo>
                  <a:lnTo>
                    <a:pt x="476" y="268"/>
                  </a:lnTo>
                  <a:lnTo>
                    <a:pt x="472" y="268"/>
                  </a:lnTo>
                  <a:lnTo>
                    <a:pt x="420" y="276"/>
                  </a:lnTo>
                  <a:lnTo>
                    <a:pt x="412" y="278"/>
                  </a:lnTo>
                  <a:lnTo>
                    <a:pt x="404" y="278"/>
                  </a:lnTo>
                  <a:lnTo>
                    <a:pt x="388" y="280"/>
                  </a:lnTo>
                  <a:lnTo>
                    <a:pt x="380" y="282"/>
                  </a:lnTo>
                  <a:lnTo>
                    <a:pt x="370" y="284"/>
                  </a:lnTo>
                  <a:lnTo>
                    <a:pt x="362" y="284"/>
                  </a:lnTo>
                  <a:lnTo>
                    <a:pt x="362" y="280"/>
                  </a:lnTo>
                  <a:lnTo>
                    <a:pt x="360" y="274"/>
                  </a:lnTo>
                  <a:lnTo>
                    <a:pt x="360" y="270"/>
                  </a:lnTo>
                  <a:lnTo>
                    <a:pt x="346" y="258"/>
                  </a:lnTo>
                  <a:lnTo>
                    <a:pt x="344" y="254"/>
                  </a:lnTo>
                  <a:lnTo>
                    <a:pt x="328" y="252"/>
                  </a:lnTo>
                  <a:lnTo>
                    <a:pt x="292" y="254"/>
                  </a:lnTo>
                  <a:lnTo>
                    <a:pt x="274" y="256"/>
                  </a:lnTo>
                  <a:lnTo>
                    <a:pt x="252" y="258"/>
                  </a:lnTo>
                  <a:lnTo>
                    <a:pt x="242" y="260"/>
                  </a:lnTo>
                  <a:lnTo>
                    <a:pt x="206" y="264"/>
                  </a:lnTo>
                  <a:lnTo>
                    <a:pt x="194" y="264"/>
                  </a:lnTo>
                  <a:lnTo>
                    <a:pt x="174" y="274"/>
                  </a:lnTo>
                  <a:lnTo>
                    <a:pt x="156" y="284"/>
                  </a:lnTo>
                  <a:lnTo>
                    <a:pt x="152" y="286"/>
                  </a:lnTo>
                  <a:lnTo>
                    <a:pt x="136" y="294"/>
                  </a:lnTo>
                  <a:lnTo>
                    <a:pt x="128" y="296"/>
                  </a:lnTo>
                  <a:lnTo>
                    <a:pt x="126" y="298"/>
                  </a:lnTo>
                  <a:lnTo>
                    <a:pt x="110" y="302"/>
                  </a:lnTo>
                  <a:lnTo>
                    <a:pt x="104" y="302"/>
                  </a:lnTo>
                  <a:lnTo>
                    <a:pt x="90" y="304"/>
                  </a:lnTo>
                  <a:lnTo>
                    <a:pt x="72" y="306"/>
                  </a:lnTo>
                  <a:lnTo>
                    <a:pt x="58" y="308"/>
                  </a:lnTo>
                  <a:lnTo>
                    <a:pt x="26" y="312"/>
                  </a:lnTo>
                  <a:lnTo>
                    <a:pt x="2" y="316"/>
                  </a:lnTo>
                  <a:lnTo>
                    <a:pt x="0" y="296"/>
                  </a:lnTo>
                  <a:lnTo>
                    <a:pt x="0" y="290"/>
                  </a:lnTo>
                  <a:lnTo>
                    <a:pt x="0" y="288"/>
                  </a:lnTo>
                  <a:lnTo>
                    <a:pt x="6" y="282"/>
                  </a:lnTo>
                  <a:lnTo>
                    <a:pt x="8" y="284"/>
                  </a:lnTo>
                  <a:lnTo>
                    <a:pt x="14" y="284"/>
                  </a:lnTo>
                  <a:lnTo>
                    <a:pt x="20" y="282"/>
                  </a:lnTo>
                  <a:lnTo>
                    <a:pt x="24" y="278"/>
                  </a:lnTo>
                  <a:lnTo>
                    <a:pt x="24" y="270"/>
                  </a:lnTo>
                  <a:lnTo>
                    <a:pt x="26" y="262"/>
                  </a:lnTo>
                  <a:lnTo>
                    <a:pt x="28" y="258"/>
                  </a:lnTo>
                  <a:lnTo>
                    <a:pt x="38" y="248"/>
                  </a:lnTo>
                  <a:lnTo>
                    <a:pt x="50" y="242"/>
                  </a:lnTo>
                  <a:lnTo>
                    <a:pt x="52" y="242"/>
                  </a:lnTo>
                  <a:lnTo>
                    <a:pt x="62" y="240"/>
                  </a:lnTo>
                  <a:lnTo>
                    <a:pt x="68" y="240"/>
                  </a:lnTo>
                  <a:lnTo>
                    <a:pt x="72" y="238"/>
                  </a:lnTo>
                  <a:lnTo>
                    <a:pt x="76" y="238"/>
                  </a:lnTo>
                  <a:lnTo>
                    <a:pt x="88" y="226"/>
                  </a:lnTo>
                  <a:lnTo>
                    <a:pt x="98" y="216"/>
                  </a:lnTo>
                  <a:lnTo>
                    <a:pt x="106" y="210"/>
                  </a:lnTo>
                  <a:lnTo>
                    <a:pt x="114" y="206"/>
                  </a:lnTo>
                  <a:lnTo>
                    <a:pt x="126" y="200"/>
                  </a:lnTo>
                  <a:lnTo>
                    <a:pt x="130" y="192"/>
                  </a:lnTo>
                  <a:lnTo>
                    <a:pt x="134" y="186"/>
                  </a:lnTo>
                  <a:lnTo>
                    <a:pt x="142" y="178"/>
                  </a:lnTo>
                  <a:lnTo>
                    <a:pt x="144" y="176"/>
                  </a:lnTo>
                  <a:lnTo>
                    <a:pt x="154" y="170"/>
                  </a:lnTo>
                  <a:lnTo>
                    <a:pt x="158" y="174"/>
                  </a:lnTo>
                  <a:lnTo>
                    <a:pt x="158" y="176"/>
                  </a:lnTo>
                  <a:lnTo>
                    <a:pt x="158" y="180"/>
                  </a:lnTo>
                  <a:lnTo>
                    <a:pt x="162" y="180"/>
                  </a:lnTo>
                  <a:lnTo>
                    <a:pt x="168" y="174"/>
                  </a:lnTo>
                  <a:lnTo>
                    <a:pt x="172" y="172"/>
                  </a:lnTo>
                  <a:lnTo>
                    <a:pt x="174" y="168"/>
                  </a:lnTo>
                  <a:lnTo>
                    <a:pt x="178" y="162"/>
                  </a:lnTo>
                  <a:lnTo>
                    <a:pt x="178" y="160"/>
                  </a:lnTo>
                  <a:lnTo>
                    <a:pt x="194" y="152"/>
                  </a:lnTo>
                  <a:lnTo>
                    <a:pt x="200" y="154"/>
                  </a:lnTo>
                  <a:lnTo>
                    <a:pt x="202" y="156"/>
                  </a:lnTo>
                  <a:lnTo>
                    <a:pt x="208" y="156"/>
                  </a:lnTo>
                  <a:lnTo>
                    <a:pt x="212" y="154"/>
                  </a:lnTo>
                  <a:lnTo>
                    <a:pt x="220" y="132"/>
                  </a:lnTo>
                  <a:lnTo>
                    <a:pt x="222" y="132"/>
                  </a:lnTo>
                  <a:lnTo>
                    <a:pt x="228" y="124"/>
                  </a:lnTo>
                  <a:lnTo>
                    <a:pt x="230" y="124"/>
                  </a:lnTo>
                  <a:lnTo>
                    <a:pt x="236" y="118"/>
                  </a:lnTo>
                  <a:lnTo>
                    <a:pt x="238" y="110"/>
                  </a:lnTo>
                  <a:lnTo>
                    <a:pt x="238" y="104"/>
                  </a:lnTo>
                  <a:lnTo>
                    <a:pt x="236" y="102"/>
                  </a:lnTo>
                  <a:lnTo>
                    <a:pt x="236" y="100"/>
                  </a:lnTo>
                  <a:lnTo>
                    <a:pt x="240" y="92"/>
                  </a:lnTo>
                  <a:lnTo>
                    <a:pt x="242" y="94"/>
                  </a:lnTo>
                  <a:lnTo>
                    <a:pt x="254" y="94"/>
                  </a:lnTo>
                  <a:lnTo>
                    <a:pt x="268" y="92"/>
                  </a:lnTo>
                  <a:lnTo>
                    <a:pt x="284" y="90"/>
                  </a:lnTo>
                  <a:lnTo>
                    <a:pt x="290" y="90"/>
                  </a:lnTo>
                  <a:lnTo>
                    <a:pt x="348" y="82"/>
                  </a:lnTo>
                  <a:lnTo>
                    <a:pt x="378" y="78"/>
                  </a:lnTo>
                  <a:lnTo>
                    <a:pt x="546" y="48"/>
                  </a:lnTo>
                  <a:lnTo>
                    <a:pt x="558" y="46"/>
                  </a:lnTo>
                  <a:lnTo>
                    <a:pt x="570" y="44"/>
                  </a:lnTo>
                  <a:lnTo>
                    <a:pt x="574" y="44"/>
                  </a:lnTo>
                  <a:lnTo>
                    <a:pt x="616" y="36"/>
                  </a:lnTo>
                  <a:lnTo>
                    <a:pt x="650" y="30"/>
                  </a:lnTo>
                  <a:lnTo>
                    <a:pt x="658" y="28"/>
                  </a:lnTo>
                  <a:lnTo>
                    <a:pt x="662" y="26"/>
                  </a:lnTo>
                  <a:lnTo>
                    <a:pt x="666" y="26"/>
                  </a:lnTo>
                  <a:lnTo>
                    <a:pt x="674" y="24"/>
                  </a:lnTo>
                  <a:lnTo>
                    <a:pt x="678" y="24"/>
                  </a:lnTo>
                  <a:lnTo>
                    <a:pt x="684" y="24"/>
                  </a:lnTo>
                  <a:lnTo>
                    <a:pt x="692" y="22"/>
                  </a:lnTo>
                  <a:lnTo>
                    <a:pt x="702" y="18"/>
                  </a:lnTo>
                  <a:lnTo>
                    <a:pt x="712" y="18"/>
                  </a:lnTo>
                  <a:lnTo>
                    <a:pt x="722" y="16"/>
                  </a:lnTo>
                  <a:lnTo>
                    <a:pt x="726" y="14"/>
                  </a:lnTo>
                  <a:lnTo>
                    <a:pt x="734" y="12"/>
                  </a:lnTo>
                  <a:lnTo>
                    <a:pt x="738" y="12"/>
                  </a:lnTo>
                  <a:lnTo>
                    <a:pt x="744" y="10"/>
                  </a:lnTo>
                  <a:lnTo>
                    <a:pt x="750" y="10"/>
                  </a:lnTo>
                  <a:lnTo>
                    <a:pt x="756" y="8"/>
                  </a:lnTo>
                  <a:lnTo>
                    <a:pt x="762" y="6"/>
                  </a:lnTo>
                  <a:lnTo>
                    <a:pt x="778" y="4"/>
                  </a:lnTo>
                  <a:lnTo>
                    <a:pt x="786" y="2"/>
                  </a:lnTo>
                  <a:lnTo>
                    <a:pt x="796" y="0"/>
                  </a:lnTo>
                  <a:lnTo>
                    <a:pt x="796" y="4"/>
                  </a:lnTo>
                  <a:lnTo>
                    <a:pt x="796" y="6"/>
                  </a:lnTo>
                  <a:lnTo>
                    <a:pt x="804" y="14"/>
                  </a:lnTo>
                  <a:lnTo>
                    <a:pt x="808" y="18"/>
                  </a:lnTo>
                  <a:lnTo>
                    <a:pt x="812" y="20"/>
                  </a:lnTo>
                  <a:lnTo>
                    <a:pt x="816" y="26"/>
                  </a:lnTo>
                  <a:lnTo>
                    <a:pt x="830" y="44"/>
                  </a:lnTo>
                  <a:lnTo>
                    <a:pt x="832" y="48"/>
                  </a:lnTo>
                  <a:lnTo>
                    <a:pt x="824" y="46"/>
                  </a:lnTo>
                  <a:lnTo>
                    <a:pt x="812" y="28"/>
                  </a:lnTo>
                  <a:lnTo>
                    <a:pt x="808" y="26"/>
                  </a:lnTo>
                  <a:lnTo>
                    <a:pt x="806" y="26"/>
                  </a:lnTo>
                  <a:lnTo>
                    <a:pt x="812" y="40"/>
                  </a:lnTo>
                  <a:lnTo>
                    <a:pt x="816" y="42"/>
                  </a:lnTo>
                  <a:lnTo>
                    <a:pt x="814" y="42"/>
                  </a:lnTo>
                  <a:lnTo>
                    <a:pt x="808" y="42"/>
                  </a:lnTo>
                  <a:lnTo>
                    <a:pt x="804" y="40"/>
                  </a:lnTo>
                  <a:lnTo>
                    <a:pt x="804" y="38"/>
                  </a:lnTo>
                  <a:lnTo>
                    <a:pt x="792" y="32"/>
                  </a:lnTo>
                  <a:lnTo>
                    <a:pt x="786" y="30"/>
                  </a:lnTo>
                  <a:lnTo>
                    <a:pt x="784" y="34"/>
                  </a:lnTo>
                  <a:lnTo>
                    <a:pt x="788" y="36"/>
                  </a:lnTo>
                  <a:lnTo>
                    <a:pt x="792" y="36"/>
                  </a:lnTo>
                  <a:lnTo>
                    <a:pt x="798" y="42"/>
                  </a:lnTo>
                  <a:lnTo>
                    <a:pt x="800" y="42"/>
                  </a:lnTo>
                  <a:lnTo>
                    <a:pt x="802" y="46"/>
                  </a:lnTo>
                  <a:lnTo>
                    <a:pt x="790" y="56"/>
                  </a:lnTo>
                  <a:lnTo>
                    <a:pt x="786" y="56"/>
                  </a:lnTo>
                  <a:lnTo>
                    <a:pt x="776" y="54"/>
                  </a:lnTo>
                  <a:lnTo>
                    <a:pt x="772" y="52"/>
                  </a:lnTo>
                  <a:lnTo>
                    <a:pt x="774" y="56"/>
                  </a:lnTo>
                  <a:lnTo>
                    <a:pt x="774" y="60"/>
                  </a:lnTo>
                  <a:lnTo>
                    <a:pt x="764" y="72"/>
                  </a:lnTo>
                  <a:lnTo>
                    <a:pt x="762" y="72"/>
                  </a:lnTo>
                  <a:lnTo>
                    <a:pt x="748" y="72"/>
                  </a:lnTo>
                  <a:lnTo>
                    <a:pt x="744" y="68"/>
                  </a:lnTo>
                  <a:lnTo>
                    <a:pt x="740" y="64"/>
                  </a:lnTo>
                  <a:lnTo>
                    <a:pt x="736" y="58"/>
                  </a:lnTo>
                  <a:lnTo>
                    <a:pt x="736" y="52"/>
                  </a:lnTo>
                  <a:lnTo>
                    <a:pt x="738" y="48"/>
                  </a:lnTo>
                  <a:lnTo>
                    <a:pt x="734" y="52"/>
                  </a:lnTo>
                  <a:lnTo>
                    <a:pt x="734" y="54"/>
                  </a:lnTo>
                  <a:lnTo>
                    <a:pt x="734" y="60"/>
                  </a:lnTo>
                  <a:lnTo>
                    <a:pt x="736" y="66"/>
                  </a:lnTo>
                  <a:lnTo>
                    <a:pt x="740" y="72"/>
                  </a:lnTo>
                  <a:lnTo>
                    <a:pt x="744" y="84"/>
                  </a:lnTo>
                  <a:lnTo>
                    <a:pt x="750" y="84"/>
                  </a:lnTo>
                  <a:lnTo>
                    <a:pt x="760" y="80"/>
                  </a:lnTo>
                  <a:lnTo>
                    <a:pt x="762" y="78"/>
                  </a:lnTo>
                  <a:lnTo>
                    <a:pt x="768" y="76"/>
                  </a:lnTo>
                  <a:lnTo>
                    <a:pt x="772" y="72"/>
                  </a:lnTo>
                  <a:lnTo>
                    <a:pt x="776" y="72"/>
                  </a:lnTo>
                  <a:lnTo>
                    <a:pt x="776" y="74"/>
                  </a:lnTo>
                  <a:lnTo>
                    <a:pt x="788" y="78"/>
                  </a:lnTo>
                  <a:lnTo>
                    <a:pt x="788" y="76"/>
                  </a:lnTo>
                  <a:lnTo>
                    <a:pt x="784" y="74"/>
                  </a:lnTo>
                  <a:lnTo>
                    <a:pt x="796" y="66"/>
                  </a:lnTo>
                  <a:lnTo>
                    <a:pt x="806" y="64"/>
                  </a:lnTo>
                  <a:lnTo>
                    <a:pt x="808" y="66"/>
                  </a:lnTo>
                  <a:lnTo>
                    <a:pt x="812" y="66"/>
                  </a:lnTo>
                  <a:lnTo>
                    <a:pt x="814" y="72"/>
                  </a:lnTo>
                  <a:lnTo>
                    <a:pt x="812" y="78"/>
                  </a:lnTo>
                  <a:lnTo>
                    <a:pt x="812" y="80"/>
                  </a:lnTo>
                  <a:lnTo>
                    <a:pt x="814" y="86"/>
                  </a:lnTo>
                  <a:lnTo>
                    <a:pt x="816" y="92"/>
                  </a:lnTo>
                  <a:lnTo>
                    <a:pt x="818" y="98"/>
                  </a:lnTo>
                  <a:lnTo>
                    <a:pt x="810" y="100"/>
                  </a:lnTo>
                  <a:lnTo>
                    <a:pt x="808" y="100"/>
                  </a:lnTo>
                  <a:lnTo>
                    <a:pt x="812" y="102"/>
                  </a:lnTo>
                  <a:lnTo>
                    <a:pt x="820" y="102"/>
                  </a:lnTo>
                  <a:lnTo>
                    <a:pt x="822" y="96"/>
                  </a:lnTo>
                  <a:lnTo>
                    <a:pt x="820" y="86"/>
                  </a:lnTo>
                  <a:lnTo>
                    <a:pt x="818" y="84"/>
                  </a:lnTo>
                  <a:lnTo>
                    <a:pt x="818" y="76"/>
                  </a:lnTo>
                  <a:lnTo>
                    <a:pt x="818" y="72"/>
                  </a:lnTo>
                  <a:lnTo>
                    <a:pt x="820" y="70"/>
                  </a:lnTo>
                  <a:lnTo>
                    <a:pt x="828" y="62"/>
                  </a:lnTo>
                  <a:lnTo>
                    <a:pt x="832" y="62"/>
                  </a:lnTo>
                  <a:lnTo>
                    <a:pt x="836" y="66"/>
                  </a:lnTo>
                  <a:lnTo>
                    <a:pt x="840" y="70"/>
                  </a:lnTo>
                  <a:lnTo>
                    <a:pt x="846" y="78"/>
                  </a:lnTo>
                  <a:lnTo>
                    <a:pt x="850" y="90"/>
                  </a:lnTo>
                  <a:lnTo>
                    <a:pt x="850" y="100"/>
                  </a:lnTo>
                  <a:lnTo>
                    <a:pt x="846" y="106"/>
                  </a:lnTo>
                  <a:lnTo>
                    <a:pt x="842" y="108"/>
                  </a:lnTo>
                  <a:lnTo>
                    <a:pt x="840" y="108"/>
                  </a:lnTo>
                  <a:lnTo>
                    <a:pt x="838" y="106"/>
                  </a:lnTo>
                  <a:lnTo>
                    <a:pt x="836" y="108"/>
                  </a:lnTo>
                  <a:lnTo>
                    <a:pt x="828" y="116"/>
                  </a:lnTo>
                  <a:lnTo>
                    <a:pt x="828" y="122"/>
                  </a:lnTo>
                  <a:lnTo>
                    <a:pt x="824" y="128"/>
                  </a:lnTo>
                  <a:lnTo>
                    <a:pt x="818" y="138"/>
                  </a:lnTo>
                  <a:lnTo>
                    <a:pt x="816" y="140"/>
                  </a:lnTo>
                  <a:lnTo>
                    <a:pt x="784" y="144"/>
                  </a:lnTo>
                  <a:lnTo>
                    <a:pt x="780" y="142"/>
                  </a:lnTo>
                  <a:lnTo>
                    <a:pt x="778" y="140"/>
                  </a:lnTo>
                  <a:lnTo>
                    <a:pt x="770" y="132"/>
                  </a:lnTo>
                  <a:lnTo>
                    <a:pt x="770" y="130"/>
                  </a:lnTo>
                  <a:lnTo>
                    <a:pt x="776" y="126"/>
                  </a:lnTo>
                  <a:lnTo>
                    <a:pt x="766" y="126"/>
                  </a:lnTo>
                  <a:lnTo>
                    <a:pt x="766" y="128"/>
                  </a:lnTo>
                  <a:lnTo>
                    <a:pt x="764" y="130"/>
                  </a:lnTo>
                  <a:lnTo>
                    <a:pt x="766" y="136"/>
                  </a:lnTo>
                  <a:lnTo>
                    <a:pt x="768" y="138"/>
                  </a:lnTo>
                  <a:lnTo>
                    <a:pt x="764" y="142"/>
                  </a:lnTo>
                  <a:lnTo>
                    <a:pt x="736" y="142"/>
                  </a:lnTo>
                  <a:lnTo>
                    <a:pt x="734" y="140"/>
                  </a:lnTo>
                  <a:lnTo>
                    <a:pt x="722" y="138"/>
                  </a:lnTo>
                  <a:lnTo>
                    <a:pt x="726" y="142"/>
                  </a:lnTo>
                  <a:lnTo>
                    <a:pt x="746" y="148"/>
                  </a:lnTo>
                  <a:lnTo>
                    <a:pt x="782" y="150"/>
                  </a:lnTo>
                  <a:lnTo>
                    <a:pt x="786" y="154"/>
                  </a:lnTo>
                  <a:lnTo>
                    <a:pt x="786" y="160"/>
                  </a:lnTo>
                  <a:lnTo>
                    <a:pt x="778" y="162"/>
                  </a:lnTo>
                  <a:lnTo>
                    <a:pt x="770" y="170"/>
                  </a:lnTo>
                  <a:lnTo>
                    <a:pt x="778" y="170"/>
                  </a:lnTo>
                  <a:lnTo>
                    <a:pt x="782" y="172"/>
                  </a:lnTo>
                  <a:lnTo>
                    <a:pt x="780" y="174"/>
                  </a:lnTo>
                  <a:lnTo>
                    <a:pt x="778" y="180"/>
                  </a:lnTo>
                  <a:lnTo>
                    <a:pt x="774" y="184"/>
                  </a:lnTo>
                  <a:lnTo>
                    <a:pt x="768" y="190"/>
                  </a:lnTo>
                  <a:lnTo>
                    <a:pt x="764" y="192"/>
                  </a:lnTo>
                  <a:lnTo>
                    <a:pt x="760" y="194"/>
                  </a:lnTo>
                  <a:lnTo>
                    <a:pt x="756" y="194"/>
                  </a:lnTo>
                  <a:lnTo>
                    <a:pt x="754" y="194"/>
                  </a:lnTo>
                  <a:lnTo>
                    <a:pt x="742" y="188"/>
                  </a:lnTo>
                  <a:lnTo>
                    <a:pt x="730" y="180"/>
                  </a:lnTo>
                  <a:lnTo>
                    <a:pt x="744" y="196"/>
                  </a:lnTo>
                  <a:lnTo>
                    <a:pt x="748" y="198"/>
                  </a:lnTo>
                  <a:lnTo>
                    <a:pt x="752" y="198"/>
                  </a:lnTo>
                  <a:lnTo>
                    <a:pt x="758" y="200"/>
                  </a:lnTo>
                  <a:lnTo>
                    <a:pt x="760" y="200"/>
                  </a:lnTo>
                  <a:lnTo>
                    <a:pt x="764" y="200"/>
                  </a:lnTo>
                  <a:lnTo>
                    <a:pt x="768" y="202"/>
                  </a:lnTo>
                  <a:close/>
                </a:path>
              </a:pathLst>
            </a:custGeom>
            <a:grpFill/>
            <a:ln w="3175" cmpd="sng">
              <a:solidFill>
                <a:schemeClr val="bg2">
                  <a:lumMod val="75000"/>
                </a:schemeClr>
              </a:solidFill>
              <a:round/>
              <a:headEnd/>
              <a:tailEnd/>
            </a:ln>
          </p:spPr>
          <p:txBody>
            <a:bodyPr/>
            <a:lstStyle/>
            <a:p>
              <a:endParaRPr lang="en-US">
                <a:solidFill>
                  <a:prstClr val="black"/>
                </a:solidFill>
              </a:endParaRPr>
            </a:p>
          </p:txBody>
        </p:sp>
        <p:sp>
          <p:nvSpPr>
            <p:cNvPr id="229" name="Freeform 436"/>
            <p:cNvSpPr>
              <a:spLocks/>
            </p:cNvSpPr>
            <p:nvPr/>
          </p:nvSpPr>
          <p:spPr bwMode="auto">
            <a:xfrm>
              <a:off x="4938" y="2100"/>
              <a:ext cx="54" cy="78"/>
            </a:xfrm>
            <a:custGeom>
              <a:avLst/>
              <a:gdLst>
                <a:gd name="T0" fmla="*/ 0 w 54"/>
                <a:gd name="T1" fmla="*/ 2 h 78"/>
                <a:gd name="T2" fmla="*/ 2 w 54"/>
                <a:gd name="T3" fmla="*/ 0 h 78"/>
                <a:gd name="T4" fmla="*/ 4 w 54"/>
                <a:gd name="T5" fmla="*/ 2 h 78"/>
                <a:gd name="T6" fmla="*/ 4 w 54"/>
                <a:gd name="T7" fmla="*/ 4 h 78"/>
                <a:gd name="T8" fmla="*/ 8 w 54"/>
                <a:gd name="T9" fmla="*/ 12 h 78"/>
                <a:gd name="T10" fmla="*/ 12 w 54"/>
                <a:gd name="T11" fmla="*/ 20 h 78"/>
                <a:gd name="T12" fmla="*/ 16 w 54"/>
                <a:gd name="T13" fmla="*/ 28 h 78"/>
                <a:gd name="T14" fmla="*/ 28 w 54"/>
                <a:gd name="T15" fmla="*/ 46 h 78"/>
                <a:gd name="T16" fmla="*/ 30 w 54"/>
                <a:gd name="T17" fmla="*/ 48 h 78"/>
                <a:gd name="T18" fmla="*/ 36 w 54"/>
                <a:gd name="T19" fmla="*/ 54 h 78"/>
                <a:gd name="T20" fmla="*/ 40 w 54"/>
                <a:gd name="T21" fmla="*/ 58 h 78"/>
                <a:gd name="T22" fmla="*/ 48 w 54"/>
                <a:gd name="T23" fmla="*/ 68 h 78"/>
                <a:gd name="T24" fmla="*/ 52 w 54"/>
                <a:gd name="T25" fmla="*/ 72 h 78"/>
                <a:gd name="T26" fmla="*/ 54 w 54"/>
                <a:gd name="T27" fmla="*/ 78 h 78"/>
                <a:gd name="T28" fmla="*/ 52 w 54"/>
                <a:gd name="T29" fmla="*/ 78 h 78"/>
                <a:gd name="T30" fmla="*/ 48 w 54"/>
                <a:gd name="T31" fmla="*/ 74 h 78"/>
                <a:gd name="T32" fmla="*/ 46 w 54"/>
                <a:gd name="T33" fmla="*/ 70 h 78"/>
                <a:gd name="T34" fmla="*/ 40 w 54"/>
                <a:gd name="T35" fmla="*/ 64 h 78"/>
                <a:gd name="T36" fmla="*/ 38 w 54"/>
                <a:gd name="T37" fmla="*/ 62 h 78"/>
                <a:gd name="T38" fmla="*/ 34 w 54"/>
                <a:gd name="T39" fmla="*/ 60 h 78"/>
                <a:gd name="T40" fmla="*/ 32 w 54"/>
                <a:gd name="T41" fmla="*/ 58 h 78"/>
                <a:gd name="T42" fmla="*/ 28 w 54"/>
                <a:gd name="T43" fmla="*/ 54 h 78"/>
                <a:gd name="T44" fmla="*/ 26 w 54"/>
                <a:gd name="T45" fmla="*/ 46 h 78"/>
                <a:gd name="T46" fmla="*/ 22 w 54"/>
                <a:gd name="T47" fmla="*/ 40 h 78"/>
                <a:gd name="T48" fmla="*/ 22 w 54"/>
                <a:gd name="T49" fmla="*/ 38 h 78"/>
                <a:gd name="T50" fmla="*/ 20 w 54"/>
                <a:gd name="T51" fmla="*/ 36 h 78"/>
                <a:gd name="T52" fmla="*/ 12 w 54"/>
                <a:gd name="T53" fmla="*/ 26 h 78"/>
                <a:gd name="T54" fmla="*/ 4 w 54"/>
                <a:gd name="T55" fmla="*/ 10 h 78"/>
                <a:gd name="T56" fmla="*/ 2 w 54"/>
                <a:gd name="T57" fmla="*/ 6 h 78"/>
                <a:gd name="T58" fmla="*/ 0 w 54"/>
                <a:gd name="T59" fmla="*/ 4 h 78"/>
                <a:gd name="T60" fmla="*/ 0 w 54"/>
                <a:gd name="T61" fmla="*/ 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 h="78">
                  <a:moveTo>
                    <a:pt x="0" y="2"/>
                  </a:moveTo>
                  <a:lnTo>
                    <a:pt x="2" y="0"/>
                  </a:lnTo>
                  <a:lnTo>
                    <a:pt x="4" y="2"/>
                  </a:lnTo>
                  <a:lnTo>
                    <a:pt x="4" y="4"/>
                  </a:lnTo>
                  <a:lnTo>
                    <a:pt x="8" y="12"/>
                  </a:lnTo>
                  <a:lnTo>
                    <a:pt x="12" y="20"/>
                  </a:lnTo>
                  <a:lnTo>
                    <a:pt x="16" y="28"/>
                  </a:lnTo>
                  <a:lnTo>
                    <a:pt x="28" y="46"/>
                  </a:lnTo>
                  <a:lnTo>
                    <a:pt x="30" y="48"/>
                  </a:lnTo>
                  <a:lnTo>
                    <a:pt x="36" y="54"/>
                  </a:lnTo>
                  <a:lnTo>
                    <a:pt x="40" y="58"/>
                  </a:lnTo>
                  <a:lnTo>
                    <a:pt x="48" y="68"/>
                  </a:lnTo>
                  <a:lnTo>
                    <a:pt x="52" y="72"/>
                  </a:lnTo>
                  <a:lnTo>
                    <a:pt x="54" y="78"/>
                  </a:lnTo>
                  <a:lnTo>
                    <a:pt x="52" y="78"/>
                  </a:lnTo>
                  <a:lnTo>
                    <a:pt x="48" y="74"/>
                  </a:lnTo>
                  <a:lnTo>
                    <a:pt x="46" y="70"/>
                  </a:lnTo>
                  <a:lnTo>
                    <a:pt x="40" y="64"/>
                  </a:lnTo>
                  <a:lnTo>
                    <a:pt x="38" y="62"/>
                  </a:lnTo>
                  <a:lnTo>
                    <a:pt x="34" y="60"/>
                  </a:lnTo>
                  <a:lnTo>
                    <a:pt x="32" y="58"/>
                  </a:lnTo>
                  <a:lnTo>
                    <a:pt x="28" y="54"/>
                  </a:lnTo>
                  <a:lnTo>
                    <a:pt x="26" y="46"/>
                  </a:lnTo>
                  <a:lnTo>
                    <a:pt x="22" y="40"/>
                  </a:lnTo>
                  <a:lnTo>
                    <a:pt x="22" y="38"/>
                  </a:lnTo>
                  <a:lnTo>
                    <a:pt x="20" y="36"/>
                  </a:lnTo>
                  <a:lnTo>
                    <a:pt x="12" y="26"/>
                  </a:lnTo>
                  <a:lnTo>
                    <a:pt x="4" y="10"/>
                  </a:lnTo>
                  <a:lnTo>
                    <a:pt x="2" y="6"/>
                  </a:lnTo>
                  <a:lnTo>
                    <a:pt x="0" y="4"/>
                  </a:lnTo>
                  <a:lnTo>
                    <a:pt x="0" y="2"/>
                  </a:lnTo>
                  <a:close/>
                </a:path>
              </a:pathLst>
            </a:custGeom>
            <a:grpFill/>
            <a:ln w="3175" cmpd="sng">
              <a:solidFill>
                <a:schemeClr val="bg2">
                  <a:lumMod val="75000"/>
                </a:schemeClr>
              </a:solidFill>
              <a:round/>
              <a:headEnd/>
              <a:tailEnd/>
            </a:ln>
          </p:spPr>
          <p:txBody>
            <a:bodyPr/>
            <a:lstStyle/>
            <a:p>
              <a:endParaRPr lang="en-US">
                <a:solidFill>
                  <a:prstClr val="black"/>
                </a:solidFill>
              </a:endParaRPr>
            </a:p>
          </p:txBody>
        </p:sp>
        <p:sp>
          <p:nvSpPr>
            <p:cNvPr id="230" name="Freeform 437"/>
            <p:cNvSpPr>
              <a:spLocks/>
            </p:cNvSpPr>
            <p:nvPr/>
          </p:nvSpPr>
          <p:spPr bwMode="auto">
            <a:xfrm>
              <a:off x="4994" y="2182"/>
              <a:ext cx="16" cy="66"/>
            </a:xfrm>
            <a:custGeom>
              <a:avLst/>
              <a:gdLst>
                <a:gd name="T0" fmla="*/ 16 w 16"/>
                <a:gd name="T1" fmla="*/ 60 h 66"/>
                <a:gd name="T2" fmla="*/ 6 w 16"/>
                <a:gd name="T3" fmla="*/ 64 h 66"/>
                <a:gd name="T4" fmla="*/ 2 w 16"/>
                <a:gd name="T5" fmla="*/ 66 h 66"/>
                <a:gd name="T6" fmla="*/ 14 w 16"/>
                <a:gd name="T7" fmla="*/ 58 h 66"/>
                <a:gd name="T8" fmla="*/ 14 w 16"/>
                <a:gd name="T9" fmla="*/ 56 h 66"/>
                <a:gd name="T10" fmla="*/ 14 w 16"/>
                <a:gd name="T11" fmla="*/ 54 h 66"/>
                <a:gd name="T12" fmla="*/ 14 w 16"/>
                <a:gd name="T13" fmla="*/ 52 h 66"/>
                <a:gd name="T14" fmla="*/ 14 w 16"/>
                <a:gd name="T15" fmla="*/ 40 h 66"/>
                <a:gd name="T16" fmla="*/ 12 w 16"/>
                <a:gd name="T17" fmla="*/ 20 h 66"/>
                <a:gd name="T18" fmla="*/ 12 w 16"/>
                <a:gd name="T19" fmla="*/ 18 h 66"/>
                <a:gd name="T20" fmla="*/ 8 w 16"/>
                <a:gd name="T21" fmla="*/ 14 h 66"/>
                <a:gd name="T22" fmla="*/ 6 w 16"/>
                <a:gd name="T23" fmla="*/ 10 h 66"/>
                <a:gd name="T24" fmla="*/ 4 w 16"/>
                <a:gd name="T25" fmla="*/ 4 h 66"/>
                <a:gd name="T26" fmla="*/ 2 w 16"/>
                <a:gd name="T27" fmla="*/ 4 h 66"/>
                <a:gd name="T28" fmla="*/ 0 w 16"/>
                <a:gd name="T29" fmla="*/ 0 h 66"/>
                <a:gd name="T30" fmla="*/ 2 w 16"/>
                <a:gd name="T31" fmla="*/ 0 h 66"/>
                <a:gd name="T32" fmla="*/ 4 w 16"/>
                <a:gd name="T33" fmla="*/ 2 h 66"/>
                <a:gd name="T34" fmla="*/ 6 w 16"/>
                <a:gd name="T35" fmla="*/ 4 h 66"/>
                <a:gd name="T36" fmla="*/ 6 w 16"/>
                <a:gd name="T37" fmla="*/ 6 h 66"/>
                <a:gd name="T38" fmla="*/ 12 w 16"/>
                <a:gd name="T39" fmla="*/ 16 h 66"/>
                <a:gd name="T40" fmla="*/ 12 w 16"/>
                <a:gd name="T41" fmla="*/ 18 h 66"/>
                <a:gd name="T42" fmla="*/ 14 w 16"/>
                <a:gd name="T43" fmla="*/ 20 h 66"/>
                <a:gd name="T44" fmla="*/ 16 w 16"/>
                <a:gd name="T45" fmla="*/ 48 h 66"/>
                <a:gd name="T46" fmla="*/ 16 w 16"/>
                <a:gd name="T47" fmla="*/ 50 h 66"/>
                <a:gd name="T48" fmla="*/ 16 w 16"/>
                <a:gd name="T49" fmla="*/ 6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66">
                  <a:moveTo>
                    <a:pt x="16" y="60"/>
                  </a:moveTo>
                  <a:lnTo>
                    <a:pt x="6" y="64"/>
                  </a:lnTo>
                  <a:lnTo>
                    <a:pt x="2" y="66"/>
                  </a:lnTo>
                  <a:lnTo>
                    <a:pt x="14" y="58"/>
                  </a:lnTo>
                  <a:lnTo>
                    <a:pt x="14" y="56"/>
                  </a:lnTo>
                  <a:lnTo>
                    <a:pt x="14" y="54"/>
                  </a:lnTo>
                  <a:lnTo>
                    <a:pt x="14" y="52"/>
                  </a:lnTo>
                  <a:lnTo>
                    <a:pt x="14" y="40"/>
                  </a:lnTo>
                  <a:lnTo>
                    <a:pt x="12" y="20"/>
                  </a:lnTo>
                  <a:lnTo>
                    <a:pt x="12" y="18"/>
                  </a:lnTo>
                  <a:lnTo>
                    <a:pt x="8" y="14"/>
                  </a:lnTo>
                  <a:lnTo>
                    <a:pt x="6" y="10"/>
                  </a:lnTo>
                  <a:lnTo>
                    <a:pt x="4" y="4"/>
                  </a:lnTo>
                  <a:lnTo>
                    <a:pt x="2" y="4"/>
                  </a:lnTo>
                  <a:lnTo>
                    <a:pt x="0" y="0"/>
                  </a:lnTo>
                  <a:lnTo>
                    <a:pt x="2" y="0"/>
                  </a:lnTo>
                  <a:lnTo>
                    <a:pt x="4" y="2"/>
                  </a:lnTo>
                  <a:lnTo>
                    <a:pt x="6" y="4"/>
                  </a:lnTo>
                  <a:lnTo>
                    <a:pt x="6" y="6"/>
                  </a:lnTo>
                  <a:lnTo>
                    <a:pt x="12" y="16"/>
                  </a:lnTo>
                  <a:lnTo>
                    <a:pt x="12" y="18"/>
                  </a:lnTo>
                  <a:lnTo>
                    <a:pt x="14" y="20"/>
                  </a:lnTo>
                  <a:lnTo>
                    <a:pt x="16" y="48"/>
                  </a:lnTo>
                  <a:lnTo>
                    <a:pt x="16" y="50"/>
                  </a:lnTo>
                  <a:lnTo>
                    <a:pt x="16" y="60"/>
                  </a:lnTo>
                  <a:close/>
                </a:path>
              </a:pathLst>
            </a:custGeom>
            <a:grpFill/>
            <a:ln w="3175" cmpd="sng">
              <a:solidFill>
                <a:schemeClr val="bg2">
                  <a:lumMod val="75000"/>
                </a:schemeClr>
              </a:solidFill>
              <a:round/>
              <a:headEnd/>
              <a:tailEnd/>
            </a:ln>
          </p:spPr>
          <p:txBody>
            <a:bodyPr/>
            <a:lstStyle/>
            <a:p>
              <a:endParaRPr lang="en-US">
                <a:solidFill>
                  <a:prstClr val="black"/>
                </a:solidFill>
              </a:endParaRPr>
            </a:p>
          </p:txBody>
        </p:sp>
      </p:grpSp>
      <p:grpSp>
        <p:nvGrpSpPr>
          <p:cNvPr id="231" name="Group 438"/>
          <p:cNvGrpSpPr>
            <a:grpSpLocks/>
          </p:cNvGrpSpPr>
          <p:nvPr/>
        </p:nvGrpSpPr>
        <p:grpSpPr bwMode="auto">
          <a:xfrm>
            <a:off x="7929564" y="2882900"/>
            <a:ext cx="1235075" cy="647700"/>
            <a:chOff x="4168" y="1816"/>
            <a:chExt cx="778" cy="408"/>
          </a:xfrm>
          <a:solidFill>
            <a:schemeClr val="bg2">
              <a:lumMod val="90000"/>
            </a:schemeClr>
          </a:solidFill>
        </p:grpSpPr>
        <p:sp>
          <p:nvSpPr>
            <p:cNvPr id="232" name="Freeform 439"/>
            <p:cNvSpPr>
              <a:spLocks/>
            </p:cNvSpPr>
            <p:nvPr/>
          </p:nvSpPr>
          <p:spPr bwMode="auto">
            <a:xfrm>
              <a:off x="4168" y="1816"/>
              <a:ext cx="772" cy="408"/>
            </a:xfrm>
            <a:custGeom>
              <a:avLst/>
              <a:gdLst>
                <a:gd name="T0" fmla="*/ 52 w 772"/>
                <a:gd name="T1" fmla="*/ 382 h 408"/>
                <a:gd name="T2" fmla="*/ 94 w 772"/>
                <a:gd name="T3" fmla="*/ 330 h 408"/>
                <a:gd name="T4" fmla="*/ 152 w 772"/>
                <a:gd name="T5" fmla="*/ 278 h 408"/>
                <a:gd name="T6" fmla="*/ 192 w 772"/>
                <a:gd name="T7" fmla="*/ 312 h 408"/>
                <a:gd name="T8" fmla="*/ 216 w 772"/>
                <a:gd name="T9" fmla="*/ 292 h 408"/>
                <a:gd name="T10" fmla="*/ 246 w 772"/>
                <a:gd name="T11" fmla="*/ 294 h 408"/>
                <a:gd name="T12" fmla="*/ 282 w 772"/>
                <a:gd name="T13" fmla="*/ 272 h 408"/>
                <a:gd name="T14" fmla="*/ 298 w 772"/>
                <a:gd name="T15" fmla="*/ 264 h 408"/>
                <a:gd name="T16" fmla="*/ 314 w 772"/>
                <a:gd name="T17" fmla="*/ 240 h 408"/>
                <a:gd name="T18" fmla="*/ 326 w 772"/>
                <a:gd name="T19" fmla="*/ 204 h 408"/>
                <a:gd name="T20" fmla="*/ 338 w 772"/>
                <a:gd name="T21" fmla="*/ 174 h 408"/>
                <a:gd name="T22" fmla="*/ 352 w 772"/>
                <a:gd name="T23" fmla="*/ 134 h 408"/>
                <a:gd name="T24" fmla="*/ 380 w 772"/>
                <a:gd name="T25" fmla="*/ 134 h 408"/>
                <a:gd name="T26" fmla="*/ 400 w 772"/>
                <a:gd name="T27" fmla="*/ 116 h 408"/>
                <a:gd name="T28" fmla="*/ 414 w 772"/>
                <a:gd name="T29" fmla="*/ 82 h 408"/>
                <a:gd name="T30" fmla="*/ 432 w 772"/>
                <a:gd name="T31" fmla="*/ 68 h 408"/>
                <a:gd name="T32" fmla="*/ 448 w 772"/>
                <a:gd name="T33" fmla="*/ 54 h 408"/>
                <a:gd name="T34" fmla="*/ 480 w 772"/>
                <a:gd name="T35" fmla="*/ 10 h 408"/>
                <a:gd name="T36" fmla="*/ 518 w 772"/>
                <a:gd name="T37" fmla="*/ 12 h 408"/>
                <a:gd name="T38" fmla="*/ 548 w 772"/>
                <a:gd name="T39" fmla="*/ 16 h 408"/>
                <a:gd name="T40" fmla="*/ 556 w 772"/>
                <a:gd name="T41" fmla="*/ 28 h 408"/>
                <a:gd name="T42" fmla="*/ 588 w 772"/>
                <a:gd name="T43" fmla="*/ 38 h 408"/>
                <a:gd name="T44" fmla="*/ 596 w 772"/>
                <a:gd name="T45" fmla="*/ 64 h 408"/>
                <a:gd name="T46" fmla="*/ 584 w 772"/>
                <a:gd name="T47" fmla="*/ 108 h 408"/>
                <a:gd name="T48" fmla="*/ 612 w 772"/>
                <a:gd name="T49" fmla="*/ 106 h 408"/>
                <a:gd name="T50" fmla="*/ 660 w 772"/>
                <a:gd name="T51" fmla="*/ 120 h 408"/>
                <a:gd name="T52" fmla="*/ 698 w 772"/>
                <a:gd name="T53" fmla="*/ 138 h 408"/>
                <a:gd name="T54" fmla="*/ 682 w 772"/>
                <a:gd name="T55" fmla="*/ 168 h 408"/>
                <a:gd name="T56" fmla="*/ 628 w 772"/>
                <a:gd name="T57" fmla="*/ 130 h 408"/>
                <a:gd name="T58" fmla="*/ 622 w 772"/>
                <a:gd name="T59" fmla="*/ 130 h 408"/>
                <a:gd name="T60" fmla="*/ 656 w 772"/>
                <a:gd name="T61" fmla="*/ 160 h 408"/>
                <a:gd name="T62" fmla="*/ 672 w 772"/>
                <a:gd name="T63" fmla="*/ 168 h 408"/>
                <a:gd name="T64" fmla="*/ 702 w 772"/>
                <a:gd name="T65" fmla="*/ 178 h 408"/>
                <a:gd name="T66" fmla="*/ 708 w 772"/>
                <a:gd name="T67" fmla="*/ 204 h 408"/>
                <a:gd name="T68" fmla="*/ 694 w 772"/>
                <a:gd name="T69" fmla="*/ 216 h 408"/>
                <a:gd name="T70" fmla="*/ 680 w 772"/>
                <a:gd name="T71" fmla="*/ 214 h 408"/>
                <a:gd name="T72" fmla="*/ 704 w 772"/>
                <a:gd name="T73" fmla="*/ 220 h 408"/>
                <a:gd name="T74" fmla="*/ 704 w 772"/>
                <a:gd name="T75" fmla="*/ 246 h 408"/>
                <a:gd name="T76" fmla="*/ 680 w 772"/>
                <a:gd name="T77" fmla="*/ 224 h 408"/>
                <a:gd name="T78" fmla="*/ 650 w 772"/>
                <a:gd name="T79" fmla="*/ 224 h 408"/>
                <a:gd name="T80" fmla="*/ 628 w 772"/>
                <a:gd name="T81" fmla="*/ 226 h 408"/>
                <a:gd name="T82" fmla="*/ 690 w 772"/>
                <a:gd name="T83" fmla="*/ 246 h 408"/>
                <a:gd name="T84" fmla="*/ 718 w 772"/>
                <a:gd name="T85" fmla="*/ 256 h 408"/>
                <a:gd name="T86" fmla="*/ 732 w 772"/>
                <a:gd name="T87" fmla="*/ 248 h 408"/>
                <a:gd name="T88" fmla="*/ 768 w 772"/>
                <a:gd name="T89" fmla="*/ 276 h 408"/>
                <a:gd name="T90" fmla="*/ 758 w 772"/>
                <a:gd name="T91" fmla="*/ 268 h 408"/>
                <a:gd name="T92" fmla="*/ 758 w 772"/>
                <a:gd name="T93" fmla="*/ 288 h 408"/>
                <a:gd name="T94" fmla="*/ 738 w 772"/>
                <a:gd name="T95" fmla="*/ 292 h 408"/>
                <a:gd name="T96" fmla="*/ 698 w 772"/>
                <a:gd name="T97" fmla="*/ 300 h 408"/>
                <a:gd name="T98" fmla="*/ 662 w 772"/>
                <a:gd name="T99" fmla="*/ 306 h 408"/>
                <a:gd name="T100" fmla="*/ 626 w 772"/>
                <a:gd name="T101" fmla="*/ 314 h 408"/>
                <a:gd name="T102" fmla="*/ 534 w 772"/>
                <a:gd name="T103" fmla="*/ 332 h 408"/>
                <a:gd name="T104" fmla="*/ 308 w 772"/>
                <a:gd name="T105" fmla="*/ 370 h 408"/>
                <a:gd name="T106" fmla="*/ 202 w 772"/>
                <a:gd name="T107" fmla="*/ 382 h 408"/>
                <a:gd name="T108" fmla="*/ 112 w 772"/>
                <a:gd name="T109" fmla="*/ 394 h 408"/>
                <a:gd name="T110" fmla="*/ 42 w 772"/>
                <a:gd name="T111" fmla="*/ 40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72" h="408">
                  <a:moveTo>
                    <a:pt x="0" y="408"/>
                  </a:moveTo>
                  <a:lnTo>
                    <a:pt x="4" y="404"/>
                  </a:lnTo>
                  <a:lnTo>
                    <a:pt x="28" y="394"/>
                  </a:lnTo>
                  <a:lnTo>
                    <a:pt x="42" y="388"/>
                  </a:lnTo>
                  <a:lnTo>
                    <a:pt x="52" y="382"/>
                  </a:lnTo>
                  <a:lnTo>
                    <a:pt x="74" y="366"/>
                  </a:lnTo>
                  <a:lnTo>
                    <a:pt x="76" y="364"/>
                  </a:lnTo>
                  <a:lnTo>
                    <a:pt x="84" y="348"/>
                  </a:lnTo>
                  <a:lnTo>
                    <a:pt x="86" y="336"/>
                  </a:lnTo>
                  <a:lnTo>
                    <a:pt x="94" y="330"/>
                  </a:lnTo>
                  <a:lnTo>
                    <a:pt x="106" y="322"/>
                  </a:lnTo>
                  <a:lnTo>
                    <a:pt x="108" y="320"/>
                  </a:lnTo>
                  <a:lnTo>
                    <a:pt x="124" y="308"/>
                  </a:lnTo>
                  <a:lnTo>
                    <a:pt x="138" y="294"/>
                  </a:lnTo>
                  <a:lnTo>
                    <a:pt x="152" y="278"/>
                  </a:lnTo>
                  <a:lnTo>
                    <a:pt x="154" y="282"/>
                  </a:lnTo>
                  <a:lnTo>
                    <a:pt x="158" y="296"/>
                  </a:lnTo>
                  <a:lnTo>
                    <a:pt x="170" y="304"/>
                  </a:lnTo>
                  <a:lnTo>
                    <a:pt x="190" y="312"/>
                  </a:lnTo>
                  <a:lnTo>
                    <a:pt x="192" y="312"/>
                  </a:lnTo>
                  <a:lnTo>
                    <a:pt x="194" y="312"/>
                  </a:lnTo>
                  <a:lnTo>
                    <a:pt x="196" y="310"/>
                  </a:lnTo>
                  <a:lnTo>
                    <a:pt x="200" y="310"/>
                  </a:lnTo>
                  <a:lnTo>
                    <a:pt x="206" y="302"/>
                  </a:lnTo>
                  <a:lnTo>
                    <a:pt x="216" y="292"/>
                  </a:lnTo>
                  <a:lnTo>
                    <a:pt x="230" y="300"/>
                  </a:lnTo>
                  <a:lnTo>
                    <a:pt x="234" y="298"/>
                  </a:lnTo>
                  <a:lnTo>
                    <a:pt x="236" y="296"/>
                  </a:lnTo>
                  <a:lnTo>
                    <a:pt x="238" y="296"/>
                  </a:lnTo>
                  <a:lnTo>
                    <a:pt x="246" y="294"/>
                  </a:lnTo>
                  <a:lnTo>
                    <a:pt x="248" y="292"/>
                  </a:lnTo>
                  <a:lnTo>
                    <a:pt x="256" y="292"/>
                  </a:lnTo>
                  <a:lnTo>
                    <a:pt x="258" y="290"/>
                  </a:lnTo>
                  <a:lnTo>
                    <a:pt x="274" y="278"/>
                  </a:lnTo>
                  <a:lnTo>
                    <a:pt x="282" y="272"/>
                  </a:lnTo>
                  <a:lnTo>
                    <a:pt x="284" y="270"/>
                  </a:lnTo>
                  <a:lnTo>
                    <a:pt x="290" y="266"/>
                  </a:lnTo>
                  <a:lnTo>
                    <a:pt x="292" y="264"/>
                  </a:lnTo>
                  <a:lnTo>
                    <a:pt x="294" y="264"/>
                  </a:lnTo>
                  <a:lnTo>
                    <a:pt x="298" y="264"/>
                  </a:lnTo>
                  <a:lnTo>
                    <a:pt x="300" y="266"/>
                  </a:lnTo>
                  <a:lnTo>
                    <a:pt x="300" y="268"/>
                  </a:lnTo>
                  <a:lnTo>
                    <a:pt x="316" y="254"/>
                  </a:lnTo>
                  <a:lnTo>
                    <a:pt x="320" y="240"/>
                  </a:lnTo>
                  <a:lnTo>
                    <a:pt x="314" y="240"/>
                  </a:lnTo>
                  <a:lnTo>
                    <a:pt x="312" y="236"/>
                  </a:lnTo>
                  <a:lnTo>
                    <a:pt x="318" y="218"/>
                  </a:lnTo>
                  <a:lnTo>
                    <a:pt x="322" y="210"/>
                  </a:lnTo>
                  <a:lnTo>
                    <a:pt x="324" y="208"/>
                  </a:lnTo>
                  <a:lnTo>
                    <a:pt x="326" y="204"/>
                  </a:lnTo>
                  <a:lnTo>
                    <a:pt x="330" y="202"/>
                  </a:lnTo>
                  <a:lnTo>
                    <a:pt x="334" y="194"/>
                  </a:lnTo>
                  <a:lnTo>
                    <a:pt x="334" y="190"/>
                  </a:lnTo>
                  <a:lnTo>
                    <a:pt x="338" y="184"/>
                  </a:lnTo>
                  <a:lnTo>
                    <a:pt x="338" y="174"/>
                  </a:lnTo>
                  <a:lnTo>
                    <a:pt x="346" y="156"/>
                  </a:lnTo>
                  <a:lnTo>
                    <a:pt x="352" y="148"/>
                  </a:lnTo>
                  <a:lnTo>
                    <a:pt x="354" y="140"/>
                  </a:lnTo>
                  <a:lnTo>
                    <a:pt x="352" y="136"/>
                  </a:lnTo>
                  <a:lnTo>
                    <a:pt x="352" y="134"/>
                  </a:lnTo>
                  <a:lnTo>
                    <a:pt x="354" y="122"/>
                  </a:lnTo>
                  <a:lnTo>
                    <a:pt x="364" y="124"/>
                  </a:lnTo>
                  <a:lnTo>
                    <a:pt x="368" y="126"/>
                  </a:lnTo>
                  <a:lnTo>
                    <a:pt x="370" y="130"/>
                  </a:lnTo>
                  <a:lnTo>
                    <a:pt x="380" y="134"/>
                  </a:lnTo>
                  <a:lnTo>
                    <a:pt x="394" y="134"/>
                  </a:lnTo>
                  <a:lnTo>
                    <a:pt x="396" y="130"/>
                  </a:lnTo>
                  <a:lnTo>
                    <a:pt x="398" y="122"/>
                  </a:lnTo>
                  <a:lnTo>
                    <a:pt x="400" y="120"/>
                  </a:lnTo>
                  <a:lnTo>
                    <a:pt x="400" y="116"/>
                  </a:lnTo>
                  <a:lnTo>
                    <a:pt x="400" y="112"/>
                  </a:lnTo>
                  <a:lnTo>
                    <a:pt x="406" y="94"/>
                  </a:lnTo>
                  <a:lnTo>
                    <a:pt x="406" y="88"/>
                  </a:lnTo>
                  <a:lnTo>
                    <a:pt x="412" y="82"/>
                  </a:lnTo>
                  <a:lnTo>
                    <a:pt x="414" y="82"/>
                  </a:lnTo>
                  <a:lnTo>
                    <a:pt x="424" y="86"/>
                  </a:lnTo>
                  <a:lnTo>
                    <a:pt x="428" y="76"/>
                  </a:lnTo>
                  <a:lnTo>
                    <a:pt x="430" y="74"/>
                  </a:lnTo>
                  <a:lnTo>
                    <a:pt x="432" y="72"/>
                  </a:lnTo>
                  <a:lnTo>
                    <a:pt x="432" y="68"/>
                  </a:lnTo>
                  <a:lnTo>
                    <a:pt x="436" y="68"/>
                  </a:lnTo>
                  <a:lnTo>
                    <a:pt x="440" y="66"/>
                  </a:lnTo>
                  <a:lnTo>
                    <a:pt x="446" y="60"/>
                  </a:lnTo>
                  <a:lnTo>
                    <a:pt x="448" y="58"/>
                  </a:lnTo>
                  <a:lnTo>
                    <a:pt x="448" y="54"/>
                  </a:lnTo>
                  <a:lnTo>
                    <a:pt x="458" y="32"/>
                  </a:lnTo>
                  <a:lnTo>
                    <a:pt x="458" y="24"/>
                  </a:lnTo>
                  <a:lnTo>
                    <a:pt x="458" y="4"/>
                  </a:lnTo>
                  <a:lnTo>
                    <a:pt x="460" y="0"/>
                  </a:lnTo>
                  <a:lnTo>
                    <a:pt x="480" y="10"/>
                  </a:lnTo>
                  <a:lnTo>
                    <a:pt x="496" y="18"/>
                  </a:lnTo>
                  <a:lnTo>
                    <a:pt x="512" y="26"/>
                  </a:lnTo>
                  <a:lnTo>
                    <a:pt x="514" y="24"/>
                  </a:lnTo>
                  <a:lnTo>
                    <a:pt x="516" y="22"/>
                  </a:lnTo>
                  <a:lnTo>
                    <a:pt x="518" y="12"/>
                  </a:lnTo>
                  <a:lnTo>
                    <a:pt x="520" y="4"/>
                  </a:lnTo>
                  <a:lnTo>
                    <a:pt x="530" y="4"/>
                  </a:lnTo>
                  <a:lnTo>
                    <a:pt x="538" y="6"/>
                  </a:lnTo>
                  <a:lnTo>
                    <a:pt x="548" y="10"/>
                  </a:lnTo>
                  <a:lnTo>
                    <a:pt x="548" y="16"/>
                  </a:lnTo>
                  <a:lnTo>
                    <a:pt x="544" y="18"/>
                  </a:lnTo>
                  <a:lnTo>
                    <a:pt x="544" y="22"/>
                  </a:lnTo>
                  <a:lnTo>
                    <a:pt x="552" y="28"/>
                  </a:lnTo>
                  <a:lnTo>
                    <a:pt x="554" y="28"/>
                  </a:lnTo>
                  <a:lnTo>
                    <a:pt x="556" y="28"/>
                  </a:lnTo>
                  <a:lnTo>
                    <a:pt x="560" y="28"/>
                  </a:lnTo>
                  <a:lnTo>
                    <a:pt x="564" y="26"/>
                  </a:lnTo>
                  <a:lnTo>
                    <a:pt x="572" y="28"/>
                  </a:lnTo>
                  <a:lnTo>
                    <a:pt x="586" y="36"/>
                  </a:lnTo>
                  <a:lnTo>
                    <a:pt x="588" y="38"/>
                  </a:lnTo>
                  <a:lnTo>
                    <a:pt x="594" y="40"/>
                  </a:lnTo>
                  <a:lnTo>
                    <a:pt x="596" y="42"/>
                  </a:lnTo>
                  <a:lnTo>
                    <a:pt x="598" y="46"/>
                  </a:lnTo>
                  <a:lnTo>
                    <a:pt x="600" y="60"/>
                  </a:lnTo>
                  <a:lnTo>
                    <a:pt x="596" y="64"/>
                  </a:lnTo>
                  <a:lnTo>
                    <a:pt x="592" y="64"/>
                  </a:lnTo>
                  <a:lnTo>
                    <a:pt x="584" y="78"/>
                  </a:lnTo>
                  <a:lnTo>
                    <a:pt x="580" y="92"/>
                  </a:lnTo>
                  <a:lnTo>
                    <a:pt x="582" y="102"/>
                  </a:lnTo>
                  <a:lnTo>
                    <a:pt x="584" y="108"/>
                  </a:lnTo>
                  <a:lnTo>
                    <a:pt x="590" y="108"/>
                  </a:lnTo>
                  <a:lnTo>
                    <a:pt x="592" y="108"/>
                  </a:lnTo>
                  <a:lnTo>
                    <a:pt x="598" y="106"/>
                  </a:lnTo>
                  <a:lnTo>
                    <a:pt x="606" y="100"/>
                  </a:lnTo>
                  <a:lnTo>
                    <a:pt x="612" y="106"/>
                  </a:lnTo>
                  <a:lnTo>
                    <a:pt x="624" y="118"/>
                  </a:lnTo>
                  <a:lnTo>
                    <a:pt x="630" y="118"/>
                  </a:lnTo>
                  <a:lnTo>
                    <a:pt x="634" y="120"/>
                  </a:lnTo>
                  <a:lnTo>
                    <a:pt x="650" y="118"/>
                  </a:lnTo>
                  <a:lnTo>
                    <a:pt x="660" y="120"/>
                  </a:lnTo>
                  <a:lnTo>
                    <a:pt x="670" y="130"/>
                  </a:lnTo>
                  <a:lnTo>
                    <a:pt x="682" y="134"/>
                  </a:lnTo>
                  <a:lnTo>
                    <a:pt x="686" y="134"/>
                  </a:lnTo>
                  <a:lnTo>
                    <a:pt x="694" y="136"/>
                  </a:lnTo>
                  <a:lnTo>
                    <a:pt x="698" y="138"/>
                  </a:lnTo>
                  <a:lnTo>
                    <a:pt x="700" y="140"/>
                  </a:lnTo>
                  <a:lnTo>
                    <a:pt x="700" y="162"/>
                  </a:lnTo>
                  <a:lnTo>
                    <a:pt x="696" y="172"/>
                  </a:lnTo>
                  <a:lnTo>
                    <a:pt x="694" y="172"/>
                  </a:lnTo>
                  <a:lnTo>
                    <a:pt x="682" y="168"/>
                  </a:lnTo>
                  <a:lnTo>
                    <a:pt x="656" y="154"/>
                  </a:lnTo>
                  <a:lnTo>
                    <a:pt x="640" y="144"/>
                  </a:lnTo>
                  <a:lnTo>
                    <a:pt x="634" y="136"/>
                  </a:lnTo>
                  <a:lnTo>
                    <a:pt x="630" y="132"/>
                  </a:lnTo>
                  <a:lnTo>
                    <a:pt x="628" y="130"/>
                  </a:lnTo>
                  <a:lnTo>
                    <a:pt x="614" y="124"/>
                  </a:lnTo>
                  <a:lnTo>
                    <a:pt x="606" y="124"/>
                  </a:lnTo>
                  <a:lnTo>
                    <a:pt x="608" y="128"/>
                  </a:lnTo>
                  <a:lnTo>
                    <a:pt x="618" y="132"/>
                  </a:lnTo>
                  <a:lnTo>
                    <a:pt x="622" y="130"/>
                  </a:lnTo>
                  <a:lnTo>
                    <a:pt x="626" y="132"/>
                  </a:lnTo>
                  <a:lnTo>
                    <a:pt x="630" y="134"/>
                  </a:lnTo>
                  <a:lnTo>
                    <a:pt x="632" y="140"/>
                  </a:lnTo>
                  <a:lnTo>
                    <a:pt x="640" y="148"/>
                  </a:lnTo>
                  <a:lnTo>
                    <a:pt x="656" y="160"/>
                  </a:lnTo>
                  <a:lnTo>
                    <a:pt x="662" y="162"/>
                  </a:lnTo>
                  <a:lnTo>
                    <a:pt x="664" y="162"/>
                  </a:lnTo>
                  <a:lnTo>
                    <a:pt x="666" y="162"/>
                  </a:lnTo>
                  <a:lnTo>
                    <a:pt x="670" y="166"/>
                  </a:lnTo>
                  <a:lnTo>
                    <a:pt x="672" y="168"/>
                  </a:lnTo>
                  <a:lnTo>
                    <a:pt x="674" y="172"/>
                  </a:lnTo>
                  <a:lnTo>
                    <a:pt x="676" y="176"/>
                  </a:lnTo>
                  <a:lnTo>
                    <a:pt x="680" y="176"/>
                  </a:lnTo>
                  <a:lnTo>
                    <a:pt x="690" y="176"/>
                  </a:lnTo>
                  <a:lnTo>
                    <a:pt x="702" y="178"/>
                  </a:lnTo>
                  <a:lnTo>
                    <a:pt x="708" y="184"/>
                  </a:lnTo>
                  <a:lnTo>
                    <a:pt x="712" y="192"/>
                  </a:lnTo>
                  <a:lnTo>
                    <a:pt x="714" y="198"/>
                  </a:lnTo>
                  <a:lnTo>
                    <a:pt x="712" y="202"/>
                  </a:lnTo>
                  <a:lnTo>
                    <a:pt x="708" y="204"/>
                  </a:lnTo>
                  <a:lnTo>
                    <a:pt x="700" y="200"/>
                  </a:lnTo>
                  <a:lnTo>
                    <a:pt x="698" y="204"/>
                  </a:lnTo>
                  <a:lnTo>
                    <a:pt x="702" y="212"/>
                  </a:lnTo>
                  <a:lnTo>
                    <a:pt x="696" y="216"/>
                  </a:lnTo>
                  <a:lnTo>
                    <a:pt x="694" y="216"/>
                  </a:lnTo>
                  <a:lnTo>
                    <a:pt x="692" y="216"/>
                  </a:lnTo>
                  <a:lnTo>
                    <a:pt x="682" y="210"/>
                  </a:lnTo>
                  <a:lnTo>
                    <a:pt x="668" y="202"/>
                  </a:lnTo>
                  <a:lnTo>
                    <a:pt x="672" y="206"/>
                  </a:lnTo>
                  <a:lnTo>
                    <a:pt x="680" y="214"/>
                  </a:lnTo>
                  <a:lnTo>
                    <a:pt x="682" y="216"/>
                  </a:lnTo>
                  <a:lnTo>
                    <a:pt x="686" y="216"/>
                  </a:lnTo>
                  <a:lnTo>
                    <a:pt x="694" y="220"/>
                  </a:lnTo>
                  <a:lnTo>
                    <a:pt x="696" y="220"/>
                  </a:lnTo>
                  <a:lnTo>
                    <a:pt x="704" y="220"/>
                  </a:lnTo>
                  <a:lnTo>
                    <a:pt x="714" y="226"/>
                  </a:lnTo>
                  <a:lnTo>
                    <a:pt x="718" y="232"/>
                  </a:lnTo>
                  <a:lnTo>
                    <a:pt x="718" y="242"/>
                  </a:lnTo>
                  <a:lnTo>
                    <a:pt x="708" y="246"/>
                  </a:lnTo>
                  <a:lnTo>
                    <a:pt x="704" y="246"/>
                  </a:lnTo>
                  <a:lnTo>
                    <a:pt x="690" y="238"/>
                  </a:lnTo>
                  <a:lnTo>
                    <a:pt x="682" y="234"/>
                  </a:lnTo>
                  <a:lnTo>
                    <a:pt x="682" y="230"/>
                  </a:lnTo>
                  <a:lnTo>
                    <a:pt x="682" y="228"/>
                  </a:lnTo>
                  <a:lnTo>
                    <a:pt x="680" y="224"/>
                  </a:lnTo>
                  <a:lnTo>
                    <a:pt x="676" y="224"/>
                  </a:lnTo>
                  <a:lnTo>
                    <a:pt x="674" y="224"/>
                  </a:lnTo>
                  <a:lnTo>
                    <a:pt x="664" y="226"/>
                  </a:lnTo>
                  <a:lnTo>
                    <a:pt x="652" y="226"/>
                  </a:lnTo>
                  <a:lnTo>
                    <a:pt x="650" y="224"/>
                  </a:lnTo>
                  <a:lnTo>
                    <a:pt x="644" y="222"/>
                  </a:lnTo>
                  <a:lnTo>
                    <a:pt x="642" y="220"/>
                  </a:lnTo>
                  <a:lnTo>
                    <a:pt x="618" y="222"/>
                  </a:lnTo>
                  <a:lnTo>
                    <a:pt x="618" y="228"/>
                  </a:lnTo>
                  <a:lnTo>
                    <a:pt x="628" y="226"/>
                  </a:lnTo>
                  <a:lnTo>
                    <a:pt x="640" y="224"/>
                  </a:lnTo>
                  <a:lnTo>
                    <a:pt x="656" y="228"/>
                  </a:lnTo>
                  <a:lnTo>
                    <a:pt x="672" y="234"/>
                  </a:lnTo>
                  <a:lnTo>
                    <a:pt x="682" y="244"/>
                  </a:lnTo>
                  <a:lnTo>
                    <a:pt x="690" y="246"/>
                  </a:lnTo>
                  <a:lnTo>
                    <a:pt x="700" y="252"/>
                  </a:lnTo>
                  <a:lnTo>
                    <a:pt x="702" y="256"/>
                  </a:lnTo>
                  <a:lnTo>
                    <a:pt x="718" y="258"/>
                  </a:lnTo>
                  <a:lnTo>
                    <a:pt x="722" y="260"/>
                  </a:lnTo>
                  <a:lnTo>
                    <a:pt x="718" y="256"/>
                  </a:lnTo>
                  <a:lnTo>
                    <a:pt x="716" y="248"/>
                  </a:lnTo>
                  <a:lnTo>
                    <a:pt x="722" y="246"/>
                  </a:lnTo>
                  <a:lnTo>
                    <a:pt x="724" y="246"/>
                  </a:lnTo>
                  <a:lnTo>
                    <a:pt x="728" y="248"/>
                  </a:lnTo>
                  <a:lnTo>
                    <a:pt x="732" y="248"/>
                  </a:lnTo>
                  <a:lnTo>
                    <a:pt x="744" y="248"/>
                  </a:lnTo>
                  <a:lnTo>
                    <a:pt x="746" y="246"/>
                  </a:lnTo>
                  <a:lnTo>
                    <a:pt x="750" y="246"/>
                  </a:lnTo>
                  <a:lnTo>
                    <a:pt x="754" y="252"/>
                  </a:lnTo>
                  <a:lnTo>
                    <a:pt x="768" y="276"/>
                  </a:lnTo>
                  <a:lnTo>
                    <a:pt x="772" y="284"/>
                  </a:lnTo>
                  <a:lnTo>
                    <a:pt x="770" y="286"/>
                  </a:lnTo>
                  <a:lnTo>
                    <a:pt x="768" y="282"/>
                  </a:lnTo>
                  <a:lnTo>
                    <a:pt x="764" y="272"/>
                  </a:lnTo>
                  <a:lnTo>
                    <a:pt x="758" y="268"/>
                  </a:lnTo>
                  <a:lnTo>
                    <a:pt x="758" y="272"/>
                  </a:lnTo>
                  <a:lnTo>
                    <a:pt x="758" y="278"/>
                  </a:lnTo>
                  <a:lnTo>
                    <a:pt x="760" y="286"/>
                  </a:lnTo>
                  <a:lnTo>
                    <a:pt x="762" y="288"/>
                  </a:lnTo>
                  <a:lnTo>
                    <a:pt x="758" y="288"/>
                  </a:lnTo>
                  <a:lnTo>
                    <a:pt x="756" y="286"/>
                  </a:lnTo>
                  <a:lnTo>
                    <a:pt x="754" y="286"/>
                  </a:lnTo>
                  <a:lnTo>
                    <a:pt x="756" y="288"/>
                  </a:lnTo>
                  <a:lnTo>
                    <a:pt x="746" y="290"/>
                  </a:lnTo>
                  <a:lnTo>
                    <a:pt x="738" y="292"/>
                  </a:lnTo>
                  <a:lnTo>
                    <a:pt x="722" y="294"/>
                  </a:lnTo>
                  <a:lnTo>
                    <a:pt x="716" y="296"/>
                  </a:lnTo>
                  <a:lnTo>
                    <a:pt x="710" y="298"/>
                  </a:lnTo>
                  <a:lnTo>
                    <a:pt x="704" y="298"/>
                  </a:lnTo>
                  <a:lnTo>
                    <a:pt x="698" y="300"/>
                  </a:lnTo>
                  <a:lnTo>
                    <a:pt x="694" y="300"/>
                  </a:lnTo>
                  <a:lnTo>
                    <a:pt x="686" y="302"/>
                  </a:lnTo>
                  <a:lnTo>
                    <a:pt x="682" y="304"/>
                  </a:lnTo>
                  <a:lnTo>
                    <a:pt x="672" y="306"/>
                  </a:lnTo>
                  <a:lnTo>
                    <a:pt x="662" y="306"/>
                  </a:lnTo>
                  <a:lnTo>
                    <a:pt x="652" y="310"/>
                  </a:lnTo>
                  <a:lnTo>
                    <a:pt x="644" y="312"/>
                  </a:lnTo>
                  <a:lnTo>
                    <a:pt x="638" y="312"/>
                  </a:lnTo>
                  <a:lnTo>
                    <a:pt x="634" y="312"/>
                  </a:lnTo>
                  <a:lnTo>
                    <a:pt x="626" y="314"/>
                  </a:lnTo>
                  <a:lnTo>
                    <a:pt x="622" y="314"/>
                  </a:lnTo>
                  <a:lnTo>
                    <a:pt x="618" y="316"/>
                  </a:lnTo>
                  <a:lnTo>
                    <a:pt x="610" y="318"/>
                  </a:lnTo>
                  <a:lnTo>
                    <a:pt x="576" y="324"/>
                  </a:lnTo>
                  <a:lnTo>
                    <a:pt x="534" y="332"/>
                  </a:lnTo>
                  <a:lnTo>
                    <a:pt x="530" y="332"/>
                  </a:lnTo>
                  <a:lnTo>
                    <a:pt x="518" y="334"/>
                  </a:lnTo>
                  <a:lnTo>
                    <a:pt x="506" y="336"/>
                  </a:lnTo>
                  <a:lnTo>
                    <a:pt x="338" y="366"/>
                  </a:lnTo>
                  <a:lnTo>
                    <a:pt x="308" y="370"/>
                  </a:lnTo>
                  <a:lnTo>
                    <a:pt x="250" y="378"/>
                  </a:lnTo>
                  <a:lnTo>
                    <a:pt x="244" y="378"/>
                  </a:lnTo>
                  <a:lnTo>
                    <a:pt x="228" y="380"/>
                  </a:lnTo>
                  <a:lnTo>
                    <a:pt x="214" y="382"/>
                  </a:lnTo>
                  <a:lnTo>
                    <a:pt x="202" y="382"/>
                  </a:lnTo>
                  <a:lnTo>
                    <a:pt x="200" y="380"/>
                  </a:lnTo>
                  <a:lnTo>
                    <a:pt x="174" y="384"/>
                  </a:lnTo>
                  <a:lnTo>
                    <a:pt x="172" y="386"/>
                  </a:lnTo>
                  <a:lnTo>
                    <a:pt x="126" y="392"/>
                  </a:lnTo>
                  <a:lnTo>
                    <a:pt x="112" y="394"/>
                  </a:lnTo>
                  <a:lnTo>
                    <a:pt x="106" y="396"/>
                  </a:lnTo>
                  <a:lnTo>
                    <a:pt x="96" y="396"/>
                  </a:lnTo>
                  <a:lnTo>
                    <a:pt x="82" y="398"/>
                  </a:lnTo>
                  <a:lnTo>
                    <a:pt x="76" y="400"/>
                  </a:lnTo>
                  <a:lnTo>
                    <a:pt x="42" y="404"/>
                  </a:lnTo>
                  <a:lnTo>
                    <a:pt x="40" y="404"/>
                  </a:lnTo>
                  <a:lnTo>
                    <a:pt x="14" y="408"/>
                  </a:lnTo>
                  <a:lnTo>
                    <a:pt x="10" y="408"/>
                  </a:lnTo>
                  <a:lnTo>
                    <a:pt x="0" y="408"/>
                  </a:lnTo>
                  <a:close/>
                </a:path>
              </a:pathLst>
            </a:custGeom>
            <a:grpFill/>
            <a:ln w="3175" cmpd="sng">
              <a:solidFill>
                <a:schemeClr val="bg2">
                  <a:lumMod val="75000"/>
                </a:schemeClr>
              </a:solidFill>
              <a:round/>
              <a:headEnd/>
              <a:tailEnd/>
            </a:ln>
          </p:spPr>
          <p:txBody>
            <a:bodyPr/>
            <a:lstStyle/>
            <a:p>
              <a:endParaRPr lang="en-US">
                <a:solidFill>
                  <a:prstClr val="black"/>
                </a:solidFill>
              </a:endParaRPr>
            </a:p>
          </p:txBody>
        </p:sp>
        <p:sp>
          <p:nvSpPr>
            <p:cNvPr id="233" name="Freeform 440"/>
            <p:cNvSpPr>
              <a:spLocks/>
            </p:cNvSpPr>
            <p:nvPr/>
          </p:nvSpPr>
          <p:spPr bwMode="auto">
            <a:xfrm>
              <a:off x="4904" y="1922"/>
              <a:ext cx="42" cy="112"/>
            </a:xfrm>
            <a:custGeom>
              <a:avLst/>
              <a:gdLst>
                <a:gd name="T0" fmla="*/ 42 w 42"/>
                <a:gd name="T1" fmla="*/ 0 h 112"/>
                <a:gd name="T2" fmla="*/ 42 w 42"/>
                <a:gd name="T3" fmla="*/ 6 h 112"/>
                <a:gd name="T4" fmla="*/ 42 w 42"/>
                <a:gd name="T5" fmla="*/ 14 h 112"/>
                <a:gd name="T6" fmla="*/ 36 w 42"/>
                <a:gd name="T7" fmla="*/ 26 h 112"/>
                <a:gd name="T8" fmla="*/ 36 w 42"/>
                <a:gd name="T9" fmla="*/ 30 h 112"/>
                <a:gd name="T10" fmla="*/ 32 w 42"/>
                <a:gd name="T11" fmla="*/ 44 h 112"/>
                <a:gd name="T12" fmla="*/ 32 w 42"/>
                <a:gd name="T13" fmla="*/ 56 h 112"/>
                <a:gd name="T14" fmla="*/ 34 w 42"/>
                <a:gd name="T15" fmla="*/ 58 h 112"/>
                <a:gd name="T16" fmla="*/ 30 w 42"/>
                <a:gd name="T17" fmla="*/ 66 h 112"/>
                <a:gd name="T18" fmla="*/ 26 w 42"/>
                <a:gd name="T19" fmla="*/ 64 h 112"/>
                <a:gd name="T20" fmla="*/ 24 w 42"/>
                <a:gd name="T21" fmla="*/ 60 h 112"/>
                <a:gd name="T22" fmla="*/ 22 w 42"/>
                <a:gd name="T23" fmla="*/ 62 h 112"/>
                <a:gd name="T24" fmla="*/ 16 w 42"/>
                <a:gd name="T25" fmla="*/ 74 h 112"/>
                <a:gd name="T26" fmla="*/ 16 w 42"/>
                <a:gd name="T27" fmla="*/ 84 h 112"/>
                <a:gd name="T28" fmla="*/ 16 w 42"/>
                <a:gd name="T29" fmla="*/ 88 h 112"/>
                <a:gd name="T30" fmla="*/ 18 w 42"/>
                <a:gd name="T31" fmla="*/ 96 h 112"/>
                <a:gd name="T32" fmla="*/ 18 w 42"/>
                <a:gd name="T33" fmla="*/ 104 h 112"/>
                <a:gd name="T34" fmla="*/ 10 w 42"/>
                <a:gd name="T35" fmla="*/ 112 h 112"/>
                <a:gd name="T36" fmla="*/ 4 w 42"/>
                <a:gd name="T37" fmla="*/ 104 h 112"/>
                <a:gd name="T38" fmla="*/ 0 w 42"/>
                <a:gd name="T39" fmla="*/ 100 h 112"/>
                <a:gd name="T40" fmla="*/ 0 w 42"/>
                <a:gd name="T41" fmla="*/ 94 h 112"/>
                <a:gd name="T42" fmla="*/ 0 w 42"/>
                <a:gd name="T43" fmla="*/ 72 h 112"/>
                <a:gd name="T44" fmla="*/ 0 w 42"/>
                <a:gd name="T45" fmla="*/ 64 h 112"/>
                <a:gd name="T46" fmla="*/ 2 w 42"/>
                <a:gd name="T47" fmla="*/ 60 h 112"/>
                <a:gd name="T48" fmla="*/ 4 w 42"/>
                <a:gd name="T49" fmla="*/ 54 h 112"/>
                <a:gd name="T50" fmla="*/ 10 w 42"/>
                <a:gd name="T51" fmla="*/ 42 h 112"/>
                <a:gd name="T52" fmla="*/ 18 w 42"/>
                <a:gd name="T53" fmla="*/ 32 h 112"/>
                <a:gd name="T54" fmla="*/ 20 w 42"/>
                <a:gd name="T55" fmla="*/ 28 h 112"/>
                <a:gd name="T56" fmla="*/ 18 w 42"/>
                <a:gd name="T57" fmla="*/ 16 h 112"/>
                <a:gd name="T58" fmla="*/ 18 w 42"/>
                <a:gd name="T59" fmla="*/ 14 h 112"/>
                <a:gd name="T60" fmla="*/ 18 w 42"/>
                <a:gd name="T61" fmla="*/ 12 h 112"/>
                <a:gd name="T62" fmla="*/ 20 w 42"/>
                <a:gd name="T63" fmla="*/ 8 h 112"/>
                <a:gd name="T64" fmla="*/ 32 w 42"/>
                <a:gd name="T65" fmla="*/ 4 h 112"/>
                <a:gd name="T66" fmla="*/ 42 w 42"/>
                <a:gd name="T6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112">
                  <a:moveTo>
                    <a:pt x="42" y="0"/>
                  </a:moveTo>
                  <a:lnTo>
                    <a:pt x="42" y="6"/>
                  </a:lnTo>
                  <a:lnTo>
                    <a:pt x="42" y="14"/>
                  </a:lnTo>
                  <a:lnTo>
                    <a:pt x="36" y="26"/>
                  </a:lnTo>
                  <a:lnTo>
                    <a:pt x="36" y="30"/>
                  </a:lnTo>
                  <a:lnTo>
                    <a:pt x="32" y="44"/>
                  </a:lnTo>
                  <a:lnTo>
                    <a:pt x="32" y="56"/>
                  </a:lnTo>
                  <a:lnTo>
                    <a:pt x="34" y="58"/>
                  </a:lnTo>
                  <a:lnTo>
                    <a:pt x="30" y="66"/>
                  </a:lnTo>
                  <a:lnTo>
                    <a:pt x="26" y="64"/>
                  </a:lnTo>
                  <a:lnTo>
                    <a:pt x="24" y="60"/>
                  </a:lnTo>
                  <a:lnTo>
                    <a:pt x="22" y="62"/>
                  </a:lnTo>
                  <a:lnTo>
                    <a:pt x="16" y="74"/>
                  </a:lnTo>
                  <a:lnTo>
                    <a:pt x="16" y="84"/>
                  </a:lnTo>
                  <a:lnTo>
                    <a:pt x="16" y="88"/>
                  </a:lnTo>
                  <a:lnTo>
                    <a:pt x="18" y="96"/>
                  </a:lnTo>
                  <a:lnTo>
                    <a:pt x="18" y="104"/>
                  </a:lnTo>
                  <a:lnTo>
                    <a:pt x="10" y="112"/>
                  </a:lnTo>
                  <a:lnTo>
                    <a:pt x="4" y="104"/>
                  </a:lnTo>
                  <a:lnTo>
                    <a:pt x="0" y="100"/>
                  </a:lnTo>
                  <a:lnTo>
                    <a:pt x="0" y="94"/>
                  </a:lnTo>
                  <a:lnTo>
                    <a:pt x="0" y="72"/>
                  </a:lnTo>
                  <a:lnTo>
                    <a:pt x="0" y="64"/>
                  </a:lnTo>
                  <a:lnTo>
                    <a:pt x="2" y="60"/>
                  </a:lnTo>
                  <a:lnTo>
                    <a:pt x="4" y="54"/>
                  </a:lnTo>
                  <a:lnTo>
                    <a:pt x="10" y="42"/>
                  </a:lnTo>
                  <a:lnTo>
                    <a:pt x="18" y="32"/>
                  </a:lnTo>
                  <a:lnTo>
                    <a:pt x="20" y="28"/>
                  </a:lnTo>
                  <a:lnTo>
                    <a:pt x="18" y="16"/>
                  </a:lnTo>
                  <a:lnTo>
                    <a:pt x="18" y="14"/>
                  </a:lnTo>
                  <a:lnTo>
                    <a:pt x="18" y="12"/>
                  </a:lnTo>
                  <a:lnTo>
                    <a:pt x="20" y="8"/>
                  </a:lnTo>
                  <a:lnTo>
                    <a:pt x="32" y="4"/>
                  </a:lnTo>
                  <a:lnTo>
                    <a:pt x="42" y="0"/>
                  </a:lnTo>
                  <a:close/>
                </a:path>
              </a:pathLst>
            </a:custGeom>
            <a:grpFill/>
            <a:ln w="3175" cmpd="sng">
              <a:solidFill>
                <a:schemeClr val="bg2">
                  <a:lumMod val="75000"/>
                </a:schemeClr>
              </a:solidFill>
              <a:round/>
              <a:headEnd/>
              <a:tailEnd/>
            </a:ln>
          </p:spPr>
          <p:txBody>
            <a:bodyPr/>
            <a:lstStyle/>
            <a:p>
              <a:endParaRPr lang="en-US">
                <a:solidFill>
                  <a:prstClr val="black"/>
                </a:solidFill>
              </a:endParaRPr>
            </a:p>
          </p:txBody>
        </p:sp>
      </p:grpSp>
      <p:sp>
        <p:nvSpPr>
          <p:cNvPr id="234" name="Freeform 441"/>
          <p:cNvSpPr>
            <a:spLocks/>
          </p:cNvSpPr>
          <p:nvPr/>
        </p:nvSpPr>
        <p:spPr bwMode="auto">
          <a:xfrm>
            <a:off x="7021513" y="3089275"/>
            <a:ext cx="1149350" cy="552450"/>
          </a:xfrm>
          <a:custGeom>
            <a:avLst/>
            <a:gdLst>
              <a:gd name="T0" fmla="*/ 678 w 724"/>
              <a:gd name="T1" fmla="*/ 192 h 348"/>
              <a:gd name="T2" fmla="*/ 646 w 724"/>
              <a:gd name="T3" fmla="*/ 236 h 348"/>
              <a:gd name="T4" fmla="*/ 572 w 724"/>
              <a:gd name="T5" fmla="*/ 278 h 348"/>
              <a:gd name="T6" fmla="*/ 508 w 724"/>
              <a:gd name="T7" fmla="*/ 286 h 348"/>
              <a:gd name="T8" fmla="*/ 430 w 724"/>
              <a:gd name="T9" fmla="*/ 292 h 348"/>
              <a:gd name="T10" fmla="*/ 334 w 724"/>
              <a:gd name="T11" fmla="*/ 302 h 348"/>
              <a:gd name="T12" fmla="*/ 234 w 724"/>
              <a:gd name="T13" fmla="*/ 310 h 348"/>
              <a:gd name="T14" fmla="*/ 192 w 724"/>
              <a:gd name="T15" fmla="*/ 314 h 348"/>
              <a:gd name="T16" fmla="*/ 134 w 724"/>
              <a:gd name="T17" fmla="*/ 314 h 348"/>
              <a:gd name="T18" fmla="*/ 126 w 724"/>
              <a:gd name="T19" fmla="*/ 338 h 348"/>
              <a:gd name="T20" fmla="*/ 70 w 724"/>
              <a:gd name="T21" fmla="*/ 342 h 348"/>
              <a:gd name="T22" fmla="*/ 38 w 724"/>
              <a:gd name="T23" fmla="*/ 344 h 348"/>
              <a:gd name="T24" fmla="*/ 4 w 724"/>
              <a:gd name="T25" fmla="*/ 332 h 348"/>
              <a:gd name="T26" fmla="*/ 18 w 724"/>
              <a:gd name="T27" fmla="*/ 338 h 348"/>
              <a:gd name="T28" fmla="*/ 22 w 724"/>
              <a:gd name="T29" fmla="*/ 308 h 348"/>
              <a:gd name="T30" fmla="*/ 20 w 724"/>
              <a:gd name="T31" fmla="*/ 284 h 348"/>
              <a:gd name="T32" fmla="*/ 36 w 724"/>
              <a:gd name="T33" fmla="*/ 260 h 348"/>
              <a:gd name="T34" fmla="*/ 78 w 724"/>
              <a:gd name="T35" fmla="*/ 274 h 348"/>
              <a:gd name="T36" fmla="*/ 94 w 724"/>
              <a:gd name="T37" fmla="*/ 266 h 348"/>
              <a:gd name="T38" fmla="*/ 82 w 724"/>
              <a:gd name="T39" fmla="*/ 246 h 348"/>
              <a:gd name="T40" fmla="*/ 114 w 724"/>
              <a:gd name="T41" fmla="*/ 226 h 348"/>
              <a:gd name="T42" fmla="*/ 122 w 724"/>
              <a:gd name="T43" fmla="*/ 214 h 348"/>
              <a:gd name="T44" fmla="*/ 118 w 724"/>
              <a:gd name="T45" fmla="*/ 198 h 348"/>
              <a:gd name="T46" fmla="*/ 124 w 724"/>
              <a:gd name="T47" fmla="*/ 186 h 348"/>
              <a:gd name="T48" fmla="*/ 144 w 724"/>
              <a:gd name="T49" fmla="*/ 174 h 348"/>
              <a:gd name="T50" fmla="*/ 168 w 724"/>
              <a:gd name="T51" fmla="*/ 176 h 348"/>
              <a:gd name="T52" fmla="*/ 206 w 724"/>
              <a:gd name="T53" fmla="*/ 174 h 348"/>
              <a:gd name="T54" fmla="*/ 220 w 724"/>
              <a:gd name="T55" fmla="*/ 176 h 348"/>
              <a:gd name="T56" fmla="*/ 240 w 724"/>
              <a:gd name="T57" fmla="*/ 154 h 348"/>
              <a:gd name="T58" fmla="*/ 264 w 724"/>
              <a:gd name="T59" fmla="*/ 166 h 348"/>
              <a:gd name="T60" fmla="*/ 278 w 724"/>
              <a:gd name="T61" fmla="*/ 140 h 348"/>
              <a:gd name="T62" fmla="*/ 292 w 724"/>
              <a:gd name="T63" fmla="*/ 130 h 348"/>
              <a:gd name="T64" fmla="*/ 318 w 724"/>
              <a:gd name="T65" fmla="*/ 148 h 348"/>
              <a:gd name="T66" fmla="*/ 328 w 724"/>
              <a:gd name="T67" fmla="*/ 124 h 348"/>
              <a:gd name="T68" fmla="*/ 346 w 724"/>
              <a:gd name="T69" fmla="*/ 110 h 348"/>
              <a:gd name="T70" fmla="*/ 352 w 724"/>
              <a:gd name="T71" fmla="*/ 92 h 348"/>
              <a:gd name="T72" fmla="*/ 370 w 724"/>
              <a:gd name="T73" fmla="*/ 76 h 348"/>
              <a:gd name="T74" fmla="*/ 368 w 724"/>
              <a:gd name="T75" fmla="*/ 54 h 348"/>
              <a:gd name="T76" fmla="*/ 394 w 724"/>
              <a:gd name="T77" fmla="*/ 54 h 348"/>
              <a:gd name="T78" fmla="*/ 422 w 724"/>
              <a:gd name="T79" fmla="*/ 40 h 348"/>
              <a:gd name="T80" fmla="*/ 416 w 724"/>
              <a:gd name="T81" fmla="*/ 12 h 348"/>
              <a:gd name="T82" fmla="*/ 434 w 724"/>
              <a:gd name="T83" fmla="*/ 2 h 348"/>
              <a:gd name="T84" fmla="*/ 470 w 724"/>
              <a:gd name="T85" fmla="*/ 6 h 348"/>
              <a:gd name="T86" fmla="*/ 484 w 724"/>
              <a:gd name="T87" fmla="*/ 30 h 348"/>
              <a:gd name="T88" fmla="*/ 498 w 724"/>
              <a:gd name="T89" fmla="*/ 32 h 348"/>
              <a:gd name="T90" fmla="*/ 522 w 724"/>
              <a:gd name="T91" fmla="*/ 36 h 348"/>
              <a:gd name="T92" fmla="*/ 542 w 724"/>
              <a:gd name="T93" fmla="*/ 40 h 348"/>
              <a:gd name="T94" fmla="*/ 570 w 724"/>
              <a:gd name="T95" fmla="*/ 40 h 348"/>
              <a:gd name="T96" fmla="*/ 598 w 724"/>
              <a:gd name="T97" fmla="*/ 28 h 348"/>
              <a:gd name="T98" fmla="*/ 618 w 724"/>
              <a:gd name="T99" fmla="*/ 36 h 348"/>
              <a:gd name="T100" fmla="*/ 632 w 724"/>
              <a:gd name="T101" fmla="*/ 42 h 348"/>
              <a:gd name="T102" fmla="*/ 650 w 724"/>
              <a:gd name="T103" fmla="*/ 66 h 348"/>
              <a:gd name="T104" fmla="*/ 658 w 724"/>
              <a:gd name="T105" fmla="*/ 98 h 348"/>
              <a:gd name="T106" fmla="*/ 676 w 724"/>
              <a:gd name="T107" fmla="*/ 122 h 348"/>
              <a:gd name="T108" fmla="*/ 706 w 724"/>
              <a:gd name="T109" fmla="*/ 14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4" h="348">
                <a:moveTo>
                  <a:pt x="724" y="148"/>
                </a:moveTo>
                <a:lnTo>
                  <a:pt x="710" y="164"/>
                </a:lnTo>
                <a:lnTo>
                  <a:pt x="696" y="178"/>
                </a:lnTo>
                <a:lnTo>
                  <a:pt x="680" y="190"/>
                </a:lnTo>
                <a:lnTo>
                  <a:pt x="678" y="192"/>
                </a:lnTo>
                <a:lnTo>
                  <a:pt x="666" y="200"/>
                </a:lnTo>
                <a:lnTo>
                  <a:pt x="658" y="206"/>
                </a:lnTo>
                <a:lnTo>
                  <a:pt x="656" y="218"/>
                </a:lnTo>
                <a:lnTo>
                  <a:pt x="648" y="234"/>
                </a:lnTo>
                <a:lnTo>
                  <a:pt x="646" y="236"/>
                </a:lnTo>
                <a:lnTo>
                  <a:pt x="624" y="252"/>
                </a:lnTo>
                <a:lnTo>
                  <a:pt x="614" y="258"/>
                </a:lnTo>
                <a:lnTo>
                  <a:pt x="600" y="264"/>
                </a:lnTo>
                <a:lnTo>
                  <a:pt x="576" y="274"/>
                </a:lnTo>
                <a:lnTo>
                  <a:pt x="572" y="278"/>
                </a:lnTo>
                <a:lnTo>
                  <a:pt x="568" y="282"/>
                </a:lnTo>
                <a:lnTo>
                  <a:pt x="530" y="284"/>
                </a:lnTo>
                <a:lnTo>
                  <a:pt x="522" y="284"/>
                </a:lnTo>
                <a:lnTo>
                  <a:pt x="520" y="286"/>
                </a:lnTo>
                <a:lnTo>
                  <a:pt x="508" y="286"/>
                </a:lnTo>
                <a:lnTo>
                  <a:pt x="498" y="288"/>
                </a:lnTo>
                <a:lnTo>
                  <a:pt x="490" y="288"/>
                </a:lnTo>
                <a:lnTo>
                  <a:pt x="464" y="290"/>
                </a:lnTo>
                <a:lnTo>
                  <a:pt x="456" y="292"/>
                </a:lnTo>
                <a:lnTo>
                  <a:pt x="430" y="292"/>
                </a:lnTo>
                <a:lnTo>
                  <a:pt x="424" y="292"/>
                </a:lnTo>
                <a:lnTo>
                  <a:pt x="408" y="296"/>
                </a:lnTo>
                <a:lnTo>
                  <a:pt x="396" y="296"/>
                </a:lnTo>
                <a:lnTo>
                  <a:pt x="390" y="298"/>
                </a:lnTo>
                <a:lnTo>
                  <a:pt x="334" y="302"/>
                </a:lnTo>
                <a:lnTo>
                  <a:pt x="320" y="302"/>
                </a:lnTo>
                <a:lnTo>
                  <a:pt x="304" y="302"/>
                </a:lnTo>
                <a:lnTo>
                  <a:pt x="288" y="304"/>
                </a:lnTo>
                <a:lnTo>
                  <a:pt x="282" y="306"/>
                </a:lnTo>
                <a:lnTo>
                  <a:pt x="234" y="310"/>
                </a:lnTo>
                <a:lnTo>
                  <a:pt x="230" y="310"/>
                </a:lnTo>
                <a:lnTo>
                  <a:pt x="222" y="312"/>
                </a:lnTo>
                <a:lnTo>
                  <a:pt x="216" y="312"/>
                </a:lnTo>
                <a:lnTo>
                  <a:pt x="200" y="314"/>
                </a:lnTo>
                <a:lnTo>
                  <a:pt x="192" y="314"/>
                </a:lnTo>
                <a:lnTo>
                  <a:pt x="184" y="316"/>
                </a:lnTo>
                <a:lnTo>
                  <a:pt x="158" y="318"/>
                </a:lnTo>
                <a:lnTo>
                  <a:pt x="156" y="314"/>
                </a:lnTo>
                <a:lnTo>
                  <a:pt x="150" y="314"/>
                </a:lnTo>
                <a:lnTo>
                  <a:pt x="134" y="314"/>
                </a:lnTo>
                <a:lnTo>
                  <a:pt x="136" y="320"/>
                </a:lnTo>
                <a:lnTo>
                  <a:pt x="138" y="326"/>
                </a:lnTo>
                <a:lnTo>
                  <a:pt x="138" y="330"/>
                </a:lnTo>
                <a:lnTo>
                  <a:pt x="138" y="336"/>
                </a:lnTo>
                <a:lnTo>
                  <a:pt x="126" y="338"/>
                </a:lnTo>
                <a:lnTo>
                  <a:pt x="102" y="340"/>
                </a:lnTo>
                <a:lnTo>
                  <a:pt x="94" y="340"/>
                </a:lnTo>
                <a:lnTo>
                  <a:pt x="82" y="342"/>
                </a:lnTo>
                <a:lnTo>
                  <a:pt x="74" y="342"/>
                </a:lnTo>
                <a:lnTo>
                  <a:pt x="70" y="342"/>
                </a:lnTo>
                <a:lnTo>
                  <a:pt x="64" y="342"/>
                </a:lnTo>
                <a:lnTo>
                  <a:pt x="58" y="344"/>
                </a:lnTo>
                <a:lnTo>
                  <a:pt x="50" y="344"/>
                </a:lnTo>
                <a:lnTo>
                  <a:pt x="44" y="344"/>
                </a:lnTo>
                <a:lnTo>
                  <a:pt x="38" y="344"/>
                </a:lnTo>
                <a:lnTo>
                  <a:pt x="30" y="344"/>
                </a:lnTo>
                <a:lnTo>
                  <a:pt x="22" y="346"/>
                </a:lnTo>
                <a:lnTo>
                  <a:pt x="12" y="346"/>
                </a:lnTo>
                <a:lnTo>
                  <a:pt x="0" y="348"/>
                </a:lnTo>
                <a:lnTo>
                  <a:pt x="4" y="332"/>
                </a:lnTo>
                <a:lnTo>
                  <a:pt x="8" y="332"/>
                </a:lnTo>
                <a:lnTo>
                  <a:pt x="12" y="336"/>
                </a:lnTo>
                <a:lnTo>
                  <a:pt x="14" y="338"/>
                </a:lnTo>
                <a:lnTo>
                  <a:pt x="16" y="338"/>
                </a:lnTo>
                <a:lnTo>
                  <a:pt x="18" y="338"/>
                </a:lnTo>
                <a:lnTo>
                  <a:pt x="24" y="326"/>
                </a:lnTo>
                <a:lnTo>
                  <a:pt x="24" y="324"/>
                </a:lnTo>
                <a:lnTo>
                  <a:pt x="20" y="322"/>
                </a:lnTo>
                <a:lnTo>
                  <a:pt x="20" y="318"/>
                </a:lnTo>
                <a:lnTo>
                  <a:pt x="22" y="308"/>
                </a:lnTo>
                <a:lnTo>
                  <a:pt x="26" y="304"/>
                </a:lnTo>
                <a:lnTo>
                  <a:pt x="26" y="300"/>
                </a:lnTo>
                <a:lnTo>
                  <a:pt x="26" y="290"/>
                </a:lnTo>
                <a:lnTo>
                  <a:pt x="20" y="286"/>
                </a:lnTo>
                <a:lnTo>
                  <a:pt x="20" y="284"/>
                </a:lnTo>
                <a:lnTo>
                  <a:pt x="20" y="278"/>
                </a:lnTo>
                <a:lnTo>
                  <a:pt x="28" y="268"/>
                </a:lnTo>
                <a:lnTo>
                  <a:pt x="28" y="266"/>
                </a:lnTo>
                <a:lnTo>
                  <a:pt x="34" y="262"/>
                </a:lnTo>
                <a:lnTo>
                  <a:pt x="36" y="260"/>
                </a:lnTo>
                <a:lnTo>
                  <a:pt x="40" y="260"/>
                </a:lnTo>
                <a:lnTo>
                  <a:pt x="42" y="260"/>
                </a:lnTo>
                <a:lnTo>
                  <a:pt x="46" y="260"/>
                </a:lnTo>
                <a:lnTo>
                  <a:pt x="60" y="266"/>
                </a:lnTo>
                <a:lnTo>
                  <a:pt x="78" y="274"/>
                </a:lnTo>
                <a:lnTo>
                  <a:pt x="82" y="274"/>
                </a:lnTo>
                <a:lnTo>
                  <a:pt x="84" y="276"/>
                </a:lnTo>
                <a:lnTo>
                  <a:pt x="88" y="274"/>
                </a:lnTo>
                <a:lnTo>
                  <a:pt x="92" y="272"/>
                </a:lnTo>
                <a:lnTo>
                  <a:pt x="94" y="266"/>
                </a:lnTo>
                <a:lnTo>
                  <a:pt x="94" y="262"/>
                </a:lnTo>
                <a:lnTo>
                  <a:pt x="90" y="258"/>
                </a:lnTo>
                <a:lnTo>
                  <a:pt x="86" y="254"/>
                </a:lnTo>
                <a:lnTo>
                  <a:pt x="84" y="250"/>
                </a:lnTo>
                <a:lnTo>
                  <a:pt x="82" y="246"/>
                </a:lnTo>
                <a:lnTo>
                  <a:pt x="82" y="242"/>
                </a:lnTo>
                <a:lnTo>
                  <a:pt x="86" y="236"/>
                </a:lnTo>
                <a:lnTo>
                  <a:pt x="88" y="234"/>
                </a:lnTo>
                <a:lnTo>
                  <a:pt x="106" y="228"/>
                </a:lnTo>
                <a:lnTo>
                  <a:pt x="114" y="226"/>
                </a:lnTo>
                <a:lnTo>
                  <a:pt x="118" y="224"/>
                </a:lnTo>
                <a:lnTo>
                  <a:pt x="122" y="224"/>
                </a:lnTo>
                <a:lnTo>
                  <a:pt x="124" y="222"/>
                </a:lnTo>
                <a:lnTo>
                  <a:pt x="124" y="218"/>
                </a:lnTo>
                <a:lnTo>
                  <a:pt x="122" y="214"/>
                </a:lnTo>
                <a:lnTo>
                  <a:pt x="118" y="212"/>
                </a:lnTo>
                <a:lnTo>
                  <a:pt x="116" y="210"/>
                </a:lnTo>
                <a:lnTo>
                  <a:pt x="114" y="206"/>
                </a:lnTo>
                <a:lnTo>
                  <a:pt x="114" y="202"/>
                </a:lnTo>
                <a:lnTo>
                  <a:pt x="118" y="198"/>
                </a:lnTo>
                <a:lnTo>
                  <a:pt x="120" y="196"/>
                </a:lnTo>
                <a:lnTo>
                  <a:pt x="122" y="194"/>
                </a:lnTo>
                <a:lnTo>
                  <a:pt x="124" y="190"/>
                </a:lnTo>
                <a:lnTo>
                  <a:pt x="124" y="188"/>
                </a:lnTo>
                <a:lnTo>
                  <a:pt x="124" y="186"/>
                </a:lnTo>
                <a:lnTo>
                  <a:pt x="126" y="184"/>
                </a:lnTo>
                <a:lnTo>
                  <a:pt x="130" y="186"/>
                </a:lnTo>
                <a:lnTo>
                  <a:pt x="134" y="188"/>
                </a:lnTo>
                <a:lnTo>
                  <a:pt x="138" y="182"/>
                </a:lnTo>
                <a:lnTo>
                  <a:pt x="144" y="174"/>
                </a:lnTo>
                <a:lnTo>
                  <a:pt x="152" y="174"/>
                </a:lnTo>
                <a:lnTo>
                  <a:pt x="160" y="178"/>
                </a:lnTo>
                <a:lnTo>
                  <a:pt x="162" y="180"/>
                </a:lnTo>
                <a:lnTo>
                  <a:pt x="164" y="178"/>
                </a:lnTo>
                <a:lnTo>
                  <a:pt x="168" y="176"/>
                </a:lnTo>
                <a:lnTo>
                  <a:pt x="172" y="170"/>
                </a:lnTo>
                <a:lnTo>
                  <a:pt x="180" y="164"/>
                </a:lnTo>
                <a:lnTo>
                  <a:pt x="182" y="164"/>
                </a:lnTo>
                <a:lnTo>
                  <a:pt x="186" y="164"/>
                </a:lnTo>
                <a:lnTo>
                  <a:pt x="206" y="174"/>
                </a:lnTo>
                <a:lnTo>
                  <a:pt x="212" y="176"/>
                </a:lnTo>
                <a:lnTo>
                  <a:pt x="214" y="180"/>
                </a:lnTo>
                <a:lnTo>
                  <a:pt x="216" y="178"/>
                </a:lnTo>
                <a:lnTo>
                  <a:pt x="218" y="178"/>
                </a:lnTo>
                <a:lnTo>
                  <a:pt x="220" y="176"/>
                </a:lnTo>
                <a:lnTo>
                  <a:pt x="220" y="172"/>
                </a:lnTo>
                <a:lnTo>
                  <a:pt x="220" y="168"/>
                </a:lnTo>
                <a:lnTo>
                  <a:pt x="222" y="164"/>
                </a:lnTo>
                <a:lnTo>
                  <a:pt x="224" y="164"/>
                </a:lnTo>
                <a:lnTo>
                  <a:pt x="240" y="154"/>
                </a:lnTo>
                <a:lnTo>
                  <a:pt x="242" y="154"/>
                </a:lnTo>
                <a:lnTo>
                  <a:pt x="244" y="156"/>
                </a:lnTo>
                <a:lnTo>
                  <a:pt x="248" y="160"/>
                </a:lnTo>
                <a:lnTo>
                  <a:pt x="262" y="168"/>
                </a:lnTo>
                <a:lnTo>
                  <a:pt x="264" y="166"/>
                </a:lnTo>
                <a:lnTo>
                  <a:pt x="272" y="156"/>
                </a:lnTo>
                <a:lnTo>
                  <a:pt x="272" y="152"/>
                </a:lnTo>
                <a:lnTo>
                  <a:pt x="270" y="146"/>
                </a:lnTo>
                <a:lnTo>
                  <a:pt x="272" y="144"/>
                </a:lnTo>
                <a:lnTo>
                  <a:pt x="278" y="140"/>
                </a:lnTo>
                <a:lnTo>
                  <a:pt x="282" y="136"/>
                </a:lnTo>
                <a:lnTo>
                  <a:pt x="284" y="128"/>
                </a:lnTo>
                <a:lnTo>
                  <a:pt x="282" y="126"/>
                </a:lnTo>
                <a:lnTo>
                  <a:pt x="284" y="126"/>
                </a:lnTo>
                <a:lnTo>
                  <a:pt x="292" y="130"/>
                </a:lnTo>
                <a:lnTo>
                  <a:pt x="294" y="134"/>
                </a:lnTo>
                <a:lnTo>
                  <a:pt x="292" y="138"/>
                </a:lnTo>
                <a:lnTo>
                  <a:pt x="296" y="140"/>
                </a:lnTo>
                <a:lnTo>
                  <a:pt x="302" y="142"/>
                </a:lnTo>
                <a:lnTo>
                  <a:pt x="318" y="148"/>
                </a:lnTo>
                <a:lnTo>
                  <a:pt x="328" y="142"/>
                </a:lnTo>
                <a:lnTo>
                  <a:pt x="328" y="138"/>
                </a:lnTo>
                <a:lnTo>
                  <a:pt x="330" y="134"/>
                </a:lnTo>
                <a:lnTo>
                  <a:pt x="330" y="128"/>
                </a:lnTo>
                <a:lnTo>
                  <a:pt x="328" y="124"/>
                </a:lnTo>
                <a:lnTo>
                  <a:pt x="330" y="122"/>
                </a:lnTo>
                <a:lnTo>
                  <a:pt x="334" y="110"/>
                </a:lnTo>
                <a:lnTo>
                  <a:pt x="338" y="110"/>
                </a:lnTo>
                <a:lnTo>
                  <a:pt x="342" y="110"/>
                </a:lnTo>
                <a:lnTo>
                  <a:pt x="346" y="110"/>
                </a:lnTo>
                <a:lnTo>
                  <a:pt x="348" y="106"/>
                </a:lnTo>
                <a:lnTo>
                  <a:pt x="350" y="104"/>
                </a:lnTo>
                <a:lnTo>
                  <a:pt x="352" y="98"/>
                </a:lnTo>
                <a:lnTo>
                  <a:pt x="352" y="96"/>
                </a:lnTo>
                <a:lnTo>
                  <a:pt x="352" y="92"/>
                </a:lnTo>
                <a:lnTo>
                  <a:pt x="354" y="88"/>
                </a:lnTo>
                <a:lnTo>
                  <a:pt x="358" y="86"/>
                </a:lnTo>
                <a:lnTo>
                  <a:pt x="360" y="86"/>
                </a:lnTo>
                <a:lnTo>
                  <a:pt x="362" y="84"/>
                </a:lnTo>
                <a:lnTo>
                  <a:pt x="370" y="76"/>
                </a:lnTo>
                <a:lnTo>
                  <a:pt x="372" y="74"/>
                </a:lnTo>
                <a:lnTo>
                  <a:pt x="368" y="62"/>
                </a:lnTo>
                <a:lnTo>
                  <a:pt x="366" y="58"/>
                </a:lnTo>
                <a:lnTo>
                  <a:pt x="366" y="56"/>
                </a:lnTo>
                <a:lnTo>
                  <a:pt x="368" y="54"/>
                </a:lnTo>
                <a:lnTo>
                  <a:pt x="380" y="50"/>
                </a:lnTo>
                <a:lnTo>
                  <a:pt x="382" y="50"/>
                </a:lnTo>
                <a:lnTo>
                  <a:pt x="388" y="54"/>
                </a:lnTo>
                <a:lnTo>
                  <a:pt x="392" y="56"/>
                </a:lnTo>
                <a:lnTo>
                  <a:pt x="394" y="54"/>
                </a:lnTo>
                <a:lnTo>
                  <a:pt x="398" y="50"/>
                </a:lnTo>
                <a:lnTo>
                  <a:pt x="404" y="46"/>
                </a:lnTo>
                <a:lnTo>
                  <a:pt x="410" y="42"/>
                </a:lnTo>
                <a:lnTo>
                  <a:pt x="418" y="40"/>
                </a:lnTo>
                <a:lnTo>
                  <a:pt x="422" y="40"/>
                </a:lnTo>
                <a:lnTo>
                  <a:pt x="426" y="36"/>
                </a:lnTo>
                <a:lnTo>
                  <a:pt x="428" y="30"/>
                </a:lnTo>
                <a:lnTo>
                  <a:pt x="422" y="18"/>
                </a:lnTo>
                <a:lnTo>
                  <a:pt x="418" y="14"/>
                </a:lnTo>
                <a:lnTo>
                  <a:pt x="416" y="12"/>
                </a:lnTo>
                <a:lnTo>
                  <a:pt x="414" y="10"/>
                </a:lnTo>
                <a:lnTo>
                  <a:pt x="420" y="4"/>
                </a:lnTo>
                <a:lnTo>
                  <a:pt x="424" y="2"/>
                </a:lnTo>
                <a:lnTo>
                  <a:pt x="432" y="0"/>
                </a:lnTo>
                <a:lnTo>
                  <a:pt x="434" y="2"/>
                </a:lnTo>
                <a:lnTo>
                  <a:pt x="438" y="4"/>
                </a:lnTo>
                <a:lnTo>
                  <a:pt x="442" y="6"/>
                </a:lnTo>
                <a:lnTo>
                  <a:pt x="448" y="2"/>
                </a:lnTo>
                <a:lnTo>
                  <a:pt x="458" y="0"/>
                </a:lnTo>
                <a:lnTo>
                  <a:pt x="470" y="6"/>
                </a:lnTo>
                <a:lnTo>
                  <a:pt x="472" y="8"/>
                </a:lnTo>
                <a:lnTo>
                  <a:pt x="480" y="22"/>
                </a:lnTo>
                <a:lnTo>
                  <a:pt x="482" y="24"/>
                </a:lnTo>
                <a:lnTo>
                  <a:pt x="482" y="28"/>
                </a:lnTo>
                <a:lnTo>
                  <a:pt x="484" y="30"/>
                </a:lnTo>
                <a:lnTo>
                  <a:pt x="486" y="30"/>
                </a:lnTo>
                <a:lnTo>
                  <a:pt x="488" y="30"/>
                </a:lnTo>
                <a:lnTo>
                  <a:pt x="492" y="32"/>
                </a:lnTo>
                <a:lnTo>
                  <a:pt x="496" y="32"/>
                </a:lnTo>
                <a:lnTo>
                  <a:pt x="498" y="32"/>
                </a:lnTo>
                <a:lnTo>
                  <a:pt x="502" y="32"/>
                </a:lnTo>
                <a:lnTo>
                  <a:pt x="506" y="30"/>
                </a:lnTo>
                <a:lnTo>
                  <a:pt x="508" y="30"/>
                </a:lnTo>
                <a:lnTo>
                  <a:pt x="518" y="32"/>
                </a:lnTo>
                <a:lnTo>
                  <a:pt x="522" y="36"/>
                </a:lnTo>
                <a:lnTo>
                  <a:pt x="530" y="42"/>
                </a:lnTo>
                <a:lnTo>
                  <a:pt x="534" y="44"/>
                </a:lnTo>
                <a:lnTo>
                  <a:pt x="540" y="44"/>
                </a:lnTo>
                <a:lnTo>
                  <a:pt x="542" y="44"/>
                </a:lnTo>
                <a:lnTo>
                  <a:pt x="542" y="40"/>
                </a:lnTo>
                <a:lnTo>
                  <a:pt x="544" y="38"/>
                </a:lnTo>
                <a:lnTo>
                  <a:pt x="552" y="34"/>
                </a:lnTo>
                <a:lnTo>
                  <a:pt x="564" y="36"/>
                </a:lnTo>
                <a:lnTo>
                  <a:pt x="568" y="38"/>
                </a:lnTo>
                <a:lnTo>
                  <a:pt x="570" y="40"/>
                </a:lnTo>
                <a:lnTo>
                  <a:pt x="572" y="42"/>
                </a:lnTo>
                <a:lnTo>
                  <a:pt x="574" y="44"/>
                </a:lnTo>
                <a:lnTo>
                  <a:pt x="590" y="40"/>
                </a:lnTo>
                <a:lnTo>
                  <a:pt x="596" y="30"/>
                </a:lnTo>
                <a:lnTo>
                  <a:pt x="598" y="28"/>
                </a:lnTo>
                <a:lnTo>
                  <a:pt x="600" y="26"/>
                </a:lnTo>
                <a:lnTo>
                  <a:pt x="610" y="22"/>
                </a:lnTo>
                <a:lnTo>
                  <a:pt x="612" y="22"/>
                </a:lnTo>
                <a:lnTo>
                  <a:pt x="614" y="28"/>
                </a:lnTo>
                <a:lnTo>
                  <a:pt x="618" y="36"/>
                </a:lnTo>
                <a:lnTo>
                  <a:pt x="620" y="40"/>
                </a:lnTo>
                <a:lnTo>
                  <a:pt x="622" y="40"/>
                </a:lnTo>
                <a:lnTo>
                  <a:pt x="626" y="42"/>
                </a:lnTo>
                <a:lnTo>
                  <a:pt x="630" y="42"/>
                </a:lnTo>
                <a:lnTo>
                  <a:pt x="632" y="42"/>
                </a:lnTo>
                <a:lnTo>
                  <a:pt x="634" y="42"/>
                </a:lnTo>
                <a:lnTo>
                  <a:pt x="646" y="54"/>
                </a:lnTo>
                <a:lnTo>
                  <a:pt x="648" y="56"/>
                </a:lnTo>
                <a:lnTo>
                  <a:pt x="648" y="62"/>
                </a:lnTo>
                <a:lnTo>
                  <a:pt x="650" y="66"/>
                </a:lnTo>
                <a:lnTo>
                  <a:pt x="650" y="76"/>
                </a:lnTo>
                <a:lnTo>
                  <a:pt x="648" y="80"/>
                </a:lnTo>
                <a:lnTo>
                  <a:pt x="648" y="84"/>
                </a:lnTo>
                <a:lnTo>
                  <a:pt x="648" y="86"/>
                </a:lnTo>
                <a:lnTo>
                  <a:pt x="658" y="98"/>
                </a:lnTo>
                <a:lnTo>
                  <a:pt x="662" y="102"/>
                </a:lnTo>
                <a:lnTo>
                  <a:pt x="668" y="106"/>
                </a:lnTo>
                <a:lnTo>
                  <a:pt x="674" y="114"/>
                </a:lnTo>
                <a:lnTo>
                  <a:pt x="676" y="120"/>
                </a:lnTo>
                <a:lnTo>
                  <a:pt x="676" y="122"/>
                </a:lnTo>
                <a:lnTo>
                  <a:pt x="686" y="130"/>
                </a:lnTo>
                <a:lnTo>
                  <a:pt x="696" y="138"/>
                </a:lnTo>
                <a:lnTo>
                  <a:pt x="700" y="140"/>
                </a:lnTo>
                <a:lnTo>
                  <a:pt x="706" y="144"/>
                </a:lnTo>
                <a:lnTo>
                  <a:pt x="706" y="146"/>
                </a:lnTo>
                <a:lnTo>
                  <a:pt x="714" y="148"/>
                </a:lnTo>
                <a:lnTo>
                  <a:pt x="718" y="148"/>
                </a:lnTo>
                <a:lnTo>
                  <a:pt x="724" y="148"/>
                </a:lnTo>
                <a:close/>
              </a:path>
            </a:pathLst>
          </a:custGeom>
          <a:solidFill>
            <a:srgbClr val="194F90"/>
          </a:solidFill>
          <a:ln w="3175" cmpd="sng">
            <a:solidFill>
              <a:schemeClr val="bg2">
                <a:lumMod val="75000"/>
              </a:schemeClr>
            </a:solidFill>
            <a:round/>
            <a:headEnd/>
            <a:tailEnd/>
          </a:ln>
        </p:spPr>
        <p:txBody>
          <a:bodyPr/>
          <a:lstStyle/>
          <a:p>
            <a:endParaRPr lang="en-US">
              <a:solidFill>
                <a:prstClr val="black"/>
              </a:solidFill>
            </a:endParaRPr>
          </a:p>
        </p:txBody>
      </p:sp>
      <p:sp>
        <p:nvSpPr>
          <p:cNvPr id="235" name="Freeform 442"/>
          <p:cNvSpPr>
            <a:spLocks/>
          </p:cNvSpPr>
          <p:nvPr/>
        </p:nvSpPr>
        <p:spPr bwMode="auto">
          <a:xfrm>
            <a:off x="6999288" y="3629025"/>
            <a:ext cx="12700" cy="12700"/>
          </a:xfrm>
          <a:custGeom>
            <a:avLst/>
            <a:gdLst>
              <a:gd name="T0" fmla="*/ 0 w 8"/>
              <a:gd name="T1" fmla="*/ 8 h 8"/>
              <a:gd name="T2" fmla="*/ 0 w 8"/>
              <a:gd name="T3" fmla="*/ 6 h 8"/>
              <a:gd name="T4" fmla="*/ 0 w 8"/>
              <a:gd name="T5" fmla="*/ 2 h 8"/>
              <a:gd name="T6" fmla="*/ 2 w 8"/>
              <a:gd name="T7" fmla="*/ 0 h 8"/>
              <a:gd name="T8" fmla="*/ 6 w 8"/>
              <a:gd name="T9" fmla="*/ 0 h 8"/>
              <a:gd name="T10" fmla="*/ 8 w 8"/>
              <a:gd name="T11" fmla="*/ 4 h 8"/>
              <a:gd name="T12" fmla="*/ 8 w 8"/>
              <a:gd name="T13" fmla="*/ 8 h 8"/>
              <a:gd name="T14" fmla="*/ 0 w 8"/>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8">
                <a:moveTo>
                  <a:pt x="0" y="8"/>
                </a:moveTo>
                <a:lnTo>
                  <a:pt x="0" y="6"/>
                </a:lnTo>
                <a:lnTo>
                  <a:pt x="0" y="2"/>
                </a:lnTo>
                <a:lnTo>
                  <a:pt x="2" y="0"/>
                </a:lnTo>
                <a:lnTo>
                  <a:pt x="6" y="0"/>
                </a:lnTo>
                <a:lnTo>
                  <a:pt x="8" y="4"/>
                </a:lnTo>
                <a:lnTo>
                  <a:pt x="8" y="8"/>
                </a:lnTo>
                <a:lnTo>
                  <a:pt x="0" y="8"/>
                </a:lnTo>
                <a:close/>
              </a:path>
            </a:pathLst>
          </a:custGeom>
          <a:solidFill>
            <a:schemeClr val="bg2">
              <a:lumMod val="90000"/>
            </a:schemeClr>
          </a:solidFill>
          <a:ln w="3175" cmpd="sng">
            <a:solidFill>
              <a:schemeClr val="bg2">
                <a:lumMod val="75000"/>
              </a:schemeClr>
            </a:solidFill>
            <a:round/>
            <a:headEnd/>
            <a:tailEnd/>
          </a:ln>
        </p:spPr>
        <p:txBody>
          <a:bodyPr/>
          <a:lstStyle/>
          <a:p>
            <a:endParaRPr lang="en-US">
              <a:solidFill>
                <a:prstClr val="black"/>
              </a:solidFill>
            </a:endParaRPr>
          </a:p>
        </p:txBody>
      </p:sp>
      <p:sp>
        <p:nvSpPr>
          <p:cNvPr id="236" name="Freeform 443"/>
          <p:cNvSpPr>
            <a:spLocks/>
          </p:cNvSpPr>
          <p:nvPr/>
        </p:nvSpPr>
        <p:spPr bwMode="auto">
          <a:xfrm>
            <a:off x="6196013" y="3648076"/>
            <a:ext cx="787400" cy="669925"/>
          </a:xfrm>
          <a:custGeom>
            <a:avLst/>
            <a:gdLst>
              <a:gd name="T0" fmla="*/ 374 w 496"/>
              <a:gd name="T1" fmla="*/ 382 h 422"/>
              <a:gd name="T2" fmla="*/ 368 w 496"/>
              <a:gd name="T3" fmla="*/ 412 h 422"/>
              <a:gd name="T4" fmla="*/ 346 w 496"/>
              <a:gd name="T5" fmla="*/ 414 h 422"/>
              <a:gd name="T6" fmla="*/ 322 w 496"/>
              <a:gd name="T7" fmla="*/ 414 h 422"/>
              <a:gd name="T8" fmla="*/ 260 w 496"/>
              <a:gd name="T9" fmla="*/ 416 h 422"/>
              <a:gd name="T10" fmla="*/ 244 w 496"/>
              <a:gd name="T11" fmla="*/ 418 h 422"/>
              <a:gd name="T12" fmla="*/ 218 w 496"/>
              <a:gd name="T13" fmla="*/ 418 h 422"/>
              <a:gd name="T14" fmla="*/ 164 w 496"/>
              <a:gd name="T15" fmla="*/ 420 h 422"/>
              <a:gd name="T16" fmla="*/ 112 w 496"/>
              <a:gd name="T17" fmla="*/ 422 h 422"/>
              <a:gd name="T18" fmla="*/ 90 w 496"/>
              <a:gd name="T19" fmla="*/ 422 h 422"/>
              <a:gd name="T20" fmla="*/ 70 w 496"/>
              <a:gd name="T21" fmla="*/ 422 h 422"/>
              <a:gd name="T22" fmla="*/ 66 w 496"/>
              <a:gd name="T23" fmla="*/ 386 h 422"/>
              <a:gd name="T24" fmla="*/ 60 w 496"/>
              <a:gd name="T25" fmla="*/ 358 h 422"/>
              <a:gd name="T26" fmla="*/ 38 w 496"/>
              <a:gd name="T27" fmla="*/ 360 h 422"/>
              <a:gd name="T28" fmla="*/ 18 w 496"/>
              <a:gd name="T29" fmla="*/ 350 h 422"/>
              <a:gd name="T30" fmla="*/ 20 w 496"/>
              <a:gd name="T31" fmla="*/ 230 h 422"/>
              <a:gd name="T32" fmla="*/ 20 w 496"/>
              <a:gd name="T33" fmla="*/ 146 h 422"/>
              <a:gd name="T34" fmla="*/ 18 w 496"/>
              <a:gd name="T35" fmla="*/ 126 h 422"/>
              <a:gd name="T36" fmla="*/ 4 w 496"/>
              <a:gd name="T37" fmla="*/ 38 h 422"/>
              <a:gd name="T38" fmla="*/ 42 w 496"/>
              <a:gd name="T39" fmla="*/ 16 h 422"/>
              <a:gd name="T40" fmla="*/ 78 w 496"/>
              <a:gd name="T41" fmla="*/ 16 h 422"/>
              <a:gd name="T42" fmla="*/ 96 w 496"/>
              <a:gd name="T43" fmla="*/ 14 h 422"/>
              <a:gd name="T44" fmla="*/ 132 w 496"/>
              <a:gd name="T45" fmla="*/ 14 h 422"/>
              <a:gd name="T46" fmla="*/ 144 w 496"/>
              <a:gd name="T47" fmla="*/ 14 h 422"/>
              <a:gd name="T48" fmla="*/ 166 w 496"/>
              <a:gd name="T49" fmla="*/ 12 h 422"/>
              <a:gd name="T50" fmla="*/ 196 w 496"/>
              <a:gd name="T51" fmla="*/ 12 h 422"/>
              <a:gd name="T52" fmla="*/ 208 w 496"/>
              <a:gd name="T53" fmla="*/ 10 h 422"/>
              <a:gd name="T54" fmla="*/ 256 w 496"/>
              <a:gd name="T55" fmla="*/ 10 h 422"/>
              <a:gd name="T56" fmla="*/ 276 w 496"/>
              <a:gd name="T57" fmla="*/ 8 h 422"/>
              <a:gd name="T58" fmla="*/ 316 w 496"/>
              <a:gd name="T59" fmla="*/ 6 h 422"/>
              <a:gd name="T60" fmla="*/ 344 w 496"/>
              <a:gd name="T61" fmla="*/ 6 h 422"/>
              <a:gd name="T62" fmla="*/ 374 w 496"/>
              <a:gd name="T63" fmla="*/ 4 h 422"/>
              <a:gd name="T64" fmla="*/ 422 w 496"/>
              <a:gd name="T65" fmla="*/ 2 h 422"/>
              <a:gd name="T66" fmla="*/ 458 w 496"/>
              <a:gd name="T67" fmla="*/ 24 h 422"/>
              <a:gd name="T68" fmla="*/ 442 w 496"/>
              <a:gd name="T69" fmla="*/ 36 h 422"/>
              <a:gd name="T70" fmla="*/ 432 w 496"/>
              <a:gd name="T71" fmla="*/ 52 h 422"/>
              <a:gd name="T72" fmla="*/ 432 w 496"/>
              <a:gd name="T73" fmla="*/ 60 h 422"/>
              <a:gd name="T74" fmla="*/ 494 w 496"/>
              <a:gd name="T75" fmla="*/ 56 h 422"/>
              <a:gd name="T76" fmla="*/ 494 w 496"/>
              <a:gd name="T77" fmla="*/ 78 h 422"/>
              <a:gd name="T78" fmla="*/ 482 w 496"/>
              <a:gd name="T79" fmla="*/ 86 h 422"/>
              <a:gd name="T80" fmla="*/ 480 w 496"/>
              <a:gd name="T81" fmla="*/ 100 h 422"/>
              <a:gd name="T82" fmla="*/ 454 w 496"/>
              <a:gd name="T83" fmla="*/ 126 h 422"/>
              <a:gd name="T84" fmla="*/ 462 w 496"/>
              <a:gd name="T85" fmla="*/ 128 h 422"/>
              <a:gd name="T86" fmla="*/ 452 w 496"/>
              <a:gd name="T87" fmla="*/ 170 h 422"/>
              <a:gd name="T88" fmla="*/ 442 w 496"/>
              <a:gd name="T89" fmla="*/ 174 h 422"/>
              <a:gd name="T90" fmla="*/ 448 w 496"/>
              <a:gd name="T91" fmla="*/ 180 h 422"/>
              <a:gd name="T92" fmla="*/ 442 w 496"/>
              <a:gd name="T93" fmla="*/ 192 h 422"/>
              <a:gd name="T94" fmla="*/ 420 w 496"/>
              <a:gd name="T95" fmla="*/ 202 h 422"/>
              <a:gd name="T96" fmla="*/ 428 w 496"/>
              <a:gd name="T97" fmla="*/ 216 h 422"/>
              <a:gd name="T98" fmla="*/ 418 w 496"/>
              <a:gd name="T99" fmla="*/ 246 h 422"/>
              <a:gd name="T100" fmla="*/ 382 w 496"/>
              <a:gd name="T101" fmla="*/ 278 h 422"/>
              <a:gd name="T102" fmla="*/ 390 w 496"/>
              <a:gd name="T103" fmla="*/ 282 h 422"/>
              <a:gd name="T104" fmla="*/ 380 w 496"/>
              <a:gd name="T105" fmla="*/ 294 h 422"/>
              <a:gd name="T106" fmla="*/ 378 w 496"/>
              <a:gd name="T107" fmla="*/ 304 h 422"/>
              <a:gd name="T108" fmla="*/ 362 w 496"/>
              <a:gd name="T109" fmla="*/ 346 h 422"/>
              <a:gd name="T110" fmla="*/ 364 w 496"/>
              <a:gd name="T111" fmla="*/ 368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6" h="422">
                <a:moveTo>
                  <a:pt x="366" y="368"/>
                </a:moveTo>
                <a:lnTo>
                  <a:pt x="372" y="382"/>
                </a:lnTo>
                <a:lnTo>
                  <a:pt x="374" y="382"/>
                </a:lnTo>
                <a:lnTo>
                  <a:pt x="378" y="384"/>
                </a:lnTo>
                <a:lnTo>
                  <a:pt x="372" y="408"/>
                </a:lnTo>
                <a:lnTo>
                  <a:pt x="368" y="412"/>
                </a:lnTo>
                <a:lnTo>
                  <a:pt x="366" y="412"/>
                </a:lnTo>
                <a:lnTo>
                  <a:pt x="358" y="412"/>
                </a:lnTo>
                <a:lnTo>
                  <a:pt x="346" y="414"/>
                </a:lnTo>
                <a:lnTo>
                  <a:pt x="342" y="414"/>
                </a:lnTo>
                <a:lnTo>
                  <a:pt x="332" y="414"/>
                </a:lnTo>
                <a:lnTo>
                  <a:pt x="322" y="414"/>
                </a:lnTo>
                <a:lnTo>
                  <a:pt x="274" y="416"/>
                </a:lnTo>
                <a:lnTo>
                  <a:pt x="270" y="416"/>
                </a:lnTo>
                <a:lnTo>
                  <a:pt x="260" y="416"/>
                </a:lnTo>
                <a:lnTo>
                  <a:pt x="254" y="418"/>
                </a:lnTo>
                <a:lnTo>
                  <a:pt x="250" y="418"/>
                </a:lnTo>
                <a:lnTo>
                  <a:pt x="244" y="418"/>
                </a:lnTo>
                <a:lnTo>
                  <a:pt x="234" y="418"/>
                </a:lnTo>
                <a:lnTo>
                  <a:pt x="228" y="418"/>
                </a:lnTo>
                <a:lnTo>
                  <a:pt x="218" y="418"/>
                </a:lnTo>
                <a:lnTo>
                  <a:pt x="208" y="420"/>
                </a:lnTo>
                <a:lnTo>
                  <a:pt x="198" y="420"/>
                </a:lnTo>
                <a:lnTo>
                  <a:pt x="164" y="420"/>
                </a:lnTo>
                <a:lnTo>
                  <a:pt x="126" y="422"/>
                </a:lnTo>
                <a:lnTo>
                  <a:pt x="118" y="422"/>
                </a:lnTo>
                <a:lnTo>
                  <a:pt x="112" y="422"/>
                </a:lnTo>
                <a:lnTo>
                  <a:pt x="102" y="422"/>
                </a:lnTo>
                <a:lnTo>
                  <a:pt x="96" y="422"/>
                </a:lnTo>
                <a:lnTo>
                  <a:pt x="90" y="422"/>
                </a:lnTo>
                <a:lnTo>
                  <a:pt x="86" y="422"/>
                </a:lnTo>
                <a:lnTo>
                  <a:pt x="82" y="422"/>
                </a:lnTo>
                <a:lnTo>
                  <a:pt x="70" y="422"/>
                </a:lnTo>
                <a:lnTo>
                  <a:pt x="68" y="422"/>
                </a:lnTo>
                <a:lnTo>
                  <a:pt x="66" y="422"/>
                </a:lnTo>
                <a:lnTo>
                  <a:pt x="66" y="386"/>
                </a:lnTo>
                <a:lnTo>
                  <a:pt x="66" y="362"/>
                </a:lnTo>
                <a:lnTo>
                  <a:pt x="66" y="360"/>
                </a:lnTo>
                <a:lnTo>
                  <a:pt x="60" y="358"/>
                </a:lnTo>
                <a:lnTo>
                  <a:pt x="50" y="356"/>
                </a:lnTo>
                <a:lnTo>
                  <a:pt x="38" y="356"/>
                </a:lnTo>
                <a:lnTo>
                  <a:pt x="38" y="360"/>
                </a:lnTo>
                <a:lnTo>
                  <a:pt x="30" y="360"/>
                </a:lnTo>
                <a:lnTo>
                  <a:pt x="22" y="354"/>
                </a:lnTo>
                <a:lnTo>
                  <a:pt x="18" y="350"/>
                </a:lnTo>
                <a:lnTo>
                  <a:pt x="20" y="326"/>
                </a:lnTo>
                <a:lnTo>
                  <a:pt x="20" y="312"/>
                </a:lnTo>
                <a:lnTo>
                  <a:pt x="20" y="230"/>
                </a:lnTo>
                <a:lnTo>
                  <a:pt x="20" y="208"/>
                </a:lnTo>
                <a:lnTo>
                  <a:pt x="20" y="152"/>
                </a:lnTo>
                <a:lnTo>
                  <a:pt x="20" y="146"/>
                </a:lnTo>
                <a:lnTo>
                  <a:pt x="20" y="144"/>
                </a:lnTo>
                <a:lnTo>
                  <a:pt x="18" y="130"/>
                </a:lnTo>
                <a:lnTo>
                  <a:pt x="18" y="126"/>
                </a:lnTo>
                <a:lnTo>
                  <a:pt x="10" y="82"/>
                </a:lnTo>
                <a:lnTo>
                  <a:pt x="6" y="60"/>
                </a:lnTo>
                <a:lnTo>
                  <a:pt x="4" y="38"/>
                </a:lnTo>
                <a:lnTo>
                  <a:pt x="0" y="16"/>
                </a:lnTo>
                <a:lnTo>
                  <a:pt x="34" y="16"/>
                </a:lnTo>
                <a:lnTo>
                  <a:pt x="42" y="16"/>
                </a:lnTo>
                <a:lnTo>
                  <a:pt x="50" y="16"/>
                </a:lnTo>
                <a:lnTo>
                  <a:pt x="74" y="16"/>
                </a:lnTo>
                <a:lnTo>
                  <a:pt x="78" y="16"/>
                </a:lnTo>
                <a:lnTo>
                  <a:pt x="84" y="16"/>
                </a:lnTo>
                <a:lnTo>
                  <a:pt x="92" y="14"/>
                </a:lnTo>
                <a:lnTo>
                  <a:pt x="96" y="14"/>
                </a:lnTo>
                <a:lnTo>
                  <a:pt x="114" y="14"/>
                </a:lnTo>
                <a:lnTo>
                  <a:pt x="126" y="14"/>
                </a:lnTo>
                <a:lnTo>
                  <a:pt x="132" y="14"/>
                </a:lnTo>
                <a:lnTo>
                  <a:pt x="136" y="14"/>
                </a:lnTo>
                <a:lnTo>
                  <a:pt x="140" y="14"/>
                </a:lnTo>
                <a:lnTo>
                  <a:pt x="144" y="14"/>
                </a:lnTo>
                <a:lnTo>
                  <a:pt x="154" y="12"/>
                </a:lnTo>
                <a:lnTo>
                  <a:pt x="158" y="12"/>
                </a:lnTo>
                <a:lnTo>
                  <a:pt x="166" y="12"/>
                </a:lnTo>
                <a:lnTo>
                  <a:pt x="170" y="12"/>
                </a:lnTo>
                <a:lnTo>
                  <a:pt x="192" y="12"/>
                </a:lnTo>
                <a:lnTo>
                  <a:pt x="196" y="12"/>
                </a:lnTo>
                <a:lnTo>
                  <a:pt x="202" y="12"/>
                </a:lnTo>
                <a:lnTo>
                  <a:pt x="206" y="10"/>
                </a:lnTo>
                <a:lnTo>
                  <a:pt x="208" y="10"/>
                </a:lnTo>
                <a:lnTo>
                  <a:pt x="240" y="10"/>
                </a:lnTo>
                <a:lnTo>
                  <a:pt x="248" y="10"/>
                </a:lnTo>
                <a:lnTo>
                  <a:pt x="256" y="10"/>
                </a:lnTo>
                <a:lnTo>
                  <a:pt x="260" y="10"/>
                </a:lnTo>
                <a:lnTo>
                  <a:pt x="270" y="10"/>
                </a:lnTo>
                <a:lnTo>
                  <a:pt x="276" y="8"/>
                </a:lnTo>
                <a:lnTo>
                  <a:pt x="280" y="8"/>
                </a:lnTo>
                <a:lnTo>
                  <a:pt x="290" y="8"/>
                </a:lnTo>
                <a:lnTo>
                  <a:pt x="316" y="6"/>
                </a:lnTo>
                <a:lnTo>
                  <a:pt x="320" y="6"/>
                </a:lnTo>
                <a:lnTo>
                  <a:pt x="328" y="6"/>
                </a:lnTo>
                <a:lnTo>
                  <a:pt x="344" y="6"/>
                </a:lnTo>
                <a:lnTo>
                  <a:pt x="352" y="4"/>
                </a:lnTo>
                <a:lnTo>
                  <a:pt x="362" y="4"/>
                </a:lnTo>
                <a:lnTo>
                  <a:pt x="374" y="4"/>
                </a:lnTo>
                <a:lnTo>
                  <a:pt x="386" y="4"/>
                </a:lnTo>
                <a:lnTo>
                  <a:pt x="402" y="2"/>
                </a:lnTo>
                <a:lnTo>
                  <a:pt x="422" y="2"/>
                </a:lnTo>
                <a:lnTo>
                  <a:pt x="446" y="0"/>
                </a:lnTo>
                <a:lnTo>
                  <a:pt x="458" y="14"/>
                </a:lnTo>
                <a:lnTo>
                  <a:pt x="458" y="24"/>
                </a:lnTo>
                <a:lnTo>
                  <a:pt x="452" y="34"/>
                </a:lnTo>
                <a:lnTo>
                  <a:pt x="446" y="36"/>
                </a:lnTo>
                <a:lnTo>
                  <a:pt x="442" y="36"/>
                </a:lnTo>
                <a:lnTo>
                  <a:pt x="436" y="46"/>
                </a:lnTo>
                <a:lnTo>
                  <a:pt x="434" y="48"/>
                </a:lnTo>
                <a:lnTo>
                  <a:pt x="432" y="52"/>
                </a:lnTo>
                <a:lnTo>
                  <a:pt x="430" y="58"/>
                </a:lnTo>
                <a:lnTo>
                  <a:pt x="428" y="60"/>
                </a:lnTo>
                <a:lnTo>
                  <a:pt x="432" y="60"/>
                </a:lnTo>
                <a:lnTo>
                  <a:pt x="442" y="60"/>
                </a:lnTo>
                <a:lnTo>
                  <a:pt x="476" y="56"/>
                </a:lnTo>
                <a:lnTo>
                  <a:pt x="494" y="56"/>
                </a:lnTo>
                <a:lnTo>
                  <a:pt x="496" y="60"/>
                </a:lnTo>
                <a:lnTo>
                  <a:pt x="496" y="74"/>
                </a:lnTo>
                <a:lnTo>
                  <a:pt x="494" y="78"/>
                </a:lnTo>
                <a:lnTo>
                  <a:pt x="486" y="82"/>
                </a:lnTo>
                <a:lnTo>
                  <a:pt x="484" y="84"/>
                </a:lnTo>
                <a:lnTo>
                  <a:pt x="482" y="86"/>
                </a:lnTo>
                <a:lnTo>
                  <a:pt x="478" y="86"/>
                </a:lnTo>
                <a:lnTo>
                  <a:pt x="478" y="96"/>
                </a:lnTo>
                <a:lnTo>
                  <a:pt x="480" y="100"/>
                </a:lnTo>
                <a:lnTo>
                  <a:pt x="466" y="110"/>
                </a:lnTo>
                <a:lnTo>
                  <a:pt x="456" y="122"/>
                </a:lnTo>
                <a:lnTo>
                  <a:pt x="454" y="126"/>
                </a:lnTo>
                <a:lnTo>
                  <a:pt x="454" y="130"/>
                </a:lnTo>
                <a:lnTo>
                  <a:pt x="458" y="126"/>
                </a:lnTo>
                <a:lnTo>
                  <a:pt x="462" y="128"/>
                </a:lnTo>
                <a:lnTo>
                  <a:pt x="466" y="154"/>
                </a:lnTo>
                <a:lnTo>
                  <a:pt x="464" y="158"/>
                </a:lnTo>
                <a:lnTo>
                  <a:pt x="452" y="170"/>
                </a:lnTo>
                <a:lnTo>
                  <a:pt x="446" y="170"/>
                </a:lnTo>
                <a:lnTo>
                  <a:pt x="444" y="170"/>
                </a:lnTo>
                <a:lnTo>
                  <a:pt x="442" y="174"/>
                </a:lnTo>
                <a:lnTo>
                  <a:pt x="444" y="176"/>
                </a:lnTo>
                <a:lnTo>
                  <a:pt x="446" y="178"/>
                </a:lnTo>
                <a:lnTo>
                  <a:pt x="448" y="180"/>
                </a:lnTo>
                <a:lnTo>
                  <a:pt x="448" y="186"/>
                </a:lnTo>
                <a:lnTo>
                  <a:pt x="444" y="192"/>
                </a:lnTo>
                <a:lnTo>
                  <a:pt x="442" y="192"/>
                </a:lnTo>
                <a:lnTo>
                  <a:pt x="432" y="192"/>
                </a:lnTo>
                <a:lnTo>
                  <a:pt x="428" y="190"/>
                </a:lnTo>
                <a:lnTo>
                  <a:pt x="420" y="202"/>
                </a:lnTo>
                <a:lnTo>
                  <a:pt x="420" y="210"/>
                </a:lnTo>
                <a:lnTo>
                  <a:pt x="422" y="210"/>
                </a:lnTo>
                <a:lnTo>
                  <a:pt x="428" y="216"/>
                </a:lnTo>
                <a:lnTo>
                  <a:pt x="424" y="228"/>
                </a:lnTo>
                <a:lnTo>
                  <a:pt x="420" y="244"/>
                </a:lnTo>
                <a:lnTo>
                  <a:pt x="418" y="246"/>
                </a:lnTo>
                <a:lnTo>
                  <a:pt x="402" y="260"/>
                </a:lnTo>
                <a:lnTo>
                  <a:pt x="390" y="270"/>
                </a:lnTo>
                <a:lnTo>
                  <a:pt x="382" y="278"/>
                </a:lnTo>
                <a:lnTo>
                  <a:pt x="384" y="282"/>
                </a:lnTo>
                <a:lnTo>
                  <a:pt x="388" y="282"/>
                </a:lnTo>
                <a:lnTo>
                  <a:pt x="390" y="282"/>
                </a:lnTo>
                <a:lnTo>
                  <a:pt x="392" y="288"/>
                </a:lnTo>
                <a:lnTo>
                  <a:pt x="390" y="292"/>
                </a:lnTo>
                <a:lnTo>
                  <a:pt x="380" y="294"/>
                </a:lnTo>
                <a:lnTo>
                  <a:pt x="372" y="294"/>
                </a:lnTo>
                <a:lnTo>
                  <a:pt x="374" y="300"/>
                </a:lnTo>
                <a:lnTo>
                  <a:pt x="378" y="304"/>
                </a:lnTo>
                <a:lnTo>
                  <a:pt x="374" y="320"/>
                </a:lnTo>
                <a:lnTo>
                  <a:pt x="368" y="328"/>
                </a:lnTo>
                <a:lnTo>
                  <a:pt x="362" y="346"/>
                </a:lnTo>
                <a:lnTo>
                  <a:pt x="362" y="350"/>
                </a:lnTo>
                <a:lnTo>
                  <a:pt x="360" y="366"/>
                </a:lnTo>
                <a:lnTo>
                  <a:pt x="364" y="368"/>
                </a:lnTo>
                <a:lnTo>
                  <a:pt x="366" y="368"/>
                </a:lnTo>
                <a:close/>
              </a:path>
            </a:pathLst>
          </a:custGeom>
          <a:solidFill>
            <a:schemeClr val="bg2">
              <a:lumMod val="90000"/>
            </a:schemeClr>
          </a:solidFill>
          <a:ln w="3175" cmpd="sng">
            <a:solidFill>
              <a:schemeClr val="bg2">
                <a:lumMod val="75000"/>
              </a:schemeClr>
            </a:solidFill>
            <a:round/>
            <a:headEnd/>
            <a:tailEnd/>
          </a:ln>
        </p:spPr>
        <p:txBody>
          <a:bodyPr/>
          <a:lstStyle/>
          <a:p>
            <a:endParaRPr lang="en-US">
              <a:solidFill>
                <a:prstClr val="black"/>
              </a:solidFill>
            </a:endParaRPr>
          </a:p>
        </p:txBody>
      </p:sp>
      <p:sp>
        <p:nvSpPr>
          <p:cNvPr id="237" name="Freeform 444"/>
          <p:cNvSpPr>
            <a:spLocks/>
          </p:cNvSpPr>
          <p:nvPr/>
        </p:nvSpPr>
        <p:spPr bwMode="auto">
          <a:xfrm>
            <a:off x="8031163" y="3740151"/>
            <a:ext cx="800100" cy="568325"/>
          </a:xfrm>
          <a:custGeom>
            <a:avLst/>
            <a:gdLst>
              <a:gd name="T0" fmla="*/ 326 w 504"/>
              <a:gd name="T1" fmla="*/ 296 h 358"/>
              <a:gd name="T2" fmla="*/ 334 w 504"/>
              <a:gd name="T3" fmla="*/ 298 h 358"/>
              <a:gd name="T4" fmla="*/ 344 w 504"/>
              <a:gd name="T5" fmla="*/ 316 h 358"/>
              <a:gd name="T6" fmla="*/ 326 w 504"/>
              <a:gd name="T7" fmla="*/ 322 h 358"/>
              <a:gd name="T8" fmla="*/ 320 w 504"/>
              <a:gd name="T9" fmla="*/ 310 h 358"/>
              <a:gd name="T10" fmla="*/ 308 w 504"/>
              <a:gd name="T11" fmla="*/ 306 h 358"/>
              <a:gd name="T12" fmla="*/ 306 w 504"/>
              <a:gd name="T13" fmla="*/ 310 h 358"/>
              <a:gd name="T14" fmla="*/ 320 w 504"/>
              <a:gd name="T15" fmla="*/ 328 h 358"/>
              <a:gd name="T16" fmla="*/ 312 w 504"/>
              <a:gd name="T17" fmla="*/ 340 h 358"/>
              <a:gd name="T18" fmla="*/ 306 w 504"/>
              <a:gd name="T19" fmla="*/ 358 h 358"/>
              <a:gd name="T20" fmla="*/ 278 w 504"/>
              <a:gd name="T21" fmla="*/ 350 h 358"/>
              <a:gd name="T22" fmla="*/ 266 w 504"/>
              <a:gd name="T23" fmla="*/ 312 h 358"/>
              <a:gd name="T24" fmla="*/ 242 w 504"/>
              <a:gd name="T25" fmla="*/ 298 h 358"/>
              <a:gd name="T26" fmla="*/ 224 w 504"/>
              <a:gd name="T27" fmla="*/ 254 h 358"/>
              <a:gd name="T28" fmla="*/ 200 w 504"/>
              <a:gd name="T29" fmla="*/ 244 h 358"/>
              <a:gd name="T30" fmla="*/ 176 w 504"/>
              <a:gd name="T31" fmla="*/ 224 h 358"/>
              <a:gd name="T32" fmla="*/ 156 w 504"/>
              <a:gd name="T33" fmla="*/ 198 h 358"/>
              <a:gd name="T34" fmla="*/ 138 w 504"/>
              <a:gd name="T35" fmla="*/ 192 h 358"/>
              <a:gd name="T36" fmla="*/ 128 w 504"/>
              <a:gd name="T37" fmla="*/ 176 h 358"/>
              <a:gd name="T38" fmla="*/ 114 w 504"/>
              <a:gd name="T39" fmla="*/ 168 h 358"/>
              <a:gd name="T40" fmla="*/ 86 w 504"/>
              <a:gd name="T41" fmla="*/ 148 h 358"/>
              <a:gd name="T42" fmla="*/ 76 w 504"/>
              <a:gd name="T43" fmla="*/ 140 h 358"/>
              <a:gd name="T44" fmla="*/ 54 w 504"/>
              <a:gd name="T45" fmla="*/ 106 h 358"/>
              <a:gd name="T46" fmla="*/ 38 w 504"/>
              <a:gd name="T47" fmla="*/ 104 h 358"/>
              <a:gd name="T48" fmla="*/ 10 w 504"/>
              <a:gd name="T49" fmla="*/ 62 h 358"/>
              <a:gd name="T50" fmla="*/ 22 w 504"/>
              <a:gd name="T51" fmla="*/ 48 h 358"/>
              <a:gd name="T52" fmla="*/ 48 w 504"/>
              <a:gd name="T53" fmla="*/ 34 h 358"/>
              <a:gd name="T54" fmla="*/ 102 w 504"/>
              <a:gd name="T55" fmla="*/ 12 h 358"/>
              <a:gd name="T56" fmla="*/ 188 w 504"/>
              <a:gd name="T57" fmla="*/ 2 h 358"/>
              <a:gd name="T58" fmla="*/ 256 w 504"/>
              <a:gd name="T59" fmla="*/ 18 h 358"/>
              <a:gd name="T60" fmla="*/ 266 w 504"/>
              <a:gd name="T61" fmla="*/ 32 h 358"/>
              <a:gd name="T62" fmla="*/ 308 w 504"/>
              <a:gd name="T63" fmla="*/ 26 h 358"/>
              <a:gd name="T64" fmla="*/ 376 w 504"/>
              <a:gd name="T65" fmla="*/ 20 h 358"/>
              <a:gd name="T66" fmla="*/ 448 w 504"/>
              <a:gd name="T67" fmla="*/ 64 h 358"/>
              <a:gd name="T68" fmla="*/ 490 w 504"/>
              <a:gd name="T69" fmla="*/ 94 h 358"/>
              <a:gd name="T70" fmla="*/ 482 w 504"/>
              <a:gd name="T71" fmla="*/ 124 h 358"/>
              <a:gd name="T72" fmla="*/ 474 w 504"/>
              <a:gd name="T73" fmla="*/ 138 h 358"/>
              <a:gd name="T74" fmla="*/ 458 w 504"/>
              <a:gd name="T75" fmla="*/ 178 h 358"/>
              <a:gd name="T76" fmla="*/ 448 w 504"/>
              <a:gd name="T77" fmla="*/ 172 h 358"/>
              <a:gd name="T78" fmla="*/ 444 w 504"/>
              <a:gd name="T79" fmla="*/ 180 h 358"/>
              <a:gd name="T80" fmla="*/ 450 w 504"/>
              <a:gd name="T81" fmla="*/ 188 h 358"/>
              <a:gd name="T82" fmla="*/ 454 w 504"/>
              <a:gd name="T83" fmla="*/ 200 h 358"/>
              <a:gd name="T84" fmla="*/ 442 w 504"/>
              <a:gd name="T85" fmla="*/ 218 h 358"/>
              <a:gd name="T86" fmla="*/ 422 w 504"/>
              <a:gd name="T87" fmla="*/ 220 h 358"/>
              <a:gd name="T88" fmla="*/ 410 w 504"/>
              <a:gd name="T89" fmla="*/ 248 h 358"/>
              <a:gd name="T90" fmla="*/ 394 w 504"/>
              <a:gd name="T91" fmla="*/ 252 h 358"/>
              <a:gd name="T92" fmla="*/ 388 w 504"/>
              <a:gd name="T93" fmla="*/ 246 h 358"/>
              <a:gd name="T94" fmla="*/ 396 w 504"/>
              <a:gd name="T95" fmla="*/ 260 h 358"/>
              <a:gd name="T96" fmla="*/ 388 w 504"/>
              <a:gd name="T97" fmla="*/ 274 h 358"/>
              <a:gd name="T98" fmla="*/ 348 w 504"/>
              <a:gd name="T99" fmla="*/ 29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4" h="358">
                <a:moveTo>
                  <a:pt x="348" y="298"/>
                </a:moveTo>
                <a:lnTo>
                  <a:pt x="344" y="296"/>
                </a:lnTo>
                <a:lnTo>
                  <a:pt x="332" y="294"/>
                </a:lnTo>
                <a:lnTo>
                  <a:pt x="326" y="296"/>
                </a:lnTo>
                <a:lnTo>
                  <a:pt x="320" y="296"/>
                </a:lnTo>
                <a:lnTo>
                  <a:pt x="318" y="298"/>
                </a:lnTo>
                <a:lnTo>
                  <a:pt x="332" y="298"/>
                </a:lnTo>
                <a:lnTo>
                  <a:pt x="334" y="298"/>
                </a:lnTo>
                <a:lnTo>
                  <a:pt x="340" y="298"/>
                </a:lnTo>
                <a:lnTo>
                  <a:pt x="346" y="306"/>
                </a:lnTo>
                <a:lnTo>
                  <a:pt x="346" y="312"/>
                </a:lnTo>
                <a:lnTo>
                  <a:pt x="344" y="316"/>
                </a:lnTo>
                <a:lnTo>
                  <a:pt x="338" y="322"/>
                </a:lnTo>
                <a:lnTo>
                  <a:pt x="334" y="324"/>
                </a:lnTo>
                <a:lnTo>
                  <a:pt x="328" y="326"/>
                </a:lnTo>
                <a:lnTo>
                  <a:pt x="326" y="322"/>
                </a:lnTo>
                <a:lnTo>
                  <a:pt x="326" y="316"/>
                </a:lnTo>
                <a:lnTo>
                  <a:pt x="322" y="308"/>
                </a:lnTo>
                <a:lnTo>
                  <a:pt x="320" y="304"/>
                </a:lnTo>
                <a:lnTo>
                  <a:pt x="320" y="310"/>
                </a:lnTo>
                <a:lnTo>
                  <a:pt x="322" y="318"/>
                </a:lnTo>
                <a:lnTo>
                  <a:pt x="320" y="320"/>
                </a:lnTo>
                <a:lnTo>
                  <a:pt x="312" y="316"/>
                </a:lnTo>
                <a:lnTo>
                  <a:pt x="308" y="306"/>
                </a:lnTo>
                <a:lnTo>
                  <a:pt x="306" y="302"/>
                </a:lnTo>
                <a:lnTo>
                  <a:pt x="302" y="298"/>
                </a:lnTo>
                <a:lnTo>
                  <a:pt x="304" y="306"/>
                </a:lnTo>
                <a:lnTo>
                  <a:pt x="306" y="310"/>
                </a:lnTo>
                <a:lnTo>
                  <a:pt x="312" y="322"/>
                </a:lnTo>
                <a:lnTo>
                  <a:pt x="314" y="326"/>
                </a:lnTo>
                <a:lnTo>
                  <a:pt x="318" y="328"/>
                </a:lnTo>
                <a:lnTo>
                  <a:pt x="320" y="328"/>
                </a:lnTo>
                <a:lnTo>
                  <a:pt x="326" y="332"/>
                </a:lnTo>
                <a:lnTo>
                  <a:pt x="322" y="340"/>
                </a:lnTo>
                <a:lnTo>
                  <a:pt x="312" y="346"/>
                </a:lnTo>
                <a:lnTo>
                  <a:pt x="312" y="340"/>
                </a:lnTo>
                <a:lnTo>
                  <a:pt x="310" y="340"/>
                </a:lnTo>
                <a:lnTo>
                  <a:pt x="306" y="352"/>
                </a:lnTo>
                <a:lnTo>
                  <a:pt x="306" y="356"/>
                </a:lnTo>
                <a:lnTo>
                  <a:pt x="306" y="358"/>
                </a:lnTo>
                <a:lnTo>
                  <a:pt x="292" y="352"/>
                </a:lnTo>
                <a:lnTo>
                  <a:pt x="290" y="352"/>
                </a:lnTo>
                <a:lnTo>
                  <a:pt x="286" y="354"/>
                </a:lnTo>
                <a:lnTo>
                  <a:pt x="278" y="350"/>
                </a:lnTo>
                <a:lnTo>
                  <a:pt x="276" y="342"/>
                </a:lnTo>
                <a:lnTo>
                  <a:pt x="274" y="334"/>
                </a:lnTo>
                <a:lnTo>
                  <a:pt x="272" y="324"/>
                </a:lnTo>
                <a:lnTo>
                  <a:pt x="266" y="312"/>
                </a:lnTo>
                <a:lnTo>
                  <a:pt x="260" y="304"/>
                </a:lnTo>
                <a:lnTo>
                  <a:pt x="252" y="302"/>
                </a:lnTo>
                <a:lnTo>
                  <a:pt x="246" y="302"/>
                </a:lnTo>
                <a:lnTo>
                  <a:pt x="242" y="298"/>
                </a:lnTo>
                <a:lnTo>
                  <a:pt x="240" y="298"/>
                </a:lnTo>
                <a:lnTo>
                  <a:pt x="238" y="288"/>
                </a:lnTo>
                <a:lnTo>
                  <a:pt x="238" y="282"/>
                </a:lnTo>
                <a:lnTo>
                  <a:pt x="224" y="254"/>
                </a:lnTo>
                <a:lnTo>
                  <a:pt x="220" y="250"/>
                </a:lnTo>
                <a:lnTo>
                  <a:pt x="208" y="246"/>
                </a:lnTo>
                <a:lnTo>
                  <a:pt x="202" y="244"/>
                </a:lnTo>
                <a:lnTo>
                  <a:pt x="200" y="244"/>
                </a:lnTo>
                <a:lnTo>
                  <a:pt x="196" y="242"/>
                </a:lnTo>
                <a:lnTo>
                  <a:pt x="192" y="240"/>
                </a:lnTo>
                <a:lnTo>
                  <a:pt x="182" y="232"/>
                </a:lnTo>
                <a:lnTo>
                  <a:pt x="176" y="224"/>
                </a:lnTo>
                <a:lnTo>
                  <a:pt x="170" y="216"/>
                </a:lnTo>
                <a:lnTo>
                  <a:pt x="170" y="212"/>
                </a:lnTo>
                <a:lnTo>
                  <a:pt x="170" y="208"/>
                </a:lnTo>
                <a:lnTo>
                  <a:pt x="156" y="198"/>
                </a:lnTo>
                <a:lnTo>
                  <a:pt x="154" y="196"/>
                </a:lnTo>
                <a:lnTo>
                  <a:pt x="148" y="194"/>
                </a:lnTo>
                <a:lnTo>
                  <a:pt x="146" y="196"/>
                </a:lnTo>
                <a:lnTo>
                  <a:pt x="138" y="192"/>
                </a:lnTo>
                <a:lnTo>
                  <a:pt x="136" y="186"/>
                </a:lnTo>
                <a:lnTo>
                  <a:pt x="134" y="182"/>
                </a:lnTo>
                <a:lnTo>
                  <a:pt x="130" y="178"/>
                </a:lnTo>
                <a:lnTo>
                  <a:pt x="128" y="176"/>
                </a:lnTo>
                <a:lnTo>
                  <a:pt x="124" y="174"/>
                </a:lnTo>
                <a:lnTo>
                  <a:pt x="122" y="172"/>
                </a:lnTo>
                <a:lnTo>
                  <a:pt x="118" y="170"/>
                </a:lnTo>
                <a:lnTo>
                  <a:pt x="114" y="168"/>
                </a:lnTo>
                <a:lnTo>
                  <a:pt x="112" y="168"/>
                </a:lnTo>
                <a:lnTo>
                  <a:pt x="108" y="166"/>
                </a:lnTo>
                <a:lnTo>
                  <a:pt x="96" y="160"/>
                </a:lnTo>
                <a:lnTo>
                  <a:pt x="86" y="148"/>
                </a:lnTo>
                <a:lnTo>
                  <a:pt x="84" y="144"/>
                </a:lnTo>
                <a:lnTo>
                  <a:pt x="82" y="142"/>
                </a:lnTo>
                <a:lnTo>
                  <a:pt x="80" y="140"/>
                </a:lnTo>
                <a:lnTo>
                  <a:pt x="76" y="140"/>
                </a:lnTo>
                <a:lnTo>
                  <a:pt x="74" y="138"/>
                </a:lnTo>
                <a:lnTo>
                  <a:pt x="72" y="132"/>
                </a:lnTo>
                <a:lnTo>
                  <a:pt x="66" y="122"/>
                </a:lnTo>
                <a:lnTo>
                  <a:pt x="54" y="106"/>
                </a:lnTo>
                <a:lnTo>
                  <a:pt x="52" y="104"/>
                </a:lnTo>
                <a:lnTo>
                  <a:pt x="46" y="104"/>
                </a:lnTo>
                <a:lnTo>
                  <a:pt x="40" y="106"/>
                </a:lnTo>
                <a:lnTo>
                  <a:pt x="38" y="104"/>
                </a:lnTo>
                <a:lnTo>
                  <a:pt x="6" y="88"/>
                </a:lnTo>
                <a:lnTo>
                  <a:pt x="0" y="84"/>
                </a:lnTo>
                <a:lnTo>
                  <a:pt x="4" y="72"/>
                </a:lnTo>
                <a:lnTo>
                  <a:pt x="10" y="62"/>
                </a:lnTo>
                <a:lnTo>
                  <a:pt x="14" y="58"/>
                </a:lnTo>
                <a:lnTo>
                  <a:pt x="16" y="56"/>
                </a:lnTo>
                <a:lnTo>
                  <a:pt x="20" y="56"/>
                </a:lnTo>
                <a:lnTo>
                  <a:pt x="22" y="48"/>
                </a:lnTo>
                <a:lnTo>
                  <a:pt x="22" y="46"/>
                </a:lnTo>
                <a:lnTo>
                  <a:pt x="24" y="44"/>
                </a:lnTo>
                <a:lnTo>
                  <a:pt x="32" y="42"/>
                </a:lnTo>
                <a:lnTo>
                  <a:pt x="48" y="34"/>
                </a:lnTo>
                <a:lnTo>
                  <a:pt x="52" y="32"/>
                </a:lnTo>
                <a:lnTo>
                  <a:pt x="70" y="22"/>
                </a:lnTo>
                <a:lnTo>
                  <a:pt x="90" y="12"/>
                </a:lnTo>
                <a:lnTo>
                  <a:pt x="102" y="12"/>
                </a:lnTo>
                <a:lnTo>
                  <a:pt x="138" y="8"/>
                </a:lnTo>
                <a:lnTo>
                  <a:pt x="148" y="6"/>
                </a:lnTo>
                <a:lnTo>
                  <a:pt x="170" y="4"/>
                </a:lnTo>
                <a:lnTo>
                  <a:pt x="188" y="2"/>
                </a:lnTo>
                <a:lnTo>
                  <a:pt x="224" y="0"/>
                </a:lnTo>
                <a:lnTo>
                  <a:pt x="240" y="2"/>
                </a:lnTo>
                <a:lnTo>
                  <a:pt x="242" y="6"/>
                </a:lnTo>
                <a:lnTo>
                  <a:pt x="256" y="18"/>
                </a:lnTo>
                <a:lnTo>
                  <a:pt x="256" y="22"/>
                </a:lnTo>
                <a:lnTo>
                  <a:pt x="258" y="28"/>
                </a:lnTo>
                <a:lnTo>
                  <a:pt x="258" y="32"/>
                </a:lnTo>
                <a:lnTo>
                  <a:pt x="266" y="32"/>
                </a:lnTo>
                <a:lnTo>
                  <a:pt x="276" y="30"/>
                </a:lnTo>
                <a:lnTo>
                  <a:pt x="284" y="28"/>
                </a:lnTo>
                <a:lnTo>
                  <a:pt x="300" y="26"/>
                </a:lnTo>
                <a:lnTo>
                  <a:pt x="308" y="26"/>
                </a:lnTo>
                <a:lnTo>
                  <a:pt x="316" y="24"/>
                </a:lnTo>
                <a:lnTo>
                  <a:pt x="368" y="16"/>
                </a:lnTo>
                <a:lnTo>
                  <a:pt x="372" y="16"/>
                </a:lnTo>
                <a:lnTo>
                  <a:pt x="376" y="20"/>
                </a:lnTo>
                <a:lnTo>
                  <a:pt x="390" y="26"/>
                </a:lnTo>
                <a:lnTo>
                  <a:pt x="426" y="52"/>
                </a:lnTo>
                <a:lnTo>
                  <a:pt x="438" y="60"/>
                </a:lnTo>
                <a:lnTo>
                  <a:pt x="448" y="64"/>
                </a:lnTo>
                <a:lnTo>
                  <a:pt x="470" y="80"/>
                </a:lnTo>
                <a:lnTo>
                  <a:pt x="482" y="88"/>
                </a:lnTo>
                <a:lnTo>
                  <a:pt x="486" y="92"/>
                </a:lnTo>
                <a:lnTo>
                  <a:pt x="490" y="94"/>
                </a:lnTo>
                <a:lnTo>
                  <a:pt x="504" y="102"/>
                </a:lnTo>
                <a:lnTo>
                  <a:pt x="504" y="104"/>
                </a:lnTo>
                <a:lnTo>
                  <a:pt x="502" y="104"/>
                </a:lnTo>
                <a:lnTo>
                  <a:pt x="482" y="124"/>
                </a:lnTo>
                <a:lnTo>
                  <a:pt x="480" y="128"/>
                </a:lnTo>
                <a:lnTo>
                  <a:pt x="478" y="130"/>
                </a:lnTo>
                <a:lnTo>
                  <a:pt x="476" y="134"/>
                </a:lnTo>
                <a:lnTo>
                  <a:pt x="474" y="138"/>
                </a:lnTo>
                <a:lnTo>
                  <a:pt x="470" y="144"/>
                </a:lnTo>
                <a:lnTo>
                  <a:pt x="458" y="166"/>
                </a:lnTo>
                <a:lnTo>
                  <a:pt x="458" y="170"/>
                </a:lnTo>
                <a:lnTo>
                  <a:pt x="458" y="178"/>
                </a:lnTo>
                <a:lnTo>
                  <a:pt x="456" y="184"/>
                </a:lnTo>
                <a:lnTo>
                  <a:pt x="448" y="180"/>
                </a:lnTo>
                <a:lnTo>
                  <a:pt x="448" y="178"/>
                </a:lnTo>
                <a:lnTo>
                  <a:pt x="448" y="172"/>
                </a:lnTo>
                <a:lnTo>
                  <a:pt x="452" y="166"/>
                </a:lnTo>
                <a:lnTo>
                  <a:pt x="448" y="168"/>
                </a:lnTo>
                <a:lnTo>
                  <a:pt x="446" y="174"/>
                </a:lnTo>
                <a:lnTo>
                  <a:pt x="444" y="180"/>
                </a:lnTo>
                <a:lnTo>
                  <a:pt x="444" y="182"/>
                </a:lnTo>
                <a:lnTo>
                  <a:pt x="446" y="184"/>
                </a:lnTo>
                <a:lnTo>
                  <a:pt x="446" y="186"/>
                </a:lnTo>
                <a:lnTo>
                  <a:pt x="450" y="188"/>
                </a:lnTo>
                <a:lnTo>
                  <a:pt x="454" y="188"/>
                </a:lnTo>
                <a:lnTo>
                  <a:pt x="456" y="194"/>
                </a:lnTo>
                <a:lnTo>
                  <a:pt x="458" y="196"/>
                </a:lnTo>
                <a:lnTo>
                  <a:pt x="454" y="200"/>
                </a:lnTo>
                <a:lnTo>
                  <a:pt x="448" y="206"/>
                </a:lnTo>
                <a:lnTo>
                  <a:pt x="444" y="208"/>
                </a:lnTo>
                <a:lnTo>
                  <a:pt x="442" y="212"/>
                </a:lnTo>
                <a:lnTo>
                  <a:pt x="442" y="218"/>
                </a:lnTo>
                <a:lnTo>
                  <a:pt x="436" y="220"/>
                </a:lnTo>
                <a:lnTo>
                  <a:pt x="430" y="220"/>
                </a:lnTo>
                <a:lnTo>
                  <a:pt x="426" y="218"/>
                </a:lnTo>
                <a:lnTo>
                  <a:pt x="422" y="220"/>
                </a:lnTo>
                <a:lnTo>
                  <a:pt x="420" y="224"/>
                </a:lnTo>
                <a:lnTo>
                  <a:pt x="418" y="230"/>
                </a:lnTo>
                <a:lnTo>
                  <a:pt x="420" y="232"/>
                </a:lnTo>
                <a:lnTo>
                  <a:pt x="410" y="248"/>
                </a:lnTo>
                <a:lnTo>
                  <a:pt x="406" y="252"/>
                </a:lnTo>
                <a:lnTo>
                  <a:pt x="402" y="254"/>
                </a:lnTo>
                <a:lnTo>
                  <a:pt x="398" y="254"/>
                </a:lnTo>
                <a:lnTo>
                  <a:pt x="394" y="252"/>
                </a:lnTo>
                <a:lnTo>
                  <a:pt x="394" y="248"/>
                </a:lnTo>
                <a:lnTo>
                  <a:pt x="394" y="246"/>
                </a:lnTo>
                <a:lnTo>
                  <a:pt x="392" y="244"/>
                </a:lnTo>
                <a:lnTo>
                  <a:pt x="388" y="246"/>
                </a:lnTo>
                <a:lnTo>
                  <a:pt x="386" y="254"/>
                </a:lnTo>
                <a:lnTo>
                  <a:pt x="388" y="256"/>
                </a:lnTo>
                <a:lnTo>
                  <a:pt x="394" y="258"/>
                </a:lnTo>
                <a:lnTo>
                  <a:pt x="396" y="260"/>
                </a:lnTo>
                <a:lnTo>
                  <a:pt x="398" y="262"/>
                </a:lnTo>
                <a:lnTo>
                  <a:pt x="396" y="266"/>
                </a:lnTo>
                <a:lnTo>
                  <a:pt x="394" y="268"/>
                </a:lnTo>
                <a:lnTo>
                  <a:pt x="388" y="274"/>
                </a:lnTo>
                <a:lnTo>
                  <a:pt x="382" y="276"/>
                </a:lnTo>
                <a:lnTo>
                  <a:pt x="366" y="286"/>
                </a:lnTo>
                <a:lnTo>
                  <a:pt x="356" y="296"/>
                </a:lnTo>
                <a:lnTo>
                  <a:pt x="348" y="298"/>
                </a:lnTo>
                <a:close/>
              </a:path>
            </a:pathLst>
          </a:custGeom>
          <a:solidFill>
            <a:schemeClr val="bg2">
              <a:lumMod val="90000"/>
            </a:schemeClr>
          </a:solidFill>
          <a:ln w="3175" cmpd="sng">
            <a:solidFill>
              <a:schemeClr val="bg2">
                <a:lumMod val="75000"/>
              </a:schemeClr>
            </a:solidFill>
            <a:round/>
            <a:headEnd/>
            <a:tailEnd/>
          </a:ln>
        </p:spPr>
        <p:txBody>
          <a:bodyPr/>
          <a:lstStyle/>
          <a:p>
            <a:endParaRPr lang="en-US">
              <a:solidFill>
                <a:prstClr val="black"/>
              </a:solidFill>
            </a:endParaRPr>
          </a:p>
        </p:txBody>
      </p:sp>
      <p:sp>
        <p:nvSpPr>
          <p:cNvPr id="238" name="Freeform 445"/>
          <p:cNvSpPr>
            <a:spLocks/>
          </p:cNvSpPr>
          <p:nvPr/>
        </p:nvSpPr>
        <p:spPr bwMode="auto">
          <a:xfrm>
            <a:off x="7243764" y="3838575"/>
            <a:ext cx="612775" cy="920750"/>
          </a:xfrm>
          <a:custGeom>
            <a:avLst/>
            <a:gdLst>
              <a:gd name="T0" fmla="*/ 14 w 386"/>
              <a:gd name="T1" fmla="*/ 20 h 580"/>
              <a:gd name="T2" fmla="*/ 34 w 386"/>
              <a:gd name="T3" fmla="*/ 20 h 580"/>
              <a:gd name="T4" fmla="*/ 68 w 386"/>
              <a:gd name="T5" fmla="*/ 16 h 580"/>
              <a:gd name="T6" fmla="*/ 102 w 386"/>
              <a:gd name="T7" fmla="*/ 14 h 580"/>
              <a:gd name="T8" fmla="*/ 130 w 386"/>
              <a:gd name="T9" fmla="*/ 12 h 580"/>
              <a:gd name="T10" fmla="*/ 142 w 386"/>
              <a:gd name="T11" fmla="*/ 12 h 580"/>
              <a:gd name="T12" fmla="*/ 162 w 386"/>
              <a:gd name="T13" fmla="*/ 10 h 580"/>
              <a:gd name="T14" fmla="*/ 174 w 386"/>
              <a:gd name="T15" fmla="*/ 8 h 580"/>
              <a:gd name="T16" fmla="*/ 192 w 386"/>
              <a:gd name="T17" fmla="*/ 8 h 580"/>
              <a:gd name="T18" fmla="*/ 214 w 386"/>
              <a:gd name="T19" fmla="*/ 4 h 580"/>
              <a:gd name="T20" fmla="*/ 262 w 386"/>
              <a:gd name="T21" fmla="*/ 2 h 580"/>
              <a:gd name="T22" fmla="*/ 292 w 386"/>
              <a:gd name="T23" fmla="*/ 88 h 580"/>
              <a:gd name="T24" fmla="*/ 300 w 386"/>
              <a:gd name="T25" fmla="*/ 114 h 580"/>
              <a:gd name="T26" fmla="*/ 322 w 386"/>
              <a:gd name="T27" fmla="*/ 188 h 580"/>
              <a:gd name="T28" fmla="*/ 334 w 386"/>
              <a:gd name="T29" fmla="*/ 232 h 580"/>
              <a:gd name="T30" fmla="*/ 346 w 386"/>
              <a:gd name="T31" fmla="*/ 256 h 580"/>
              <a:gd name="T32" fmla="*/ 352 w 386"/>
              <a:gd name="T33" fmla="*/ 272 h 580"/>
              <a:gd name="T34" fmla="*/ 360 w 386"/>
              <a:gd name="T35" fmla="*/ 280 h 580"/>
              <a:gd name="T36" fmla="*/ 368 w 386"/>
              <a:gd name="T37" fmla="*/ 298 h 580"/>
              <a:gd name="T38" fmla="*/ 374 w 386"/>
              <a:gd name="T39" fmla="*/ 314 h 580"/>
              <a:gd name="T40" fmla="*/ 366 w 386"/>
              <a:gd name="T41" fmla="*/ 320 h 580"/>
              <a:gd name="T42" fmla="*/ 358 w 386"/>
              <a:gd name="T43" fmla="*/ 360 h 580"/>
              <a:gd name="T44" fmla="*/ 362 w 386"/>
              <a:gd name="T45" fmla="*/ 376 h 580"/>
              <a:gd name="T46" fmla="*/ 368 w 386"/>
              <a:gd name="T47" fmla="*/ 384 h 580"/>
              <a:gd name="T48" fmla="*/ 370 w 386"/>
              <a:gd name="T49" fmla="*/ 418 h 580"/>
              <a:gd name="T50" fmla="*/ 376 w 386"/>
              <a:gd name="T51" fmla="*/ 440 h 580"/>
              <a:gd name="T52" fmla="*/ 386 w 386"/>
              <a:gd name="T53" fmla="*/ 456 h 580"/>
              <a:gd name="T54" fmla="*/ 358 w 386"/>
              <a:gd name="T55" fmla="*/ 460 h 580"/>
              <a:gd name="T56" fmla="*/ 320 w 386"/>
              <a:gd name="T57" fmla="*/ 464 h 580"/>
              <a:gd name="T58" fmla="*/ 230 w 386"/>
              <a:gd name="T59" fmla="*/ 474 h 580"/>
              <a:gd name="T60" fmla="*/ 166 w 386"/>
              <a:gd name="T61" fmla="*/ 480 h 580"/>
              <a:gd name="T62" fmla="*/ 138 w 386"/>
              <a:gd name="T63" fmla="*/ 482 h 580"/>
              <a:gd name="T64" fmla="*/ 110 w 386"/>
              <a:gd name="T65" fmla="*/ 484 h 580"/>
              <a:gd name="T66" fmla="*/ 116 w 386"/>
              <a:gd name="T67" fmla="*/ 516 h 580"/>
              <a:gd name="T68" fmla="*/ 126 w 386"/>
              <a:gd name="T69" fmla="*/ 520 h 580"/>
              <a:gd name="T70" fmla="*/ 132 w 386"/>
              <a:gd name="T71" fmla="*/ 526 h 580"/>
              <a:gd name="T72" fmla="*/ 128 w 386"/>
              <a:gd name="T73" fmla="*/ 536 h 580"/>
              <a:gd name="T74" fmla="*/ 134 w 386"/>
              <a:gd name="T75" fmla="*/ 548 h 580"/>
              <a:gd name="T76" fmla="*/ 118 w 386"/>
              <a:gd name="T77" fmla="*/ 570 h 580"/>
              <a:gd name="T78" fmla="*/ 96 w 386"/>
              <a:gd name="T79" fmla="*/ 578 h 580"/>
              <a:gd name="T80" fmla="*/ 80 w 386"/>
              <a:gd name="T81" fmla="*/ 576 h 580"/>
              <a:gd name="T82" fmla="*/ 98 w 386"/>
              <a:gd name="T83" fmla="*/ 570 h 580"/>
              <a:gd name="T84" fmla="*/ 84 w 386"/>
              <a:gd name="T85" fmla="*/ 560 h 580"/>
              <a:gd name="T86" fmla="*/ 78 w 386"/>
              <a:gd name="T87" fmla="*/ 544 h 580"/>
              <a:gd name="T88" fmla="*/ 74 w 386"/>
              <a:gd name="T89" fmla="*/ 530 h 580"/>
              <a:gd name="T90" fmla="*/ 60 w 386"/>
              <a:gd name="T91" fmla="*/ 540 h 580"/>
              <a:gd name="T92" fmla="*/ 58 w 386"/>
              <a:gd name="T93" fmla="*/ 560 h 580"/>
              <a:gd name="T94" fmla="*/ 48 w 386"/>
              <a:gd name="T95" fmla="*/ 570 h 580"/>
              <a:gd name="T96" fmla="*/ 26 w 386"/>
              <a:gd name="T97" fmla="*/ 564 h 580"/>
              <a:gd name="T98" fmla="*/ 14 w 386"/>
              <a:gd name="T99" fmla="*/ 478 h 580"/>
              <a:gd name="T100" fmla="*/ 8 w 386"/>
              <a:gd name="T101" fmla="*/ 444 h 580"/>
              <a:gd name="T102" fmla="*/ 2 w 386"/>
              <a:gd name="T103" fmla="*/ 370 h 580"/>
              <a:gd name="T104" fmla="*/ 6 w 386"/>
              <a:gd name="T105" fmla="*/ 194 h 580"/>
              <a:gd name="T106" fmla="*/ 8 w 386"/>
              <a:gd name="T107" fmla="*/ 114 h 580"/>
              <a:gd name="T108" fmla="*/ 10 w 386"/>
              <a:gd name="T109" fmla="*/ 68 h 580"/>
              <a:gd name="T110" fmla="*/ 10 w 386"/>
              <a:gd name="T111" fmla="*/ 34 h 580"/>
              <a:gd name="T112" fmla="*/ 0 w 386"/>
              <a:gd name="T113" fmla="*/ 24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580">
                <a:moveTo>
                  <a:pt x="0" y="24"/>
                </a:moveTo>
                <a:lnTo>
                  <a:pt x="0" y="22"/>
                </a:lnTo>
                <a:lnTo>
                  <a:pt x="14" y="20"/>
                </a:lnTo>
                <a:lnTo>
                  <a:pt x="20" y="20"/>
                </a:lnTo>
                <a:lnTo>
                  <a:pt x="28" y="20"/>
                </a:lnTo>
                <a:lnTo>
                  <a:pt x="34" y="20"/>
                </a:lnTo>
                <a:lnTo>
                  <a:pt x="40" y="18"/>
                </a:lnTo>
                <a:lnTo>
                  <a:pt x="54" y="18"/>
                </a:lnTo>
                <a:lnTo>
                  <a:pt x="68" y="16"/>
                </a:lnTo>
                <a:lnTo>
                  <a:pt x="76" y="16"/>
                </a:lnTo>
                <a:lnTo>
                  <a:pt x="82" y="16"/>
                </a:lnTo>
                <a:lnTo>
                  <a:pt x="102" y="14"/>
                </a:lnTo>
                <a:lnTo>
                  <a:pt x="110" y="14"/>
                </a:lnTo>
                <a:lnTo>
                  <a:pt x="124" y="14"/>
                </a:lnTo>
                <a:lnTo>
                  <a:pt x="130" y="12"/>
                </a:lnTo>
                <a:lnTo>
                  <a:pt x="134" y="12"/>
                </a:lnTo>
                <a:lnTo>
                  <a:pt x="136" y="12"/>
                </a:lnTo>
                <a:lnTo>
                  <a:pt x="142" y="12"/>
                </a:lnTo>
                <a:lnTo>
                  <a:pt x="148" y="12"/>
                </a:lnTo>
                <a:lnTo>
                  <a:pt x="156" y="10"/>
                </a:lnTo>
                <a:lnTo>
                  <a:pt x="162" y="10"/>
                </a:lnTo>
                <a:lnTo>
                  <a:pt x="166" y="10"/>
                </a:lnTo>
                <a:lnTo>
                  <a:pt x="170" y="8"/>
                </a:lnTo>
                <a:lnTo>
                  <a:pt x="174" y="8"/>
                </a:lnTo>
                <a:lnTo>
                  <a:pt x="178" y="8"/>
                </a:lnTo>
                <a:lnTo>
                  <a:pt x="182" y="8"/>
                </a:lnTo>
                <a:lnTo>
                  <a:pt x="192" y="8"/>
                </a:lnTo>
                <a:lnTo>
                  <a:pt x="200" y="6"/>
                </a:lnTo>
                <a:lnTo>
                  <a:pt x="204" y="6"/>
                </a:lnTo>
                <a:lnTo>
                  <a:pt x="214" y="4"/>
                </a:lnTo>
                <a:lnTo>
                  <a:pt x="218" y="4"/>
                </a:lnTo>
                <a:lnTo>
                  <a:pt x="262" y="0"/>
                </a:lnTo>
                <a:lnTo>
                  <a:pt x="262" y="2"/>
                </a:lnTo>
                <a:lnTo>
                  <a:pt x="264" y="8"/>
                </a:lnTo>
                <a:lnTo>
                  <a:pt x="274" y="38"/>
                </a:lnTo>
                <a:lnTo>
                  <a:pt x="292" y="88"/>
                </a:lnTo>
                <a:lnTo>
                  <a:pt x="292" y="92"/>
                </a:lnTo>
                <a:lnTo>
                  <a:pt x="294" y="102"/>
                </a:lnTo>
                <a:lnTo>
                  <a:pt x="300" y="114"/>
                </a:lnTo>
                <a:lnTo>
                  <a:pt x="314" y="158"/>
                </a:lnTo>
                <a:lnTo>
                  <a:pt x="320" y="182"/>
                </a:lnTo>
                <a:lnTo>
                  <a:pt x="322" y="188"/>
                </a:lnTo>
                <a:lnTo>
                  <a:pt x="324" y="194"/>
                </a:lnTo>
                <a:lnTo>
                  <a:pt x="330" y="220"/>
                </a:lnTo>
                <a:lnTo>
                  <a:pt x="334" y="232"/>
                </a:lnTo>
                <a:lnTo>
                  <a:pt x="338" y="240"/>
                </a:lnTo>
                <a:lnTo>
                  <a:pt x="340" y="244"/>
                </a:lnTo>
                <a:lnTo>
                  <a:pt x="346" y="256"/>
                </a:lnTo>
                <a:lnTo>
                  <a:pt x="348" y="262"/>
                </a:lnTo>
                <a:lnTo>
                  <a:pt x="350" y="266"/>
                </a:lnTo>
                <a:lnTo>
                  <a:pt x="352" y="272"/>
                </a:lnTo>
                <a:lnTo>
                  <a:pt x="354" y="274"/>
                </a:lnTo>
                <a:lnTo>
                  <a:pt x="358" y="276"/>
                </a:lnTo>
                <a:lnTo>
                  <a:pt x="360" y="280"/>
                </a:lnTo>
                <a:lnTo>
                  <a:pt x="362" y="280"/>
                </a:lnTo>
                <a:lnTo>
                  <a:pt x="368" y="292"/>
                </a:lnTo>
                <a:lnTo>
                  <a:pt x="368" y="298"/>
                </a:lnTo>
                <a:lnTo>
                  <a:pt x="372" y="306"/>
                </a:lnTo>
                <a:lnTo>
                  <a:pt x="376" y="308"/>
                </a:lnTo>
                <a:lnTo>
                  <a:pt x="374" y="314"/>
                </a:lnTo>
                <a:lnTo>
                  <a:pt x="370" y="318"/>
                </a:lnTo>
                <a:lnTo>
                  <a:pt x="368" y="320"/>
                </a:lnTo>
                <a:lnTo>
                  <a:pt x="366" y="320"/>
                </a:lnTo>
                <a:lnTo>
                  <a:pt x="362" y="326"/>
                </a:lnTo>
                <a:lnTo>
                  <a:pt x="358" y="354"/>
                </a:lnTo>
                <a:lnTo>
                  <a:pt x="358" y="360"/>
                </a:lnTo>
                <a:lnTo>
                  <a:pt x="358" y="364"/>
                </a:lnTo>
                <a:lnTo>
                  <a:pt x="358" y="368"/>
                </a:lnTo>
                <a:lnTo>
                  <a:pt x="362" y="376"/>
                </a:lnTo>
                <a:lnTo>
                  <a:pt x="362" y="378"/>
                </a:lnTo>
                <a:lnTo>
                  <a:pt x="364" y="382"/>
                </a:lnTo>
                <a:lnTo>
                  <a:pt x="368" y="384"/>
                </a:lnTo>
                <a:lnTo>
                  <a:pt x="370" y="386"/>
                </a:lnTo>
                <a:lnTo>
                  <a:pt x="372" y="396"/>
                </a:lnTo>
                <a:lnTo>
                  <a:pt x="370" y="418"/>
                </a:lnTo>
                <a:lnTo>
                  <a:pt x="368" y="426"/>
                </a:lnTo>
                <a:lnTo>
                  <a:pt x="372" y="438"/>
                </a:lnTo>
                <a:lnTo>
                  <a:pt x="376" y="440"/>
                </a:lnTo>
                <a:lnTo>
                  <a:pt x="380" y="444"/>
                </a:lnTo>
                <a:lnTo>
                  <a:pt x="382" y="448"/>
                </a:lnTo>
                <a:lnTo>
                  <a:pt x="386" y="456"/>
                </a:lnTo>
                <a:lnTo>
                  <a:pt x="384" y="458"/>
                </a:lnTo>
                <a:lnTo>
                  <a:pt x="382" y="458"/>
                </a:lnTo>
                <a:lnTo>
                  <a:pt x="358" y="460"/>
                </a:lnTo>
                <a:lnTo>
                  <a:pt x="350" y="462"/>
                </a:lnTo>
                <a:lnTo>
                  <a:pt x="334" y="464"/>
                </a:lnTo>
                <a:lnTo>
                  <a:pt x="320" y="464"/>
                </a:lnTo>
                <a:lnTo>
                  <a:pt x="308" y="466"/>
                </a:lnTo>
                <a:lnTo>
                  <a:pt x="288" y="468"/>
                </a:lnTo>
                <a:lnTo>
                  <a:pt x="230" y="474"/>
                </a:lnTo>
                <a:lnTo>
                  <a:pt x="204" y="476"/>
                </a:lnTo>
                <a:lnTo>
                  <a:pt x="190" y="478"/>
                </a:lnTo>
                <a:lnTo>
                  <a:pt x="166" y="480"/>
                </a:lnTo>
                <a:lnTo>
                  <a:pt x="156" y="480"/>
                </a:lnTo>
                <a:lnTo>
                  <a:pt x="144" y="482"/>
                </a:lnTo>
                <a:lnTo>
                  <a:pt x="138" y="482"/>
                </a:lnTo>
                <a:lnTo>
                  <a:pt x="132" y="484"/>
                </a:lnTo>
                <a:lnTo>
                  <a:pt x="116" y="484"/>
                </a:lnTo>
                <a:lnTo>
                  <a:pt x="110" y="484"/>
                </a:lnTo>
                <a:lnTo>
                  <a:pt x="106" y="486"/>
                </a:lnTo>
                <a:lnTo>
                  <a:pt x="104" y="502"/>
                </a:lnTo>
                <a:lnTo>
                  <a:pt x="116" y="516"/>
                </a:lnTo>
                <a:lnTo>
                  <a:pt x="120" y="516"/>
                </a:lnTo>
                <a:lnTo>
                  <a:pt x="122" y="518"/>
                </a:lnTo>
                <a:lnTo>
                  <a:pt x="126" y="520"/>
                </a:lnTo>
                <a:lnTo>
                  <a:pt x="130" y="522"/>
                </a:lnTo>
                <a:lnTo>
                  <a:pt x="132" y="524"/>
                </a:lnTo>
                <a:lnTo>
                  <a:pt x="132" y="526"/>
                </a:lnTo>
                <a:lnTo>
                  <a:pt x="132" y="530"/>
                </a:lnTo>
                <a:lnTo>
                  <a:pt x="130" y="534"/>
                </a:lnTo>
                <a:lnTo>
                  <a:pt x="128" y="536"/>
                </a:lnTo>
                <a:lnTo>
                  <a:pt x="128" y="540"/>
                </a:lnTo>
                <a:lnTo>
                  <a:pt x="132" y="546"/>
                </a:lnTo>
                <a:lnTo>
                  <a:pt x="134" y="548"/>
                </a:lnTo>
                <a:lnTo>
                  <a:pt x="132" y="552"/>
                </a:lnTo>
                <a:lnTo>
                  <a:pt x="128" y="560"/>
                </a:lnTo>
                <a:lnTo>
                  <a:pt x="118" y="570"/>
                </a:lnTo>
                <a:lnTo>
                  <a:pt x="108" y="574"/>
                </a:lnTo>
                <a:lnTo>
                  <a:pt x="100" y="576"/>
                </a:lnTo>
                <a:lnTo>
                  <a:pt x="96" y="578"/>
                </a:lnTo>
                <a:lnTo>
                  <a:pt x="70" y="580"/>
                </a:lnTo>
                <a:lnTo>
                  <a:pt x="76" y="576"/>
                </a:lnTo>
                <a:lnTo>
                  <a:pt x="80" y="576"/>
                </a:lnTo>
                <a:lnTo>
                  <a:pt x="84" y="578"/>
                </a:lnTo>
                <a:lnTo>
                  <a:pt x="96" y="574"/>
                </a:lnTo>
                <a:lnTo>
                  <a:pt x="98" y="570"/>
                </a:lnTo>
                <a:lnTo>
                  <a:pt x="96" y="570"/>
                </a:lnTo>
                <a:lnTo>
                  <a:pt x="88" y="562"/>
                </a:lnTo>
                <a:lnTo>
                  <a:pt x="84" y="560"/>
                </a:lnTo>
                <a:lnTo>
                  <a:pt x="80" y="558"/>
                </a:lnTo>
                <a:lnTo>
                  <a:pt x="76" y="548"/>
                </a:lnTo>
                <a:lnTo>
                  <a:pt x="78" y="544"/>
                </a:lnTo>
                <a:lnTo>
                  <a:pt x="78" y="540"/>
                </a:lnTo>
                <a:lnTo>
                  <a:pt x="76" y="536"/>
                </a:lnTo>
                <a:lnTo>
                  <a:pt x="74" y="530"/>
                </a:lnTo>
                <a:lnTo>
                  <a:pt x="72" y="528"/>
                </a:lnTo>
                <a:lnTo>
                  <a:pt x="64" y="524"/>
                </a:lnTo>
                <a:lnTo>
                  <a:pt x="60" y="540"/>
                </a:lnTo>
                <a:lnTo>
                  <a:pt x="58" y="548"/>
                </a:lnTo>
                <a:lnTo>
                  <a:pt x="58" y="552"/>
                </a:lnTo>
                <a:lnTo>
                  <a:pt x="58" y="560"/>
                </a:lnTo>
                <a:lnTo>
                  <a:pt x="58" y="564"/>
                </a:lnTo>
                <a:lnTo>
                  <a:pt x="56" y="570"/>
                </a:lnTo>
                <a:lnTo>
                  <a:pt x="48" y="570"/>
                </a:lnTo>
                <a:lnTo>
                  <a:pt x="48" y="566"/>
                </a:lnTo>
                <a:lnTo>
                  <a:pt x="32" y="562"/>
                </a:lnTo>
                <a:lnTo>
                  <a:pt x="26" y="564"/>
                </a:lnTo>
                <a:lnTo>
                  <a:pt x="26" y="556"/>
                </a:lnTo>
                <a:lnTo>
                  <a:pt x="22" y="534"/>
                </a:lnTo>
                <a:lnTo>
                  <a:pt x="14" y="478"/>
                </a:lnTo>
                <a:lnTo>
                  <a:pt x="12" y="466"/>
                </a:lnTo>
                <a:lnTo>
                  <a:pt x="12" y="460"/>
                </a:lnTo>
                <a:lnTo>
                  <a:pt x="8" y="444"/>
                </a:lnTo>
                <a:lnTo>
                  <a:pt x="4" y="406"/>
                </a:lnTo>
                <a:lnTo>
                  <a:pt x="2" y="388"/>
                </a:lnTo>
                <a:lnTo>
                  <a:pt x="2" y="370"/>
                </a:lnTo>
                <a:lnTo>
                  <a:pt x="2" y="352"/>
                </a:lnTo>
                <a:lnTo>
                  <a:pt x="6" y="240"/>
                </a:lnTo>
                <a:lnTo>
                  <a:pt x="6" y="194"/>
                </a:lnTo>
                <a:lnTo>
                  <a:pt x="6" y="176"/>
                </a:lnTo>
                <a:lnTo>
                  <a:pt x="8" y="142"/>
                </a:lnTo>
                <a:lnTo>
                  <a:pt x="8" y="114"/>
                </a:lnTo>
                <a:lnTo>
                  <a:pt x="10" y="92"/>
                </a:lnTo>
                <a:lnTo>
                  <a:pt x="10" y="74"/>
                </a:lnTo>
                <a:lnTo>
                  <a:pt x="10" y="68"/>
                </a:lnTo>
                <a:lnTo>
                  <a:pt x="10" y="58"/>
                </a:lnTo>
                <a:lnTo>
                  <a:pt x="10" y="52"/>
                </a:lnTo>
                <a:lnTo>
                  <a:pt x="10" y="34"/>
                </a:lnTo>
                <a:lnTo>
                  <a:pt x="6" y="32"/>
                </a:lnTo>
                <a:lnTo>
                  <a:pt x="4" y="30"/>
                </a:lnTo>
                <a:lnTo>
                  <a:pt x="0" y="24"/>
                </a:lnTo>
                <a:close/>
              </a:path>
            </a:pathLst>
          </a:custGeom>
          <a:solidFill>
            <a:schemeClr val="bg2">
              <a:lumMod val="90000"/>
            </a:schemeClr>
          </a:solidFill>
          <a:ln w="3175" cmpd="sng">
            <a:solidFill>
              <a:schemeClr val="bg2">
                <a:lumMod val="75000"/>
              </a:schemeClr>
            </a:solidFill>
            <a:round/>
            <a:headEnd/>
            <a:tailEnd/>
          </a:ln>
        </p:spPr>
        <p:txBody>
          <a:bodyPr/>
          <a:lstStyle/>
          <a:p>
            <a:endParaRPr lang="en-US">
              <a:solidFill>
                <a:prstClr val="black"/>
              </a:solidFill>
            </a:endParaRPr>
          </a:p>
        </p:txBody>
      </p:sp>
      <p:sp>
        <p:nvSpPr>
          <p:cNvPr id="239" name="Freeform 446"/>
          <p:cNvSpPr>
            <a:spLocks/>
          </p:cNvSpPr>
          <p:nvPr/>
        </p:nvSpPr>
        <p:spPr bwMode="auto">
          <a:xfrm>
            <a:off x="6716714" y="3902076"/>
            <a:ext cx="568325" cy="911225"/>
          </a:xfrm>
          <a:custGeom>
            <a:avLst/>
            <a:gdLst>
              <a:gd name="T0" fmla="*/ 338 w 358"/>
              <a:gd name="T1" fmla="*/ 8 h 574"/>
              <a:gd name="T2" fmla="*/ 342 w 358"/>
              <a:gd name="T3" fmla="*/ 34 h 574"/>
              <a:gd name="T4" fmla="*/ 342 w 358"/>
              <a:gd name="T5" fmla="*/ 68 h 574"/>
              <a:gd name="T6" fmla="*/ 338 w 358"/>
              <a:gd name="T7" fmla="*/ 152 h 574"/>
              <a:gd name="T8" fmla="*/ 334 w 358"/>
              <a:gd name="T9" fmla="*/ 328 h 574"/>
              <a:gd name="T10" fmla="*/ 336 w 358"/>
              <a:gd name="T11" fmla="*/ 382 h 574"/>
              <a:gd name="T12" fmla="*/ 344 w 358"/>
              <a:gd name="T13" fmla="*/ 442 h 574"/>
              <a:gd name="T14" fmla="*/ 358 w 358"/>
              <a:gd name="T15" fmla="*/ 532 h 574"/>
              <a:gd name="T16" fmla="*/ 352 w 358"/>
              <a:gd name="T17" fmla="*/ 550 h 574"/>
              <a:gd name="T18" fmla="*/ 336 w 358"/>
              <a:gd name="T19" fmla="*/ 546 h 574"/>
              <a:gd name="T20" fmla="*/ 322 w 358"/>
              <a:gd name="T21" fmla="*/ 548 h 574"/>
              <a:gd name="T22" fmla="*/ 296 w 358"/>
              <a:gd name="T23" fmla="*/ 542 h 574"/>
              <a:gd name="T24" fmla="*/ 266 w 358"/>
              <a:gd name="T25" fmla="*/ 556 h 574"/>
              <a:gd name="T26" fmla="*/ 242 w 358"/>
              <a:gd name="T27" fmla="*/ 574 h 574"/>
              <a:gd name="T28" fmla="*/ 230 w 358"/>
              <a:gd name="T29" fmla="*/ 570 h 574"/>
              <a:gd name="T30" fmla="*/ 220 w 358"/>
              <a:gd name="T31" fmla="*/ 542 h 574"/>
              <a:gd name="T32" fmla="*/ 204 w 358"/>
              <a:gd name="T33" fmla="*/ 528 h 574"/>
              <a:gd name="T34" fmla="*/ 202 w 358"/>
              <a:gd name="T35" fmla="*/ 502 h 574"/>
              <a:gd name="T36" fmla="*/ 210 w 358"/>
              <a:gd name="T37" fmla="*/ 482 h 574"/>
              <a:gd name="T38" fmla="*/ 188 w 358"/>
              <a:gd name="T39" fmla="*/ 480 h 574"/>
              <a:gd name="T40" fmla="*/ 154 w 358"/>
              <a:gd name="T41" fmla="*/ 482 h 574"/>
              <a:gd name="T42" fmla="*/ 2 w 358"/>
              <a:gd name="T43" fmla="*/ 490 h 574"/>
              <a:gd name="T44" fmla="*/ 0 w 358"/>
              <a:gd name="T45" fmla="*/ 460 h 574"/>
              <a:gd name="T46" fmla="*/ 14 w 358"/>
              <a:gd name="T47" fmla="*/ 456 h 574"/>
              <a:gd name="T48" fmla="*/ 10 w 358"/>
              <a:gd name="T49" fmla="*/ 448 h 574"/>
              <a:gd name="T50" fmla="*/ 8 w 358"/>
              <a:gd name="T51" fmla="*/ 442 h 574"/>
              <a:gd name="T52" fmla="*/ 26 w 358"/>
              <a:gd name="T53" fmla="*/ 410 h 574"/>
              <a:gd name="T54" fmla="*/ 28 w 358"/>
              <a:gd name="T55" fmla="*/ 392 h 574"/>
              <a:gd name="T56" fmla="*/ 50 w 358"/>
              <a:gd name="T57" fmla="*/ 372 h 574"/>
              <a:gd name="T58" fmla="*/ 62 w 358"/>
              <a:gd name="T59" fmla="*/ 354 h 574"/>
              <a:gd name="T60" fmla="*/ 58 w 358"/>
              <a:gd name="T61" fmla="*/ 348 h 574"/>
              <a:gd name="T62" fmla="*/ 46 w 358"/>
              <a:gd name="T63" fmla="*/ 352 h 574"/>
              <a:gd name="T64" fmla="*/ 54 w 358"/>
              <a:gd name="T65" fmla="*/ 342 h 574"/>
              <a:gd name="T66" fmla="*/ 54 w 358"/>
              <a:gd name="T67" fmla="*/ 318 h 574"/>
              <a:gd name="T68" fmla="*/ 42 w 358"/>
              <a:gd name="T69" fmla="*/ 294 h 574"/>
              <a:gd name="T70" fmla="*/ 52 w 358"/>
              <a:gd name="T71" fmla="*/ 286 h 574"/>
              <a:gd name="T72" fmla="*/ 46 w 358"/>
              <a:gd name="T73" fmla="*/ 280 h 574"/>
              <a:gd name="T74" fmla="*/ 44 w 358"/>
              <a:gd name="T75" fmla="*/ 270 h 574"/>
              <a:gd name="T76" fmla="*/ 46 w 358"/>
              <a:gd name="T77" fmla="*/ 254 h 574"/>
              <a:gd name="T78" fmla="*/ 44 w 358"/>
              <a:gd name="T79" fmla="*/ 262 h 574"/>
              <a:gd name="T80" fmla="*/ 34 w 358"/>
              <a:gd name="T81" fmla="*/ 260 h 574"/>
              <a:gd name="T82" fmla="*/ 44 w 358"/>
              <a:gd name="T83" fmla="*/ 248 h 574"/>
              <a:gd name="T84" fmla="*/ 44 w 358"/>
              <a:gd name="T85" fmla="*/ 222 h 574"/>
              <a:gd name="T86" fmla="*/ 32 w 358"/>
              <a:gd name="T87" fmla="*/ 206 h 574"/>
              <a:gd name="T88" fmla="*/ 40 w 358"/>
              <a:gd name="T89" fmla="*/ 168 h 574"/>
              <a:gd name="T90" fmla="*/ 46 w 358"/>
              <a:gd name="T91" fmla="*/ 140 h 574"/>
              <a:gd name="T92" fmla="*/ 62 w 358"/>
              <a:gd name="T93" fmla="*/ 132 h 574"/>
              <a:gd name="T94" fmla="*/ 60 w 358"/>
              <a:gd name="T95" fmla="*/ 122 h 574"/>
              <a:gd name="T96" fmla="*/ 62 w 358"/>
              <a:gd name="T97" fmla="*/ 110 h 574"/>
              <a:gd name="T98" fmla="*/ 92 w 358"/>
              <a:gd name="T99" fmla="*/ 84 h 574"/>
              <a:gd name="T100" fmla="*/ 94 w 358"/>
              <a:gd name="T101" fmla="*/ 50 h 574"/>
              <a:gd name="T102" fmla="*/ 100 w 358"/>
              <a:gd name="T103" fmla="*/ 30 h 574"/>
              <a:gd name="T104" fmla="*/ 116 w 358"/>
              <a:gd name="T105" fmla="*/ 32 h 574"/>
              <a:gd name="T106" fmla="*/ 118 w 358"/>
              <a:gd name="T107" fmla="*/ 18 h 574"/>
              <a:gd name="T108" fmla="*/ 134 w 358"/>
              <a:gd name="T109" fmla="*/ 14 h 574"/>
              <a:gd name="T110" fmla="*/ 178 w 358"/>
              <a:gd name="T111" fmla="*/ 12 h 574"/>
              <a:gd name="T112" fmla="*/ 216 w 358"/>
              <a:gd name="T113" fmla="*/ 8 h 574"/>
              <a:gd name="T114" fmla="*/ 238 w 358"/>
              <a:gd name="T115" fmla="*/ 8 h 574"/>
              <a:gd name="T116" fmla="*/ 258 w 358"/>
              <a:gd name="T117" fmla="*/ 6 h 574"/>
              <a:gd name="T118" fmla="*/ 322 w 358"/>
              <a:gd name="T119" fmla="*/ 2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8" h="574">
                <a:moveTo>
                  <a:pt x="332" y="0"/>
                </a:moveTo>
                <a:lnTo>
                  <a:pt x="336" y="6"/>
                </a:lnTo>
                <a:lnTo>
                  <a:pt x="338" y="8"/>
                </a:lnTo>
                <a:lnTo>
                  <a:pt x="342" y="10"/>
                </a:lnTo>
                <a:lnTo>
                  <a:pt x="342" y="28"/>
                </a:lnTo>
                <a:lnTo>
                  <a:pt x="342" y="34"/>
                </a:lnTo>
                <a:lnTo>
                  <a:pt x="342" y="44"/>
                </a:lnTo>
                <a:lnTo>
                  <a:pt x="342" y="50"/>
                </a:lnTo>
                <a:lnTo>
                  <a:pt x="342" y="68"/>
                </a:lnTo>
                <a:lnTo>
                  <a:pt x="340" y="90"/>
                </a:lnTo>
                <a:lnTo>
                  <a:pt x="340" y="118"/>
                </a:lnTo>
                <a:lnTo>
                  <a:pt x="338" y="152"/>
                </a:lnTo>
                <a:lnTo>
                  <a:pt x="338" y="170"/>
                </a:lnTo>
                <a:lnTo>
                  <a:pt x="338" y="216"/>
                </a:lnTo>
                <a:lnTo>
                  <a:pt x="334" y="328"/>
                </a:lnTo>
                <a:lnTo>
                  <a:pt x="334" y="346"/>
                </a:lnTo>
                <a:lnTo>
                  <a:pt x="334" y="364"/>
                </a:lnTo>
                <a:lnTo>
                  <a:pt x="336" y="382"/>
                </a:lnTo>
                <a:lnTo>
                  <a:pt x="340" y="420"/>
                </a:lnTo>
                <a:lnTo>
                  <a:pt x="344" y="436"/>
                </a:lnTo>
                <a:lnTo>
                  <a:pt x="344" y="442"/>
                </a:lnTo>
                <a:lnTo>
                  <a:pt x="346" y="454"/>
                </a:lnTo>
                <a:lnTo>
                  <a:pt x="354" y="510"/>
                </a:lnTo>
                <a:lnTo>
                  <a:pt x="358" y="532"/>
                </a:lnTo>
                <a:lnTo>
                  <a:pt x="358" y="540"/>
                </a:lnTo>
                <a:lnTo>
                  <a:pt x="358" y="544"/>
                </a:lnTo>
                <a:lnTo>
                  <a:pt x="352" y="550"/>
                </a:lnTo>
                <a:lnTo>
                  <a:pt x="350" y="548"/>
                </a:lnTo>
                <a:lnTo>
                  <a:pt x="342" y="546"/>
                </a:lnTo>
                <a:lnTo>
                  <a:pt x="336" y="546"/>
                </a:lnTo>
                <a:lnTo>
                  <a:pt x="328" y="548"/>
                </a:lnTo>
                <a:lnTo>
                  <a:pt x="324" y="548"/>
                </a:lnTo>
                <a:lnTo>
                  <a:pt x="322" y="548"/>
                </a:lnTo>
                <a:lnTo>
                  <a:pt x="316" y="546"/>
                </a:lnTo>
                <a:lnTo>
                  <a:pt x="312" y="540"/>
                </a:lnTo>
                <a:lnTo>
                  <a:pt x="296" y="542"/>
                </a:lnTo>
                <a:lnTo>
                  <a:pt x="296" y="546"/>
                </a:lnTo>
                <a:lnTo>
                  <a:pt x="272" y="554"/>
                </a:lnTo>
                <a:lnTo>
                  <a:pt x="266" y="556"/>
                </a:lnTo>
                <a:lnTo>
                  <a:pt x="260" y="558"/>
                </a:lnTo>
                <a:lnTo>
                  <a:pt x="246" y="572"/>
                </a:lnTo>
                <a:lnTo>
                  <a:pt x="242" y="574"/>
                </a:lnTo>
                <a:lnTo>
                  <a:pt x="238" y="572"/>
                </a:lnTo>
                <a:lnTo>
                  <a:pt x="232" y="572"/>
                </a:lnTo>
                <a:lnTo>
                  <a:pt x="230" y="570"/>
                </a:lnTo>
                <a:lnTo>
                  <a:pt x="228" y="564"/>
                </a:lnTo>
                <a:lnTo>
                  <a:pt x="222" y="548"/>
                </a:lnTo>
                <a:lnTo>
                  <a:pt x="220" y="542"/>
                </a:lnTo>
                <a:lnTo>
                  <a:pt x="210" y="534"/>
                </a:lnTo>
                <a:lnTo>
                  <a:pt x="206" y="532"/>
                </a:lnTo>
                <a:lnTo>
                  <a:pt x="204" y="528"/>
                </a:lnTo>
                <a:lnTo>
                  <a:pt x="200" y="518"/>
                </a:lnTo>
                <a:lnTo>
                  <a:pt x="200" y="506"/>
                </a:lnTo>
                <a:lnTo>
                  <a:pt x="202" y="502"/>
                </a:lnTo>
                <a:lnTo>
                  <a:pt x="204" y="500"/>
                </a:lnTo>
                <a:lnTo>
                  <a:pt x="208" y="490"/>
                </a:lnTo>
                <a:lnTo>
                  <a:pt x="210" y="482"/>
                </a:lnTo>
                <a:lnTo>
                  <a:pt x="202" y="480"/>
                </a:lnTo>
                <a:lnTo>
                  <a:pt x="194" y="480"/>
                </a:lnTo>
                <a:lnTo>
                  <a:pt x="188" y="480"/>
                </a:lnTo>
                <a:lnTo>
                  <a:pt x="176" y="480"/>
                </a:lnTo>
                <a:lnTo>
                  <a:pt x="168" y="482"/>
                </a:lnTo>
                <a:lnTo>
                  <a:pt x="154" y="482"/>
                </a:lnTo>
                <a:lnTo>
                  <a:pt x="140" y="484"/>
                </a:lnTo>
                <a:lnTo>
                  <a:pt x="120" y="484"/>
                </a:lnTo>
                <a:lnTo>
                  <a:pt x="2" y="490"/>
                </a:lnTo>
                <a:lnTo>
                  <a:pt x="8" y="480"/>
                </a:lnTo>
                <a:lnTo>
                  <a:pt x="4" y="470"/>
                </a:lnTo>
                <a:lnTo>
                  <a:pt x="0" y="460"/>
                </a:lnTo>
                <a:lnTo>
                  <a:pt x="4" y="458"/>
                </a:lnTo>
                <a:lnTo>
                  <a:pt x="12" y="458"/>
                </a:lnTo>
                <a:lnTo>
                  <a:pt x="14" y="456"/>
                </a:lnTo>
                <a:lnTo>
                  <a:pt x="16" y="456"/>
                </a:lnTo>
                <a:lnTo>
                  <a:pt x="14" y="452"/>
                </a:lnTo>
                <a:lnTo>
                  <a:pt x="10" y="448"/>
                </a:lnTo>
                <a:lnTo>
                  <a:pt x="8" y="446"/>
                </a:lnTo>
                <a:lnTo>
                  <a:pt x="8" y="444"/>
                </a:lnTo>
                <a:lnTo>
                  <a:pt x="8" y="442"/>
                </a:lnTo>
                <a:lnTo>
                  <a:pt x="18" y="424"/>
                </a:lnTo>
                <a:lnTo>
                  <a:pt x="22" y="420"/>
                </a:lnTo>
                <a:lnTo>
                  <a:pt x="26" y="410"/>
                </a:lnTo>
                <a:lnTo>
                  <a:pt x="26" y="406"/>
                </a:lnTo>
                <a:lnTo>
                  <a:pt x="28" y="394"/>
                </a:lnTo>
                <a:lnTo>
                  <a:pt x="28" y="392"/>
                </a:lnTo>
                <a:lnTo>
                  <a:pt x="30" y="388"/>
                </a:lnTo>
                <a:lnTo>
                  <a:pt x="38" y="386"/>
                </a:lnTo>
                <a:lnTo>
                  <a:pt x="50" y="372"/>
                </a:lnTo>
                <a:lnTo>
                  <a:pt x="52" y="364"/>
                </a:lnTo>
                <a:lnTo>
                  <a:pt x="56" y="362"/>
                </a:lnTo>
                <a:lnTo>
                  <a:pt x="62" y="354"/>
                </a:lnTo>
                <a:lnTo>
                  <a:pt x="62" y="352"/>
                </a:lnTo>
                <a:lnTo>
                  <a:pt x="60" y="348"/>
                </a:lnTo>
                <a:lnTo>
                  <a:pt x="58" y="348"/>
                </a:lnTo>
                <a:lnTo>
                  <a:pt x="54" y="352"/>
                </a:lnTo>
                <a:lnTo>
                  <a:pt x="50" y="354"/>
                </a:lnTo>
                <a:lnTo>
                  <a:pt x="46" y="352"/>
                </a:lnTo>
                <a:lnTo>
                  <a:pt x="46" y="348"/>
                </a:lnTo>
                <a:lnTo>
                  <a:pt x="48" y="346"/>
                </a:lnTo>
                <a:lnTo>
                  <a:pt x="54" y="342"/>
                </a:lnTo>
                <a:lnTo>
                  <a:pt x="72" y="334"/>
                </a:lnTo>
                <a:lnTo>
                  <a:pt x="62" y="322"/>
                </a:lnTo>
                <a:lnTo>
                  <a:pt x="54" y="318"/>
                </a:lnTo>
                <a:lnTo>
                  <a:pt x="52" y="316"/>
                </a:lnTo>
                <a:lnTo>
                  <a:pt x="44" y="298"/>
                </a:lnTo>
                <a:lnTo>
                  <a:pt x="42" y="294"/>
                </a:lnTo>
                <a:lnTo>
                  <a:pt x="44" y="292"/>
                </a:lnTo>
                <a:lnTo>
                  <a:pt x="48" y="290"/>
                </a:lnTo>
                <a:lnTo>
                  <a:pt x="52" y="286"/>
                </a:lnTo>
                <a:lnTo>
                  <a:pt x="52" y="284"/>
                </a:lnTo>
                <a:lnTo>
                  <a:pt x="50" y="282"/>
                </a:lnTo>
                <a:lnTo>
                  <a:pt x="46" y="280"/>
                </a:lnTo>
                <a:lnTo>
                  <a:pt x="42" y="280"/>
                </a:lnTo>
                <a:lnTo>
                  <a:pt x="42" y="276"/>
                </a:lnTo>
                <a:lnTo>
                  <a:pt x="44" y="270"/>
                </a:lnTo>
                <a:lnTo>
                  <a:pt x="48" y="268"/>
                </a:lnTo>
                <a:lnTo>
                  <a:pt x="48" y="256"/>
                </a:lnTo>
                <a:lnTo>
                  <a:pt x="46" y="254"/>
                </a:lnTo>
                <a:lnTo>
                  <a:pt x="44" y="256"/>
                </a:lnTo>
                <a:lnTo>
                  <a:pt x="44" y="260"/>
                </a:lnTo>
                <a:lnTo>
                  <a:pt x="44" y="262"/>
                </a:lnTo>
                <a:lnTo>
                  <a:pt x="40" y="264"/>
                </a:lnTo>
                <a:lnTo>
                  <a:pt x="36" y="264"/>
                </a:lnTo>
                <a:lnTo>
                  <a:pt x="34" y="260"/>
                </a:lnTo>
                <a:lnTo>
                  <a:pt x="36" y="256"/>
                </a:lnTo>
                <a:lnTo>
                  <a:pt x="40" y="252"/>
                </a:lnTo>
                <a:lnTo>
                  <a:pt x="44" y="248"/>
                </a:lnTo>
                <a:lnTo>
                  <a:pt x="50" y="224"/>
                </a:lnTo>
                <a:lnTo>
                  <a:pt x="46" y="222"/>
                </a:lnTo>
                <a:lnTo>
                  <a:pt x="44" y="222"/>
                </a:lnTo>
                <a:lnTo>
                  <a:pt x="38" y="208"/>
                </a:lnTo>
                <a:lnTo>
                  <a:pt x="36" y="208"/>
                </a:lnTo>
                <a:lnTo>
                  <a:pt x="32" y="206"/>
                </a:lnTo>
                <a:lnTo>
                  <a:pt x="34" y="190"/>
                </a:lnTo>
                <a:lnTo>
                  <a:pt x="34" y="186"/>
                </a:lnTo>
                <a:lnTo>
                  <a:pt x="40" y="168"/>
                </a:lnTo>
                <a:lnTo>
                  <a:pt x="46" y="160"/>
                </a:lnTo>
                <a:lnTo>
                  <a:pt x="50" y="144"/>
                </a:lnTo>
                <a:lnTo>
                  <a:pt x="46" y="140"/>
                </a:lnTo>
                <a:lnTo>
                  <a:pt x="44" y="134"/>
                </a:lnTo>
                <a:lnTo>
                  <a:pt x="52" y="134"/>
                </a:lnTo>
                <a:lnTo>
                  <a:pt x="62" y="132"/>
                </a:lnTo>
                <a:lnTo>
                  <a:pt x="64" y="128"/>
                </a:lnTo>
                <a:lnTo>
                  <a:pt x="62" y="122"/>
                </a:lnTo>
                <a:lnTo>
                  <a:pt x="60" y="122"/>
                </a:lnTo>
                <a:lnTo>
                  <a:pt x="56" y="122"/>
                </a:lnTo>
                <a:lnTo>
                  <a:pt x="54" y="118"/>
                </a:lnTo>
                <a:lnTo>
                  <a:pt x="62" y="110"/>
                </a:lnTo>
                <a:lnTo>
                  <a:pt x="74" y="100"/>
                </a:lnTo>
                <a:lnTo>
                  <a:pt x="90" y="86"/>
                </a:lnTo>
                <a:lnTo>
                  <a:pt x="92" y="84"/>
                </a:lnTo>
                <a:lnTo>
                  <a:pt x="96" y="68"/>
                </a:lnTo>
                <a:lnTo>
                  <a:pt x="100" y="56"/>
                </a:lnTo>
                <a:lnTo>
                  <a:pt x="94" y="50"/>
                </a:lnTo>
                <a:lnTo>
                  <a:pt x="92" y="50"/>
                </a:lnTo>
                <a:lnTo>
                  <a:pt x="92" y="42"/>
                </a:lnTo>
                <a:lnTo>
                  <a:pt x="100" y="30"/>
                </a:lnTo>
                <a:lnTo>
                  <a:pt x="104" y="32"/>
                </a:lnTo>
                <a:lnTo>
                  <a:pt x="114" y="32"/>
                </a:lnTo>
                <a:lnTo>
                  <a:pt x="116" y="32"/>
                </a:lnTo>
                <a:lnTo>
                  <a:pt x="120" y="26"/>
                </a:lnTo>
                <a:lnTo>
                  <a:pt x="120" y="20"/>
                </a:lnTo>
                <a:lnTo>
                  <a:pt x="118" y="18"/>
                </a:lnTo>
                <a:lnTo>
                  <a:pt x="116" y="16"/>
                </a:lnTo>
                <a:lnTo>
                  <a:pt x="116" y="14"/>
                </a:lnTo>
                <a:lnTo>
                  <a:pt x="134" y="14"/>
                </a:lnTo>
                <a:lnTo>
                  <a:pt x="150" y="14"/>
                </a:lnTo>
                <a:lnTo>
                  <a:pt x="168" y="12"/>
                </a:lnTo>
                <a:lnTo>
                  <a:pt x="178" y="12"/>
                </a:lnTo>
                <a:lnTo>
                  <a:pt x="190" y="10"/>
                </a:lnTo>
                <a:lnTo>
                  <a:pt x="210" y="8"/>
                </a:lnTo>
                <a:lnTo>
                  <a:pt x="216" y="8"/>
                </a:lnTo>
                <a:lnTo>
                  <a:pt x="226" y="8"/>
                </a:lnTo>
                <a:lnTo>
                  <a:pt x="232" y="8"/>
                </a:lnTo>
                <a:lnTo>
                  <a:pt x="238" y="8"/>
                </a:lnTo>
                <a:lnTo>
                  <a:pt x="244" y="8"/>
                </a:lnTo>
                <a:lnTo>
                  <a:pt x="252" y="6"/>
                </a:lnTo>
                <a:lnTo>
                  <a:pt x="258" y="6"/>
                </a:lnTo>
                <a:lnTo>
                  <a:pt x="270" y="4"/>
                </a:lnTo>
                <a:lnTo>
                  <a:pt x="310" y="2"/>
                </a:lnTo>
                <a:lnTo>
                  <a:pt x="322" y="2"/>
                </a:lnTo>
                <a:lnTo>
                  <a:pt x="330" y="0"/>
                </a:lnTo>
                <a:lnTo>
                  <a:pt x="332" y="0"/>
                </a:lnTo>
                <a:close/>
              </a:path>
            </a:pathLst>
          </a:custGeom>
          <a:solidFill>
            <a:schemeClr val="bg2">
              <a:lumMod val="90000"/>
            </a:schemeClr>
          </a:solidFill>
          <a:ln w="3175" cmpd="sng">
            <a:solidFill>
              <a:schemeClr val="bg2">
                <a:lumMod val="75000"/>
              </a:schemeClr>
            </a:solidFill>
            <a:round/>
            <a:headEnd/>
            <a:tailEnd/>
          </a:ln>
        </p:spPr>
        <p:txBody>
          <a:bodyPr/>
          <a:lstStyle/>
          <a:p>
            <a:endParaRPr lang="en-US">
              <a:solidFill>
                <a:prstClr val="black"/>
              </a:solidFill>
            </a:endParaRPr>
          </a:p>
        </p:txBody>
      </p:sp>
      <p:sp>
        <p:nvSpPr>
          <p:cNvPr id="240" name="Freeform 447"/>
          <p:cNvSpPr>
            <a:spLocks/>
          </p:cNvSpPr>
          <p:nvPr/>
        </p:nvSpPr>
        <p:spPr bwMode="auto">
          <a:xfrm>
            <a:off x="7659689" y="3813175"/>
            <a:ext cx="866775" cy="831850"/>
          </a:xfrm>
          <a:custGeom>
            <a:avLst/>
            <a:gdLst>
              <a:gd name="T0" fmla="*/ 74 w 546"/>
              <a:gd name="T1" fmla="*/ 24 h 524"/>
              <a:gd name="T2" fmla="*/ 126 w 546"/>
              <a:gd name="T3" fmla="*/ 18 h 524"/>
              <a:gd name="T4" fmla="*/ 188 w 546"/>
              <a:gd name="T5" fmla="*/ 10 h 524"/>
              <a:gd name="T6" fmla="*/ 240 w 546"/>
              <a:gd name="T7" fmla="*/ 4 h 524"/>
              <a:gd name="T8" fmla="*/ 250 w 546"/>
              <a:gd name="T9" fmla="*/ 10 h 524"/>
              <a:gd name="T10" fmla="*/ 234 w 546"/>
              <a:gd name="T11" fmla="*/ 38 h 524"/>
              <a:gd name="T12" fmla="*/ 280 w 546"/>
              <a:gd name="T13" fmla="*/ 58 h 524"/>
              <a:gd name="T14" fmla="*/ 306 w 546"/>
              <a:gd name="T15" fmla="*/ 86 h 524"/>
              <a:gd name="T16" fmla="*/ 316 w 546"/>
              <a:gd name="T17" fmla="*/ 96 h 524"/>
              <a:gd name="T18" fmla="*/ 342 w 546"/>
              <a:gd name="T19" fmla="*/ 120 h 524"/>
              <a:gd name="T20" fmla="*/ 356 w 546"/>
              <a:gd name="T21" fmla="*/ 126 h 524"/>
              <a:gd name="T22" fmla="*/ 368 w 546"/>
              <a:gd name="T23" fmla="*/ 136 h 524"/>
              <a:gd name="T24" fmla="*/ 382 w 546"/>
              <a:gd name="T25" fmla="*/ 148 h 524"/>
              <a:gd name="T26" fmla="*/ 404 w 546"/>
              <a:gd name="T27" fmla="*/ 166 h 524"/>
              <a:gd name="T28" fmla="*/ 426 w 546"/>
              <a:gd name="T29" fmla="*/ 194 h 524"/>
              <a:gd name="T30" fmla="*/ 442 w 546"/>
              <a:gd name="T31" fmla="*/ 200 h 524"/>
              <a:gd name="T32" fmla="*/ 472 w 546"/>
              <a:gd name="T33" fmla="*/ 242 h 524"/>
              <a:gd name="T34" fmla="*/ 486 w 546"/>
              <a:gd name="T35" fmla="*/ 256 h 524"/>
              <a:gd name="T36" fmla="*/ 508 w 546"/>
              <a:gd name="T37" fmla="*/ 288 h 524"/>
              <a:gd name="T38" fmla="*/ 524 w 546"/>
              <a:gd name="T39" fmla="*/ 306 h 524"/>
              <a:gd name="T40" fmla="*/ 544 w 546"/>
              <a:gd name="T41" fmla="*/ 318 h 524"/>
              <a:gd name="T42" fmla="*/ 522 w 546"/>
              <a:gd name="T43" fmla="*/ 350 h 524"/>
              <a:gd name="T44" fmla="*/ 512 w 546"/>
              <a:gd name="T45" fmla="*/ 372 h 524"/>
              <a:gd name="T46" fmla="*/ 510 w 546"/>
              <a:gd name="T47" fmla="*/ 380 h 524"/>
              <a:gd name="T48" fmla="*/ 512 w 546"/>
              <a:gd name="T49" fmla="*/ 400 h 524"/>
              <a:gd name="T50" fmla="*/ 504 w 546"/>
              <a:gd name="T51" fmla="*/ 418 h 524"/>
              <a:gd name="T52" fmla="*/ 502 w 546"/>
              <a:gd name="T53" fmla="*/ 430 h 524"/>
              <a:gd name="T54" fmla="*/ 500 w 546"/>
              <a:gd name="T55" fmla="*/ 448 h 524"/>
              <a:gd name="T56" fmla="*/ 502 w 546"/>
              <a:gd name="T57" fmla="*/ 466 h 524"/>
              <a:gd name="T58" fmla="*/ 496 w 546"/>
              <a:gd name="T59" fmla="*/ 474 h 524"/>
              <a:gd name="T60" fmla="*/ 456 w 546"/>
              <a:gd name="T61" fmla="*/ 468 h 524"/>
              <a:gd name="T62" fmla="*/ 446 w 546"/>
              <a:gd name="T63" fmla="*/ 490 h 524"/>
              <a:gd name="T64" fmla="*/ 450 w 546"/>
              <a:gd name="T65" fmla="*/ 502 h 524"/>
              <a:gd name="T66" fmla="*/ 434 w 546"/>
              <a:gd name="T67" fmla="*/ 524 h 524"/>
              <a:gd name="T68" fmla="*/ 426 w 546"/>
              <a:gd name="T69" fmla="*/ 502 h 524"/>
              <a:gd name="T70" fmla="*/ 352 w 546"/>
              <a:gd name="T71" fmla="*/ 506 h 524"/>
              <a:gd name="T72" fmla="*/ 212 w 546"/>
              <a:gd name="T73" fmla="*/ 516 h 524"/>
              <a:gd name="T74" fmla="*/ 136 w 546"/>
              <a:gd name="T75" fmla="*/ 516 h 524"/>
              <a:gd name="T76" fmla="*/ 124 w 546"/>
              <a:gd name="T77" fmla="*/ 488 h 524"/>
              <a:gd name="T78" fmla="*/ 110 w 546"/>
              <a:gd name="T79" fmla="*/ 470 h 524"/>
              <a:gd name="T80" fmla="*/ 108 w 546"/>
              <a:gd name="T81" fmla="*/ 418 h 524"/>
              <a:gd name="T82" fmla="*/ 100 w 546"/>
              <a:gd name="T83" fmla="*/ 408 h 524"/>
              <a:gd name="T84" fmla="*/ 96 w 546"/>
              <a:gd name="T85" fmla="*/ 386 h 524"/>
              <a:gd name="T86" fmla="*/ 108 w 546"/>
              <a:gd name="T87" fmla="*/ 350 h 524"/>
              <a:gd name="T88" fmla="*/ 106 w 546"/>
              <a:gd name="T89" fmla="*/ 330 h 524"/>
              <a:gd name="T90" fmla="*/ 96 w 546"/>
              <a:gd name="T91" fmla="*/ 308 h 524"/>
              <a:gd name="T92" fmla="*/ 86 w 546"/>
              <a:gd name="T93" fmla="*/ 294 h 524"/>
              <a:gd name="T94" fmla="*/ 72 w 546"/>
              <a:gd name="T95" fmla="*/ 264 h 524"/>
              <a:gd name="T96" fmla="*/ 58 w 546"/>
              <a:gd name="T97" fmla="*/ 214 h 524"/>
              <a:gd name="T98" fmla="*/ 30 w 546"/>
              <a:gd name="T99" fmla="*/ 124 h 524"/>
              <a:gd name="T100" fmla="*/ 0 w 546"/>
              <a:gd name="T101" fmla="*/ 34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6" h="524">
                <a:moveTo>
                  <a:pt x="0" y="32"/>
                </a:moveTo>
                <a:lnTo>
                  <a:pt x="38" y="28"/>
                </a:lnTo>
                <a:lnTo>
                  <a:pt x="58" y="26"/>
                </a:lnTo>
                <a:lnTo>
                  <a:pt x="74" y="24"/>
                </a:lnTo>
                <a:lnTo>
                  <a:pt x="84" y="22"/>
                </a:lnTo>
                <a:lnTo>
                  <a:pt x="106" y="20"/>
                </a:lnTo>
                <a:lnTo>
                  <a:pt x="118" y="20"/>
                </a:lnTo>
                <a:lnTo>
                  <a:pt x="126" y="18"/>
                </a:lnTo>
                <a:lnTo>
                  <a:pt x="130" y="18"/>
                </a:lnTo>
                <a:lnTo>
                  <a:pt x="132" y="18"/>
                </a:lnTo>
                <a:lnTo>
                  <a:pt x="156" y="14"/>
                </a:lnTo>
                <a:lnTo>
                  <a:pt x="188" y="10"/>
                </a:lnTo>
                <a:lnTo>
                  <a:pt x="202" y="8"/>
                </a:lnTo>
                <a:lnTo>
                  <a:pt x="220" y="6"/>
                </a:lnTo>
                <a:lnTo>
                  <a:pt x="234" y="4"/>
                </a:lnTo>
                <a:lnTo>
                  <a:pt x="240" y="4"/>
                </a:lnTo>
                <a:lnTo>
                  <a:pt x="256" y="0"/>
                </a:lnTo>
                <a:lnTo>
                  <a:pt x="256" y="2"/>
                </a:lnTo>
                <a:lnTo>
                  <a:pt x="254" y="10"/>
                </a:lnTo>
                <a:lnTo>
                  <a:pt x="250" y="10"/>
                </a:lnTo>
                <a:lnTo>
                  <a:pt x="248" y="12"/>
                </a:lnTo>
                <a:lnTo>
                  <a:pt x="244" y="16"/>
                </a:lnTo>
                <a:lnTo>
                  <a:pt x="238" y="26"/>
                </a:lnTo>
                <a:lnTo>
                  <a:pt x="234" y="38"/>
                </a:lnTo>
                <a:lnTo>
                  <a:pt x="240" y="42"/>
                </a:lnTo>
                <a:lnTo>
                  <a:pt x="272" y="58"/>
                </a:lnTo>
                <a:lnTo>
                  <a:pt x="274" y="60"/>
                </a:lnTo>
                <a:lnTo>
                  <a:pt x="280" y="58"/>
                </a:lnTo>
                <a:lnTo>
                  <a:pt x="286" y="58"/>
                </a:lnTo>
                <a:lnTo>
                  <a:pt x="288" y="60"/>
                </a:lnTo>
                <a:lnTo>
                  <a:pt x="300" y="76"/>
                </a:lnTo>
                <a:lnTo>
                  <a:pt x="306" y="86"/>
                </a:lnTo>
                <a:lnTo>
                  <a:pt x="308" y="92"/>
                </a:lnTo>
                <a:lnTo>
                  <a:pt x="310" y="94"/>
                </a:lnTo>
                <a:lnTo>
                  <a:pt x="314" y="94"/>
                </a:lnTo>
                <a:lnTo>
                  <a:pt x="316" y="96"/>
                </a:lnTo>
                <a:lnTo>
                  <a:pt x="318" y="98"/>
                </a:lnTo>
                <a:lnTo>
                  <a:pt x="320" y="102"/>
                </a:lnTo>
                <a:lnTo>
                  <a:pt x="330" y="114"/>
                </a:lnTo>
                <a:lnTo>
                  <a:pt x="342" y="120"/>
                </a:lnTo>
                <a:lnTo>
                  <a:pt x="346" y="122"/>
                </a:lnTo>
                <a:lnTo>
                  <a:pt x="348" y="122"/>
                </a:lnTo>
                <a:lnTo>
                  <a:pt x="352" y="124"/>
                </a:lnTo>
                <a:lnTo>
                  <a:pt x="356" y="126"/>
                </a:lnTo>
                <a:lnTo>
                  <a:pt x="358" y="128"/>
                </a:lnTo>
                <a:lnTo>
                  <a:pt x="362" y="130"/>
                </a:lnTo>
                <a:lnTo>
                  <a:pt x="364" y="132"/>
                </a:lnTo>
                <a:lnTo>
                  <a:pt x="368" y="136"/>
                </a:lnTo>
                <a:lnTo>
                  <a:pt x="370" y="140"/>
                </a:lnTo>
                <a:lnTo>
                  <a:pt x="372" y="146"/>
                </a:lnTo>
                <a:lnTo>
                  <a:pt x="380" y="150"/>
                </a:lnTo>
                <a:lnTo>
                  <a:pt x="382" y="148"/>
                </a:lnTo>
                <a:lnTo>
                  <a:pt x="388" y="150"/>
                </a:lnTo>
                <a:lnTo>
                  <a:pt x="390" y="152"/>
                </a:lnTo>
                <a:lnTo>
                  <a:pt x="404" y="162"/>
                </a:lnTo>
                <a:lnTo>
                  <a:pt x="404" y="166"/>
                </a:lnTo>
                <a:lnTo>
                  <a:pt x="404" y="170"/>
                </a:lnTo>
                <a:lnTo>
                  <a:pt x="410" y="178"/>
                </a:lnTo>
                <a:lnTo>
                  <a:pt x="416" y="186"/>
                </a:lnTo>
                <a:lnTo>
                  <a:pt x="426" y="194"/>
                </a:lnTo>
                <a:lnTo>
                  <a:pt x="430" y="196"/>
                </a:lnTo>
                <a:lnTo>
                  <a:pt x="434" y="198"/>
                </a:lnTo>
                <a:lnTo>
                  <a:pt x="436" y="198"/>
                </a:lnTo>
                <a:lnTo>
                  <a:pt x="442" y="200"/>
                </a:lnTo>
                <a:lnTo>
                  <a:pt x="454" y="204"/>
                </a:lnTo>
                <a:lnTo>
                  <a:pt x="458" y="208"/>
                </a:lnTo>
                <a:lnTo>
                  <a:pt x="472" y="236"/>
                </a:lnTo>
                <a:lnTo>
                  <a:pt x="472" y="242"/>
                </a:lnTo>
                <a:lnTo>
                  <a:pt x="474" y="252"/>
                </a:lnTo>
                <a:lnTo>
                  <a:pt x="476" y="252"/>
                </a:lnTo>
                <a:lnTo>
                  <a:pt x="480" y="256"/>
                </a:lnTo>
                <a:lnTo>
                  <a:pt x="486" y="256"/>
                </a:lnTo>
                <a:lnTo>
                  <a:pt x="494" y="258"/>
                </a:lnTo>
                <a:lnTo>
                  <a:pt x="500" y="266"/>
                </a:lnTo>
                <a:lnTo>
                  <a:pt x="506" y="278"/>
                </a:lnTo>
                <a:lnTo>
                  <a:pt x="508" y="288"/>
                </a:lnTo>
                <a:lnTo>
                  <a:pt x="510" y="296"/>
                </a:lnTo>
                <a:lnTo>
                  <a:pt x="512" y="304"/>
                </a:lnTo>
                <a:lnTo>
                  <a:pt x="520" y="308"/>
                </a:lnTo>
                <a:lnTo>
                  <a:pt x="524" y="306"/>
                </a:lnTo>
                <a:lnTo>
                  <a:pt x="526" y="306"/>
                </a:lnTo>
                <a:lnTo>
                  <a:pt x="540" y="312"/>
                </a:lnTo>
                <a:lnTo>
                  <a:pt x="546" y="312"/>
                </a:lnTo>
                <a:lnTo>
                  <a:pt x="544" y="318"/>
                </a:lnTo>
                <a:lnTo>
                  <a:pt x="538" y="328"/>
                </a:lnTo>
                <a:lnTo>
                  <a:pt x="534" y="332"/>
                </a:lnTo>
                <a:lnTo>
                  <a:pt x="528" y="342"/>
                </a:lnTo>
                <a:lnTo>
                  <a:pt x="522" y="350"/>
                </a:lnTo>
                <a:lnTo>
                  <a:pt x="522" y="354"/>
                </a:lnTo>
                <a:lnTo>
                  <a:pt x="522" y="364"/>
                </a:lnTo>
                <a:lnTo>
                  <a:pt x="522" y="370"/>
                </a:lnTo>
                <a:lnTo>
                  <a:pt x="512" y="372"/>
                </a:lnTo>
                <a:lnTo>
                  <a:pt x="510" y="372"/>
                </a:lnTo>
                <a:lnTo>
                  <a:pt x="506" y="372"/>
                </a:lnTo>
                <a:lnTo>
                  <a:pt x="504" y="372"/>
                </a:lnTo>
                <a:lnTo>
                  <a:pt x="510" y="380"/>
                </a:lnTo>
                <a:lnTo>
                  <a:pt x="512" y="378"/>
                </a:lnTo>
                <a:lnTo>
                  <a:pt x="518" y="380"/>
                </a:lnTo>
                <a:lnTo>
                  <a:pt x="512" y="396"/>
                </a:lnTo>
                <a:lnTo>
                  <a:pt x="512" y="400"/>
                </a:lnTo>
                <a:lnTo>
                  <a:pt x="516" y="406"/>
                </a:lnTo>
                <a:lnTo>
                  <a:pt x="516" y="410"/>
                </a:lnTo>
                <a:lnTo>
                  <a:pt x="506" y="420"/>
                </a:lnTo>
                <a:lnTo>
                  <a:pt x="504" y="418"/>
                </a:lnTo>
                <a:lnTo>
                  <a:pt x="502" y="414"/>
                </a:lnTo>
                <a:lnTo>
                  <a:pt x="498" y="414"/>
                </a:lnTo>
                <a:lnTo>
                  <a:pt x="496" y="426"/>
                </a:lnTo>
                <a:lnTo>
                  <a:pt x="502" y="430"/>
                </a:lnTo>
                <a:lnTo>
                  <a:pt x="504" y="428"/>
                </a:lnTo>
                <a:lnTo>
                  <a:pt x="504" y="436"/>
                </a:lnTo>
                <a:lnTo>
                  <a:pt x="502" y="446"/>
                </a:lnTo>
                <a:lnTo>
                  <a:pt x="500" y="448"/>
                </a:lnTo>
                <a:lnTo>
                  <a:pt x="498" y="452"/>
                </a:lnTo>
                <a:lnTo>
                  <a:pt x="496" y="458"/>
                </a:lnTo>
                <a:lnTo>
                  <a:pt x="500" y="462"/>
                </a:lnTo>
                <a:lnTo>
                  <a:pt x="502" y="466"/>
                </a:lnTo>
                <a:lnTo>
                  <a:pt x="502" y="468"/>
                </a:lnTo>
                <a:lnTo>
                  <a:pt x="502" y="470"/>
                </a:lnTo>
                <a:lnTo>
                  <a:pt x="502" y="474"/>
                </a:lnTo>
                <a:lnTo>
                  <a:pt x="496" y="474"/>
                </a:lnTo>
                <a:lnTo>
                  <a:pt x="478" y="474"/>
                </a:lnTo>
                <a:lnTo>
                  <a:pt x="472" y="472"/>
                </a:lnTo>
                <a:lnTo>
                  <a:pt x="468" y="470"/>
                </a:lnTo>
                <a:lnTo>
                  <a:pt x="456" y="468"/>
                </a:lnTo>
                <a:lnTo>
                  <a:pt x="450" y="468"/>
                </a:lnTo>
                <a:lnTo>
                  <a:pt x="446" y="472"/>
                </a:lnTo>
                <a:lnTo>
                  <a:pt x="444" y="478"/>
                </a:lnTo>
                <a:lnTo>
                  <a:pt x="446" y="490"/>
                </a:lnTo>
                <a:lnTo>
                  <a:pt x="446" y="492"/>
                </a:lnTo>
                <a:lnTo>
                  <a:pt x="450" y="496"/>
                </a:lnTo>
                <a:lnTo>
                  <a:pt x="450" y="498"/>
                </a:lnTo>
                <a:lnTo>
                  <a:pt x="450" y="502"/>
                </a:lnTo>
                <a:lnTo>
                  <a:pt x="450" y="522"/>
                </a:lnTo>
                <a:lnTo>
                  <a:pt x="446" y="524"/>
                </a:lnTo>
                <a:lnTo>
                  <a:pt x="436" y="524"/>
                </a:lnTo>
                <a:lnTo>
                  <a:pt x="434" y="524"/>
                </a:lnTo>
                <a:lnTo>
                  <a:pt x="432" y="518"/>
                </a:lnTo>
                <a:lnTo>
                  <a:pt x="432" y="516"/>
                </a:lnTo>
                <a:lnTo>
                  <a:pt x="432" y="512"/>
                </a:lnTo>
                <a:lnTo>
                  <a:pt x="426" y="502"/>
                </a:lnTo>
                <a:lnTo>
                  <a:pt x="416" y="502"/>
                </a:lnTo>
                <a:lnTo>
                  <a:pt x="402" y="504"/>
                </a:lnTo>
                <a:lnTo>
                  <a:pt x="390" y="504"/>
                </a:lnTo>
                <a:lnTo>
                  <a:pt x="352" y="506"/>
                </a:lnTo>
                <a:lnTo>
                  <a:pt x="340" y="508"/>
                </a:lnTo>
                <a:lnTo>
                  <a:pt x="302" y="510"/>
                </a:lnTo>
                <a:lnTo>
                  <a:pt x="266" y="512"/>
                </a:lnTo>
                <a:lnTo>
                  <a:pt x="212" y="516"/>
                </a:lnTo>
                <a:lnTo>
                  <a:pt x="188" y="518"/>
                </a:lnTo>
                <a:lnTo>
                  <a:pt x="182" y="518"/>
                </a:lnTo>
                <a:lnTo>
                  <a:pt x="142" y="520"/>
                </a:lnTo>
                <a:lnTo>
                  <a:pt x="136" y="516"/>
                </a:lnTo>
                <a:lnTo>
                  <a:pt x="134" y="512"/>
                </a:lnTo>
                <a:lnTo>
                  <a:pt x="128" y="498"/>
                </a:lnTo>
                <a:lnTo>
                  <a:pt x="122" y="490"/>
                </a:lnTo>
                <a:lnTo>
                  <a:pt x="124" y="488"/>
                </a:lnTo>
                <a:lnTo>
                  <a:pt x="120" y="480"/>
                </a:lnTo>
                <a:lnTo>
                  <a:pt x="118" y="476"/>
                </a:lnTo>
                <a:lnTo>
                  <a:pt x="114" y="472"/>
                </a:lnTo>
                <a:lnTo>
                  <a:pt x="110" y="470"/>
                </a:lnTo>
                <a:lnTo>
                  <a:pt x="106" y="458"/>
                </a:lnTo>
                <a:lnTo>
                  <a:pt x="108" y="450"/>
                </a:lnTo>
                <a:lnTo>
                  <a:pt x="110" y="428"/>
                </a:lnTo>
                <a:lnTo>
                  <a:pt x="108" y="418"/>
                </a:lnTo>
                <a:lnTo>
                  <a:pt x="106" y="416"/>
                </a:lnTo>
                <a:lnTo>
                  <a:pt x="102" y="414"/>
                </a:lnTo>
                <a:lnTo>
                  <a:pt x="100" y="410"/>
                </a:lnTo>
                <a:lnTo>
                  <a:pt x="100" y="408"/>
                </a:lnTo>
                <a:lnTo>
                  <a:pt x="96" y="400"/>
                </a:lnTo>
                <a:lnTo>
                  <a:pt x="96" y="396"/>
                </a:lnTo>
                <a:lnTo>
                  <a:pt x="96" y="392"/>
                </a:lnTo>
                <a:lnTo>
                  <a:pt x="96" y="386"/>
                </a:lnTo>
                <a:lnTo>
                  <a:pt x="100" y="358"/>
                </a:lnTo>
                <a:lnTo>
                  <a:pt x="104" y="352"/>
                </a:lnTo>
                <a:lnTo>
                  <a:pt x="106" y="352"/>
                </a:lnTo>
                <a:lnTo>
                  <a:pt x="108" y="350"/>
                </a:lnTo>
                <a:lnTo>
                  <a:pt x="112" y="346"/>
                </a:lnTo>
                <a:lnTo>
                  <a:pt x="114" y="340"/>
                </a:lnTo>
                <a:lnTo>
                  <a:pt x="110" y="338"/>
                </a:lnTo>
                <a:lnTo>
                  <a:pt x="106" y="330"/>
                </a:lnTo>
                <a:lnTo>
                  <a:pt x="106" y="324"/>
                </a:lnTo>
                <a:lnTo>
                  <a:pt x="100" y="312"/>
                </a:lnTo>
                <a:lnTo>
                  <a:pt x="98" y="312"/>
                </a:lnTo>
                <a:lnTo>
                  <a:pt x="96" y="308"/>
                </a:lnTo>
                <a:lnTo>
                  <a:pt x="92" y="306"/>
                </a:lnTo>
                <a:lnTo>
                  <a:pt x="90" y="304"/>
                </a:lnTo>
                <a:lnTo>
                  <a:pt x="88" y="298"/>
                </a:lnTo>
                <a:lnTo>
                  <a:pt x="86" y="294"/>
                </a:lnTo>
                <a:lnTo>
                  <a:pt x="84" y="288"/>
                </a:lnTo>
                <a:lnTo>
                  <a:pt x="78" y="276"/>
                </a:lnTo>
                <a:lnTo>
                  <a:pt x="76" y="272"/>
                </a:lnTo>
                <a:lnTo>
                  <a:pt x="72" y="264"/>
                </a:lnTo>
                <a:lnTo>
                  <a:pt x="68" y="252"/>
                </a:lnTo>
                <a:lnTo>
                  <a:pt x="62" y="226"/>
                </a:lnTo>
                <a:lnTo>
                  <a:pt x="60" y="220"/>
                </a:lnTo>
                <a:lnTo>
                  <a:pt x="58" y="214"/>
                </a:lnTo>
                <a:lnTo>
                  <a:pt x="52" y="190"/>
                </a:lnTo>
                <a:lnTo>
                  <a:pt x="38" y="146"/>
                </a:lnTo>
                <a:lnTo>
                  <a:pt x="32" y="134"/>
                </a:lnTo>
                <a:lnTo>
                  <a:pt x="30" y="124"/>
                </a:lnTo>
                <a:lnTo>
                  <a:pt x="30" y="120"/>
                </a:lnTo>
                <a:lnTo>
                  <a:pt x="12" y="70"/>
                </a:lnTo>
                <a:lnTo>
                  <a:pt x="2" y="40"/>
                </a:lnTo>
                <a:lnTo>
                  <a:pt x="0" y="34"/>
                </a:lnTo>
                <a:lnTo>
                  <a:pt x="0" y="32"/>
                </a:lnTo>
                <a:close/>
              </a:path>
            </a:pathLst>
          </a:custGeom>
          <a:solidFill>
            <a:schemeClr val="bg2">
              <a:lumMod val="90000"/>
            </a:schemeClr>
          </a:solidFill>
          <a:ln w="3175" cmpd="sng">
            <a:solidFill>
              <a:schemeClr val="bg2">
                <a:lumMod val="75000"/>
              </a:schemeClr>
            </a:solidFill>
            <a:round/>
            <a:headEnd/>
            <a:tailEnd/>
          </a:ln>
        </p:spPr>
        <p:txBody>
          <a:bodyPr/>
          <a:lstStyle/>
          <a:p>
            <a:endParaRPr lang="en-US">
              <a:solidFill>
                <a:prstClr val="black"/>
              </a:solidFill>
            </a:endParaRPr>
          </a:p>
        </p:txBody>
      </p:sp>
      <p:grpSp>
        <p:nvGrpSpPr>
          <p:cNvPr id="241" name="Group 448"/>
          <p:cNvGrpSpPr>
            <a:grpSpLocks/>
          </p:cNvGrpSpPr>
          <p:nvPr/>
        </p:nvGrpSpPr>
        <p:grpSpPr bwMode="auto">
          <a:xfrm>
            <a:off x="1763714" y="2057401"/>
            <a:ext cx="1260475" cy="2022475"/>
            <a:chOff x="284" y="1296"/>
            <a:chExt cx="794" cy="1274"/>
          </a:xfrm>
          <a:solidFill>
            <a:schemeClr val="bg2">
              <a:lumMod val="90000"/>
            </a:schemeClr>
          </a:solidFill>
        </p:grpSpPr>
        <p:sp>
          <p:nvSpPr>
            <p:cNvPr id="242" name="Freeform 449"/>
            <p:cNvSpPr>
              <a:spLocks/>
            </p:cNvSpPr>
            <p:nvPr/>
          </p:nvSpPr>
          <p:spPr bwMode="auto">
            <a:xfrm>
              <a:off x="284" y="1296"/>
              <a:ext cx="794" cy="1274"/>
            </a:xfrm>
            <a:custGeom>
              <a:avLst/>
              <a:gdLst>
                <a:gd name="T0" fmla="*/ 438 w 794"/>
                <a:gd name="T1" fmla="*/ 1224 h 1274"/>
                <a:gd name="T2" fmla="*/ 432 w 794"/>
                <a:gd name="T3" fmla="*/ 1220 h 1274"/>
                <a:gd name="T4" fmla="*/ 436 w 794"/>
                <a:gd name="T5" fmla="*/ 1200 h 1274"/>
                <a:gd name="T6" fmla="*/ 426 w 794"/>
                <a:gd name="T7" fmla="*/ 1142 h 1274"/>
                <a:gd name="T8" fmla="*/ 390 w 794"/>
                <a:gd name="T9" fmla="*/ 1100 h 1274"/>
                <a:gd name="T10" fmla="*/ 376 w 794"/>
                <a:gd name="T11" fmla="*/ 1080 h 1274"/>
                <a:gd name="T12" fmla="*/ 352 w 794"/>
                <a:gd name="T13" fmla="*/ 1078 h 1274"/>
                <a:gd name="T14" fmla="*/ 346 w 794"/>
                <a:gd name="T15" fmla="*/ 1046 h 1274"/>
                <a:gd name="T16" fmla="*/ 318 w 794"/>
                <a:gd name="T17" fmla="*/ 1030 h 1274"/>
                <a:gd name="T18" fmla="*/ 278 w 794"/>
                <a:gd name="T19" fmla="*/ 1010 h 1274"/>
                <a:gd name="T20" fmla="*/ 248 w 794"/>
                <a:gd name="T21" fmla="*/ 968 h 1274"/>
                <a:gd name="T22" fmla="*/ 172 w 794"/>
                <a:gd name="T23" fmla="*/ 942 h 1274"/>
                <a:gd name="T24" fmla="*/ 150 w 794"/>
                <a:gd name="T25" fmla="*/ 926 h 1274"/>
                <a:gd name="T26" fmla="*/ 160 w 794"/>
                <a:gd name="T27" fmla="*/ 892 h 1274"/>
                <a:gd name="T28" fmla="*/ 156 w 794"/>
                <a:gd name="T29" fmla="*/ 854 h 1274"/>
                <a:gd name="T30" fmla="*/ 148 w 794"/>
                <a:gd name="T31" fmla="*/ 818 h 1274"/>
                <a:gd name="T32" fmla="*/ 122 w 794"/>
                <a:gd name="T33" fmla="*/ 768 h 1274"/>
                <a:gd name="T34" fmla="*/ 94 w 794"/>
                <a:gd name="T35" fmla="*/ 708 h 1274"/>
                <a:gd name="T36" fmla="*/ 88 w 794"/>
                <a:gd name="T37" fmla="*/ 672 h 1274"/>
                <a:gd name="T38" fmla="*/ 110 w 794"/>
                <a:gd name="T39" fmla="*/ 648 h 1274"/>
                <a:gd name="T40" fmla="*/ 94 w 794"/>
                <a:gd name="T41" fmla="*/ 620 h 1274"/>
                <a:gd name="T42" fmla="*/ 68 w 794"/>
                <a:gd name="T43" fmla="*/ 578 h 1274"/>
                <a:gd name="T44" fmla="*/ 68 w 794"/>
                <a:gd name="T45" fmla="*/ 544 h 1274"/>
                <a:gd name="T46" fmla="*/ 90 w 794"/>
                <a:gd name="T47" fmla="*/ 518 h 1274"/>
                <a:gd name="T48" fmla="*/ 112 w 794"/>
                <a:gd name="T49" fmla="*/ 562 h 1274"/>
                <a:gd name="T50" fmla="*/ 106 w 794"/>
                <a:gd name="T51" fmla="*/ 530 h 1274"/>
                <a:gd name="T52" fmla="*/ 122 w 794"/>
                <a:gd name="T53" fmla="*/ 496 h 1274"/>
                <a:gd name="T54" fmla="*/ 166 w 794"/>
                <a:gd name="T55" fmla="*/ 508 h 1274"/>
                <a:gd name="T56" fmla="*/ 176 w 794"/>
                <a:gd name="T57" fmla="*/ 502 h 1274"/>
                <a:gd name="T58" fmla="*/ 136 w 794"/>
                <a:gd name="T59" fmla="*/ 488 h 1274"/>
                <a:gd name="T60" fmla="*/ 100 w 794"/>
                <a:gd name="T61" fmla="*/ 476 h 1274"/>
                <a:gd name="T62" fmla="*/ 68 w 794"/>
                <a:gd name="T63" fmla="*/ 496 h 1274"/>
                <a:gd name="T64" fmla="*/ 58 w 794"/>
                <a:gd name="T65" fmla="*/ 470 h 1274"/>
                <a:gd name="T66" fmla="*/ 40 w 794"/>
                <a:gd name="T67" fmla="*/ 418 h 1274"/>
                <a:gd name="T68" fmla="*/ 12 w 794"/>
                <a:gd name="T69" fmla="*/ 364 h 1274"/>
                <a:gd name="T70" fmla="*/ 14 w 794"/>
                <a:gd name="T71" fmla="*/ 316 h 1274"/>
                <a:gd name="T72" fmla="*/ 28 w 794"/>
                <a:gd name="T73" fmla="*/ 256 h 1274"/>
                <a:gd name="T74" fmla="*/ 2 w 794"/>
                <a:gd name="T75" fmla="*/ 192 h 1274"/>
                <a:gd name="T76" fmla="*/ 12 w 794"/>
                <a:gd name="T77" fmla="*/ 154 h 1274"/>
                <a:gd name="T78" fmla="*/ 50 w 794"/>
                <a:gd name="T79" fmla="*/ 110 h 1274"/>
                <a:gd name="T80" fmla="*/ 70 w 794"/>
                <a:gd name="T81" fmla="*/ 64 h 1274"/>
                <a:gd name="T82" fmla="*/ 78 w 794"/>
                <a:gd name="T83" fmla="*/ 6 h 1274"/>
                <a:gd name="T84" fmla="*/ 146 w 794"/>
                <a:gd name="T85" fmla="*/ 20 h 1274"/>
                <a:gd name="T86" fmla="*/ 178 w 794"/>
                <a:gd name="T87" fmla="*/ 30 h 1274"/>
                <a:gd name="T88" fmla="*/ 254 w 794"/>
                <a:gd name="T89" fmla="*/ 52 h 1274"/>
                <a:gd name="T90" fmla="*/ 298 w 794"/>
                <a:gd name="T91" fmla="*/ 64 h 1274"/>
                <a:gd name="T92" fmla="*/ 350 w 794"/>
                <a:gd name="T93" fmla="*/ 76 h 1274"/>
                <a:gd name="T94" fmla="*/ 448 w 794"/>
                <a:gd name="T95" fmla="*/ 102 h 1274"/>
                <a:gd name="T96" fmla="*/ 354 w 794"/>
                <a:gd name="T97" fmla="*/ 440 h 1274"/>
                <a:gd name="T98" fmla="*/ 508 w 794"/>
                <a:gd name="T99" fmla="*/ 658 h 1274"/>
                <a:gd name="T100" fmla="*/ 590 w 794"/>
                <a:gd name="T101" fmla="*/ 772 h 1274"/>
                <a:gd name="T102" fmla="*/ 686 w 794"/>
                <a:gd name="T103" fmla="*/ 908 h 1274"/>
                <a:gd name="T104" fmla="*/ 762 w 794"/>
                <a:gd name="T105" fmla="*/ 1034 h 1274"/>
                <a:gd name="T106" fmla="*/ 780 w 794"/>
                <a:gd name="T107" fmla="*/ 1086 h 1274"/>
                <a:gd name="T108" fmla="*/ 780 w 794"/>
                <a:gd name="T109" fmla="*/ 1112 h 1274"/>
                <a:gd name="T110" fmla="*/ 744 w 794"/>
                <a:gd name="T111" fmla="*/ 1134 h 1274"/>
                <a:gd name="T112" fmla="*/ 708 w 794"/>
                <a:gd name="T113" fmla="*/ 1194 h 1274"/>
                <a:gd name="T114" fmla="*/ 704 w 794"/>
                <a:gd name="T115" fmla="*/ 1230 h 1274"/>
                <a:gd name="T116" fmla="*/ 724 w 794"/>
                <a:gd name="T117" fmla="*/ 1248 h 1274"/>
                <a:gd name="T118" fmla="*/ 696 w 794"/>
                <a:gd name="T119" fmla="*/ 1268 h 1274"/>
                <a:gd name="T120" fmla="*/ 598 w 794"/>
                <a:gd name="T121" fmla="*/ 1260 h 1274"/>
                <a:gd name="T122" fmla="*/ 440 w 794"/>
                <a:gd name="T123" fmla="*/ 1240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94" h="1274">
                  <a:moveTo>
                    <a:pt x="440" y="1240"/>
                  </a:moveTo>
                  <a:lnTo>
                    <a:pt x="438" y="1236"/>
                  </a:lnTo>
                  <a:lnTo>
                    <a:pt x="436" y="1224"/>
                  </a:lnTo>
                  <a:lnTo>
                    <a:pt x="434" y="1222"/>
                  </a:lnTo>
                  <a:lnTo>
                    <a:pt x="434" y="1220"/>
                  </a:lnTo>
                  <a:lnTo>
                    <a:pt x="436" y="1220"/>
                  </a:lnTo>
                  <a:lnTo>
                    <a:pt x="438" y="1224"/>
                  </a:lnTo>
                  <a:lnTo>
                    <a:pt x="440" y="1230"/>
                  </a:lnTo>
                  <a:lnTo>
                    <a:pt x="442" y="1230"/>
                  </a:lnTo>
                  <a:lnTo>
                    <a:pt x="442" y="1228"/>
                  </a:lnTo>
                  <a:lnTo>
                    <a:pt x="442" y="1224"/>
                  </a:lnTo>
                  <a:lnTo>
                    <a:pt x="436" y="1216"/>
                  </a:lnTo>
                  <a:lnTo>
                    <a:pt x="432" y="1218"/>
                  </a:lnTo>
                  <a:lnTo>
                    <a:pt x="432" y="1220"/>
                  </a:lnTo>
                  <a:lnTo>
                    <a:pt x="430" y="1224"/>
                  </a:lnTo>
                  <a:lnTo>
                    <a:pt x="428" y="1220"/>
                  </a:lnTo>
                  <a:lnTo>
                    <a:pt x="430" y="1218"/>
                  </a:lnTo>
                  <a:lnTo>
                    <a:pt x="432" y="1210"/>
                  </a:lnTo>
                  <a:lnTo>
                    <a:pt x="432" y="1204"/>
                  </a:lnTo>
                  <a:lnTo>
                    <a:pt x="434" y="1200"/>
                  </a:lnTo>
                  <a:lnTo>
                    <a:pt x="436" y="1200"/>
                  </a:lnTo>
                  <a:lnTo>
                    <a:pt x="436" y="1196"/>
                  </a:lnTo>
                  <a:lnTo>
                    <a:pt x="436" y="1186"/>
                  </a:lnTo>
                  <a:lnTo>
                    <a:pt x="436" y="1170"/>
                  </a:lnTo>
                  <a:lnTo>
                    <a:pt x="434" y="1168"/>
                  </a:lnTo>
                  <a:lnTo>
                    <a:pt x="434" y="1166"/>
                  </a:lnTo>
                  <a:lnTo>
                    <a:pt x="430" y="1152"/>
                  </a:lnTo>
                  <a:lnTo>
                    <a:pt x="426" y="1142"/>
                  </a:lnTo>
                  <a:lnTo>
                    <a:pt x="424" y="1140"/>
                  </a:lnTo>
                  <a:lnTo>
                    <a:pt x="414" y="1126"/>
                  </a:lnTo>
                  <a:lnTo>
                    <a:pt x="410" y="1122"/>
                  </a:lnTo>
                  <a:lnTo>
                    <a:pt x="402" y="1110"/>
                  </a:lnTo>
                  <a:lnTo>
                    <a:pt x="394" y="1102"/>
                  </a:lnTo>
                  <a:lnTo>
                    <a:pt x="392" y="1102"/>
                  </a:lnTo>
                  <a:lnTo>
                    <a:pt x="390" y="1100"/>
                  </a:lnTo>
                  <a:lnTo>
                    <a:pt x="388" y="1098"/>
                  </a:lnTo>
                  <a:lnTo>
                    <a:pt x="386" y="1096"/>
                  </a:lnTo>
                  <a:lnTo>
                    <a:pt x="384" y="1094"/>
                  </a:lnTo>
                  <a:lnTo>
                    <a:pt x="382" y="1092"/>
                  </a:lnTo>
                  <a:lnTo>
                    <a:pt x="380" y="1088"/>
                  </a:lnTo>
                  <a:lnTo>
                    <a:pt x="378" y="1086"/>
                  </a:lnTo>
                  <a:lnTo>
                    <a:pt x="376" y="1080"/>
                  </a:lnTo>
                  <a:lnTo>
                    <a:pt x="374" y="1078"/>
                  </a:lnTo>
                  <a:lnTo>
                    <a:pt x="372" y="1076"/>
                  </a:lnTo>
                  <a:lnTo>
                    <a:pt x="364" y="1072"/>
                  </a:lnTo>
                  <a:lnTo>
                    <a:pt x="358" y="1074"/>
                  </a:lnTo>
                  <a:lnTo>
                    <a:pt x="356" y="1078"/>
                  </a:lnTo>
                  <a:lnTo>
                    <a:pt x="354" y="1078"/>
                  </a:lnTo>
                  <a:lnTo>
                    <a:pt x="352" y="1078"/>
                  </a:lnTo>
                  <a:lnTo>
                    <a:pt x="346" y="1072"/>
                  </a:lnTo>
                  <a:lnTo>
                    <a:pt x="344" y="1068"/>
                  </a:lnTo>
                  <a:lnTo>
                    <a:pt x="346" y="1066"/>
                  </a:lnTo>
                  <a:lnTo>
                    <a:pt x="348" y="1062"/>
                  </a:lnTo>
                  <a:lnTo>
                    <a:pt x="348" y="1052"/>
                  </a:lnTo>
                  <a:lnTo>
                    <a:pt x="346" y="1050"/>
                  </a:lnTo>
                  <a:lnTo>
                    <a:pt x="346" y="1046"/>
                  </a:lnTo>
                  <a:lnTo>
                    <a:pt x="346" y="1044"/>
                  </a:lnTo>
                  <a:lnTo>
                    <a:pt x="342" y="1038"/>
                  </a:lnTo>
                  <a:lnTo>
                    <a:pt x="340" y="1036"/>
                  </a:lnTo>
                  <a:lnTo>
                    <a:pt x="338" y="1034"/>
                  </a:lnTo>
                  <a:lnTo>
                    <a:pt x="328" y="1032"/>
                  </a:lnTo>
                  <a:lnTo>
                    <a:pt x="324" y="1032"/>
                  </a:lnTo>
                  <a:lnTo>
                    <a:pt x="318" y="1030"/>
                  </a:lnTo>
                  <a:lnTo>
                    <a:pt x="314" y="1030"/>
                  </a:lnTo>
                  <a:lnTo>
                    <a:pt x="310" y="1030"/>
                  </a:lnTo>
                  <a:lnTo>
                    <a:pt x="300" y="1024"/>
                  </a:lnTo>
                  <a:lnTo>
                    <a:pt x="298" y="1024"/>
                  </a:lnTo>
                  <a:lnTo>
                    <a:pt x="296" y="1022"/>
                  </a:lnTo>
                  <a:lnTo>
                    <a:pt x="282" y="1012"/>
                  </a:lnTo>
                  <a:lnTo>
                    <a:pt x="278" y="1010"/>
                  </a:lnTo>
                  <a:lnTo>
                    <a:pt x="274" y="1006"/>
                  </a:lnTo>
                  <a:lnTo>
                    <a:pt x="274" y="998"/>
                  </a:lnTo>
                  <a:lnTo>
                    <a:pt x="270" y="990"/>
                  </a:lnTo>
                  <a:lnTo>
                    <a:pt x="262" y="978"/>
                  </a:lnTo>
                  <a:lnTo>
                    <a:pt x="260" y="976"/>
                  </a:lnTo>
                  <a:lnTo>
                    <a:pt x="250" y="970"/>
                  </a:lnTo>
                  <a:lnTo>
                    <a:pt x="248" y="968"/>
                  </a:lnTo>
                  <a:lnTo>
                    <a:pt x="246" y="966"/>
                  </a:lnTo>
                  <a:lnTo>
                    <a:pt x="242" y="966"/>
                  </a:lnTo>
                  <a:lnTo>
                    <a:pt x="226" y="962"/>
                  </a:lnTo>
                  <a:lnTo>
                    <a:pt x="206" y="952"/>
                  </a:lnTo>
                  <a:lnTo>
                    <a:pt x="194" y="946"/>
                  </a:lnTo>
                  <a:lnTo>
                    <a:pt x="182" y="946"/>
                  </a:lnTo>
                  <a:lnTo>
                    <a:pt x="172" y="942"/>
                  </a:lnTo>
                  <a:lnTo>
                    <a:pt x="164" y="942"/>
                  </a:lnTo>
                  <a:lnTo>
                    <a:pt x="162" y="942"/>
                  </a:lnTo>
                  <a:lnTo>
                    <a:pt x="160" y="934"/>
                  </a:lnTo>
                  <a:lnTo>
                    <a:pt x="160" y="932"/>
                  </a:lnTo>
                  <a:lnTo>
                    <a:pt x="154" y="928"/>
                  </a:lnTo>
                  <a:lnTo>
                    <a:pt x="152" y="926"/>
                  </a:lnTo>
                  <a:lnTo>
                    <a:pt x="150" y="926"/>
                  </a:lnTo>
                  <a:lnTo>
                    <a:pt x="148" y="922"/>
                  </a:lnTo>
                  <a:lnTo>
                    <a:pt x="150" y="918"/>
                  </a:lnTo>
                  <a:lnTo>
                    <a:pt x="150" y="916"/>
                  </a:lnTo>
                  <a:lnTo>
                    <a:pt x="154" y="914"/>
                  </a:lnTo>
                  <a:lnTo>
                    <a:pt x="154" y="912"/>
                  </a:lnTo>
                  <a:lnTo>
                    <a:pt x="156" y="910"/>
                  </a:lnTo>
                  <a:lnTo>
                    <a:pt x="160" y="892"/>
                  </a:lnTo>
                  <a:lnTo>
                    <a:pt x="158" y="888"/>
                  </a:lnTo>
                  <a:lnTo>
                    <a:pt x="164" y="874"/>
                  </a:lnTo>
                  <a:lnTo>
                    <a:pt x="168" y="866"/>
                  </a:lnTo>
                  <a:lnTo>
                    <a:pt x="168" y="860"/>
                  </a:lnTo>
                  <a:lnTo>
                    <a:pt x="164" y="856"/>
                  </a:lnTo>
                  <a:lnTo>
                    <a:pt x="160" y="854"/>
                  </a:lnTo>
                  <a:lnTo>
                    <a:pt x="156" y="854"/>
                  </a:lnTo>
                  <a:lnTo>
                    <a:pt x="150" y="846"/>
                  </a:lnTo>
                  <a:lnTo>
                    <a:pt x="148" y="844"/>
                  </a:lnTo>
                  <a:lnTo>
                    <a:pt x="146" y="840"/>
                  </a:lnTo>
                  <a:lnTo>
                    <a:pt x="148" y="838"/>
                  </a:lnTo>
                  <a:lnTo>
                    <a:pt x="150" y="836"/>
                  </a:lnTo>
                  <a:lnTo>
                    <a:pt x="154" y="830"/>
                  </a:lnTo>
                  <a:lnTo>
                    <a:pt x="148" y="818"/>
                  </a:lnTo>
                  <a:lnTo>
                    <a:pt x="144" y="814"/>
                  </a:lnTo>
                  <a:lnTo>
                    <a:pt x="142" y="812"/>
                  </a:lnTo>
                  <a:lnTo>
                    <a:pt x="138" y="806"/>
                  </a:lnTo>
                  <a:lnTo>
                    <a:pt x="132" y="790"/>
                  </a:lnTo>
                  <a:lnTo>
                    <a:pt x="122" y="780"/>
                  </a:lnTo>
                  <a:lnTo>
                    <a:pt x="122" y="772"/>
                  </a:lnTo>
                  <a:lnTo>
                    <a:pt x="122" y="768"/>
                  </a:lnTo>
                  <a:lnTo>
                    <a:pt x="118" y="764"/>
                  </a:lnTo>
                  <a:lnTo>
                    <a:pt x="114" y="754"/>
                  </a:lnTo>
                  <a:lnTo>
                    <a:pt x="114" y="750"/>
                  </a:lnTo>
                  <a:lnTo>
                    <a:pt x="114" y="744"/>
                  </a:lnTo>
                  <a:lnTo>
                    <a:pt x="114" y="742"/>
                  </a:lnTo>
                  <a:lnTo>
                    <a:pt x="100" y="716"/>
                  </a:lnTo>
                  <a:lnTo>
                    <a:pt x="94" y="708"/>
                  </a:lnTo>
                  <a:lnTo>
                    <a:pt x="90" y="706"/>
                  </a:lnTo>
                  <a:lnTo>
                    <a:pt x="86" y="696"/>
                  </a:lnTo>
                  <a:lnTo>
                    <a:pt x="88" y="692"/>
                  </a:lnTo>
                  <a:lnTo>
                    <a:pt x="88" y="686"/>
                  </a:lnTo>
                  <a:lnTo>
                    <a:pt x="88" y="682"/>
                  </a:lnTo>
                  <a:lnTo>
                    <a:pt x="88" y="678"/>
                  </a:lnTo>
                  <a:lnTo>
                    <a:pt x="88" y="672"/>
                  </a:lnTo>
                  <a:lnTo>
                    <a:pt x="88" y="662"/>
                  </a:lnTo>
                  <a:lnTo>
                    <a:pt x="94" y="658"/>
                  </a:lnTo>
                  <a:lnTo>
                    <a:pt x="98" y="662"/>
                  </a:lnTo>
                  <a:lnTo>
                    <a:pt x="100" y="662"/>
                  </a:lnTo>
                  <a:lnTo>
                    <a:pt x="104" y="660"/>
                  </a:lnTo>
                  <a:lnTo>
                    <a:pt x="104" y="658"/>
                  </a:lnTo>
                  <a:lnTo>
                    <a:pt x="110" y="648"/>
                  </a:lnTo>
                  <a:lnTo>
                    <a:pt x="114" y="644"/>
                  </a:lnTo>
                  <a:lnTo>
                    <a:pt x="112" y="634"/>
                  </a:lnTo>
                  <a:lnTo>
                    <a:pt x="110" y="626"/>
                  </a:lnTo>
                  <a:lnTo>
                    <a:pt x="108" y="622"/>
                  </a:lnTo>
                  <a:lnTo>
                    <a:pt x="104" y="620"/>
                  </a:lnTo>
                  <a:lnTo>
                    <a:pt x="98" y="620"/>
                  </a:lnTo>
                  <a:lnTo>
                    <a:pt x="94" y="620"/>
                  </a:lnTo>
                  <a:lnTo>
                    <a:pt x="92" y="620"/>
                  </a:lnTo>
                  <a:lnTo>
                    <a:pt x="90" y="618"/>
                  </a:lnTo>
                  <a:lnTo>
                    <a:pt x="82" y="612"/>
                  </a:lnTo>
                  <a:lnTo>
                    <a:pt x="80" y="608"/>
                  </a:lnTo>
                  <a:lnTo>
                    <a:pt x="68" y="584"/>
                  </a:lnTo>
                  <a:lnTo>
                    <a:pt x="68" y="580"/>
                  </a:lnTo>
                  <a:lnTo>
                    <a:pt x="68" y="578"/>
                  </a:lnTo>
                  <a:lnTo>
                    <a:pt x="70" y="572"/>
                  </a:lnTo>
                  <a:lnTo>
                    <a:pt x="74" y="568"/>
                  </a:lnTo>
                  <a:lnTo>
                    <a:pt x="74" y="564"/>
                  </a:lnTo>
                  <a:lnTo>
                    <a:pt x="74" y="550"/>
                  </a:lnTo>
                  <a:lnTo>
                    <a:pt x="72" y="548"/>
                  </a:lnTo>
                  <a:lnTo>
                    <a:pt x="70" y="546"/>
                  </a:lnTo>
                  <a:lnTo>
                    <a:pt x="68" y="544"/>
                  </a:lnTo>
                  <a:lnTo>
                    <a:pt x="70" y="540"/>
                  </a:lnTo>
                  <a:lnTo>
                    <a:pt x="70" y="536"/>
                  </a:lnTo>
                  <a:lnTo>
                    <a:pt x="78" y="518"/>
                  </a:lnTo>
                  <a:lnTo>
                    <a:pt x="80" y="514"/>
                  </a:lnTo>
                  <a:lnTo>
                    <a:pt x="84" y="514"/>
                  </a:lnTo>
                  <a:lnTo>
                    <a:pt x="90" y="514"/>
                  </a:lnTo>
                  <a:lnTo>
                    <a:pt x="90" y="518"/>
                  </a:lnTo>
                  <a:lnTo>
                    <a:pt x="90" y="524"/>
                  </a:lnTo>
                  <a:lnTo>
                    <a:pt x="88" y="530"/>
                  </a:lnTo>
                  <a:lnTo>
                    <a:pt x="86" y="532"/>
                  </a:lnTo>
                  <a:lnTo>
                    <a:pt x="86" y="538"/>
                  </a:lnTo>
                  <a:lnTo>
                    <a:pt x="108" y="562"/>
                  </a:lnTo>
                  <a:lnTo>
                    <a:pt x="112" y="564"/>
                  </a:lnTo>
                  <a:lnTo>
                    <a:pt x="112" y="562"/>
                  </a:lnTo>
                  <a:lnTo>
                    <a:pt x="112" y="560"/>
                  </a:lnTo>
                  <a:lnTo>
                    <a:pt x="108" y="556"/>
                  </a:lnTo>
                  <a:lnTo>
                    <a:pt x="106" y="544"/>
                  </a:lnTo>
                  <a:lnTo>
                    <a:pt x="108" y="542"/>
                  </a:lnTo>
                  <a:lnTo>
                    <a:pt x="108" y="538"/>
                  </a:lnTo>
                  <a:lnTo>
                    <a:pt x="106" y="534"/>
                  </a:lnTo>
                  <a:lnTo>
                    <a:pt x="106" y="530"/>
                  </a:lnTo>
                  <a:lnTo>
                    <a:pt x="100" y="524"/>
                  </a:lnTo>
                  <a:lnTo>
                    <a:pt x="98" y="516"/>
                  </a:lnTo>
                  <a:lnTo>
                    <a:pt x="94" y="498"/>
                  </a:lnTo>
                  <a:lnTo>
                    <a:pt x="100" y="496"/>
                  </a:lnTo>
                  <a:lnTo>
                    <a:pt x="114" y="490"/>
                  </a:lnTo>
                  <a:lnTo>
                    <a:pt x="118" y="494"/>
                  </a:lnTo>
                  <a:lnTo>
                    <a:pt x="122" y="496"/>
                  </a:lnTo>
                  <a:lnTo>
                    <a:pt x="132" y="496"/>
                  </a:lnTo>
                  <a:lnTo>
                    <a:pt x="136" y="496"/>
                  </a:lnTo>
                  <a:lnTo>
                    <a:pt x="142" y="500"/>
                  </a:lnTo>
                  <a:lnTo>
                    <a:pt x="148" y="502"/>
                  </a:lnTo>
                  <a:lnTo>
                    <a:pt x="150" y="504"/>
                  </a:lnTo>
                  <a:lnTo>
                    <a:pt x="164" y="510"/>
                  </a:lnTo>
                  <a:lnTo>
                    <a:pt x="166" y="508"/>
                  </a:lnTo>
                  <a:lnTo>
                    <a:pt x="168" y="504"/>
                  </a:lnTo>
                  <a:lnTo>
                    <a:pt x="174" y="502"/>
                  </a:lnTo>
                  <a:lnTo>
                    <a:pt x="182" y="512"/>
                  </a:lnTo>
                  <a:lnTo>
                    <a:pt x="186" y="518"/>
                  </a:lnTo>
                  <a:lnTo>
                    <a:pt x="184" y="512"/>
                  </a:lnTo>
                  <a:lnTo>
                    <a:pt x="178" y="504"/>
                  </a:lnTo>
                  <a:lnTo>
                    <a:pt x="176" y="502"/>
                  </a:lnTo>
                  <a:lnTo>
                    <a:pt x="168" y="502"/>
                  </a:lnTo>
                  <a:lnTo>
                    <a:pt x="164" y="504"/>
                  </a:lnTo>
                  <a:lnTo>
                    <a:pt x="160" y="506"/>
                  </a:lnTo>
                  <a:lnTo>
                    <a:pt x="152" y="500"/>
                  </a:lnTo>
                  <a:lnTo>
                    <a:pt x="144" y="500"/>
                  </a:lnTo>
                  <a:lnTo>
                    <a:pt x="138" y="494"/>
                  </a:lnTo>
                  <a:lnTo>
                    <a:pt x="136" y="488"/>
                  </a:lnTo>
                  <a:lnTo>
                    <a:pt x="132" y="490"/>
                  </a:lnTo>
                  <a:lnTo>
                    <a:pt x="124" y="494"/>
                  </a:lnTo>
                  <a:lnTo>
                    <a:pt x="112" y="484"/>
                  </a:lnTo>
                  <a:lnTo>
                    <a:pt x="110" y="482"/>
                  </a:lnTo>
                  <a:lnTo>
                    <a:pt x="108" y="480"/>
                  </a:lnTo>
                  <a:lnTo>
                    <a:pt x="104" y="476"/>
                  </a:lnTo>
                  <a:lnTo>
                    <a:pt x="100" y="476"/>
                  </a:lnTo>
                  <a:lnTo>
                    <a:pt x="92" y="478"/>
                  </a:lnTo>
                  <a:lnTo>
                    <a:pt x="84" y="498"/>
                  </a:lnTo>
                  <a:lnTo>
                    <a:pt x="88" y="502"/>
                  </a:lnTo>
                  <a:lnTo>
                    <a:pt x="88" y="506"/>
                  </a:lnTo>
                  <a:lnTo>
                    <a:pt x="84" y="510"/>
                  </a:lnTo>
                  <a:lnTo>
                    <a:pt x="80" y="510"/>
                  </a:lnTo>
                  <a:lnTo>
                    <a:pt x="68" y="496"/>
                  </a:lnTo>
                  <a:lnTo>
                    <a:pt x="58" y="482"/>
                  </a:lnTo>
                  <a:lnTo>
                    <a:pt x="56" y="480"/>
                  </a:lnTo>
                  <a:lnTo>
                    <a:pt x="50" y="474"/>
                  </a:lnTo>
                  <a:lnTo>
                    <a:pt x="48" y="474"/>
                  </a:lnTo>
                  <a:lnTo>
                    <a:pt x="44" y="472"/>
                  </a:lnTo>
                  <a:lnTo>
                    <a:pt x="50" y="462"/>
                  </a:lnTo>
                  <a:lnTo>
                    <a:pt x="58" y="470"/>
                  </a:lnTo>
                  <a:lnTo>
                    <a:pt x="60" y="474"/>
                  </a:lnTo>
                  <a:lnTo>
                    <a:pt x="60" y="472"/>
                  </a:lnTo>
                  <a:lnTo>
                    <a:pt x="58" y="468"/>
                  </a:lnTo>
                  <a:lnTo>
                    <a:pt x="52" y="446"/>
                  </a:lnTo>
                  <a:lnTo>
                    <a:pt x="46" y="422"/>
                  </a:lnTo>
                  <a:lnTo>
                    <a:pt x="44" y="420"/>
                  </a:lnTo>
                  <a:lnTo>
                    <a:pt x="40" y="418"/>
                  </a:lnTo>
                  <a:lnTo>
                    <a:pt x="36" y="412"/>
                  </a:lnTo>
                  <a:lnTo>
                    <a:pt x="34" y="410"/>
                  </a:lnTo>
                  <a:lnTo>
                    <a:pt x="30" y="404"/>
                  </a:lnTo>
                  <a:lnTo>
                    <a:pt x="28" y="398"/>
                  </a:lnTo>
                  <a:lnTo>
                    <a:pt x="24" y="384"/>
                  </a:lnTo>
                  <a:lnTo>
                    <a:pt x="18" y="374"/>
                  </a:lnTo>
                  <a:lnTo>
                    <a:pt x="12" y="364"/>
                  </a:lnTo>
                  <a:lnTo>
                    <a:pt x="6" y="354"/>
                  </a:lnTo>
                  <a:lnTo>
                    <a:pt x="8" y="350"/>
                  </a:lnTo>
                  <a:lnTo>
                    <a:pt x="12" y="348"/>
                  </a:lnTo>
                  <a:lnTo>
                    <a:pt x="14" y="344"/>
                  </a:lnTo>
                  <a:lnTo>
                    <a:pt x="16" y="334"/>
                  </a:lnTo>
                  <a:lnTo>
                    <a:pt x="16" y="326"/>
                  </a:lnTo>
                  <a:lnTo>
                    <a:pt x="14" y="316"/>
                  </a:lnTo>
                  <a:lnTo>
                    <a:pt x="14" y="306"/>
                  </a:lnTo>
                  <a:lnTo>
                    <a:pt x="16" y="302"/>
                  </a:lnTo>
                  <a:lnTo>
                    <a:pt x="22" y="290"/>
                  </a:lnTo>
                  <a:lnTo>
                    <a:pt x="24" y="288"/>
                  </a:lnTo>
                  <a:lnTo>
                    <a:pt x="26" y="284"/>
                  </a:lnTo>
                  <a:lnTo>
                    <a:pt x="30" y="266"/>
                  </a:lnTo>
                  <a:lnTo>
                    <a:pt x="28" y="256"/>
                  </a:lnTo>
                  <a:lnTo>
                    <a:pt x="26" y="246"/>
                  </a:lnTo>
                  <a:lnTo>
                    <a:pt x="24" y="234"/>
                  </a:lnTo>
                  <a:lnTo>
                    <a:pt x="18" y="216"/>
                  </a:lnTo>
                  <a:lnTo>
                    <a:pt x="16" y="212"/>
                  </a:lnTo>
                  <a:lnTo>
                    <a:pt x="12" y="208"/>
                  </a:lnTo>
                  <a:lnTo>
                    <a:pt x="8" y="204"/>
                  </a:lnTo>
                  <a:lnTo>
                    <a:pt x="2" y="192"/>
                  </a:lnTo>
                  <a:lnTo>
                    <a:pt x="0" y="188"/>
                  </a:lnTo>
                  <a:lnTo>
                    <a:pt x="2" y="184"/>
                  </a:lnTo>
                  <a:lnTo>
                    <a:pt x="4" y="182"/>
                  </a:lnTo>
                  <a:lnTo>
                    <a:pt x="4" y="172"/>
                  </a:lnTo>
                  <a:lnTo>
                    <a:pt x="2" y="168"/>
                  </a:lnTo>
                  <a:lnTo>
                    <a:pt x="8" y="160"/>
                  </a:lnTo>
                  <a:lnTo>
                    <a:pt x="12" y="154"/>
                  </a:lnTo>
                  <a:lnTo>
                    <a:pt x="22" y="142"/>
                  </a:lnTo>
                  <a:lnTo>
                    <a:pt x="24" y="140"/>
                  </a:lnTo>
                  <a:lnTo>
                    <a:pt x="26" y="138"/>
                  </a:lnTo>
                  <a:lnTo>
                    <a:pt x="30" y="140"/>
                  </a:lnTo>
                  <a:lnTo>
                    <a:pt x="38" y="134"/>
                  </a:lnTo>
                  <a:lnTo>
                    <a:pt x="48" y="114"/>
                  </a:lnTo>
                  <a:lnTo>
                    <a:pt x="50" y="110"/>
                  </a:lnTo>
                  <a:lnTo>
                    <a:pt x="50" y="106"/>
                  </a:lnTo>
                  <a:lnTo>
                    <a:pt x="52" y="96"/>
                  </a:lnTo>
                  <a:lnTo>
                    <a:pt x="58" y="86"/>
                  </a:lnTo>
                  <a:lnTo>
                    <a:pt x="66" y="76"/>
                  </a:lnTo>
                  <a:lnTo>
                    <a:pt x="68" y="72"/>
                  </a:lnTo>
                  <a:lnTo>
                    <a:pt x="70" y="68"/>
                  </a:lnTo>
                  <a:lnTo>
                    <a:pt x="70" y="64"/>
                  </a:lnTo>
                  <a:lnTo>
                    <a:pt x="70" y="58"/>
                  </a:lnTo>
                  <a:lnTo>
                    <a:pt x="72" y="38"/>
                  </a:lnTo>
                  <a:lnTo>
                    <a:pt x="70" y="28"/>
                  </a:lnTo>
                  <a:lnTo>
                    <a:pt x="68" y="20"/>
                  </a:lnTo>
                  <a:lnTo>
                    <a:pt x="72" y="16"/>
                  </a:lnTo>
                  <a:lnTo>
                    <a:pt x="74" y="16"/>
                  </a:lnTo>
                  <a:lnTo>
                    <a:pt x="78" y="6"/>
                  </a:lnTo>
                  <a:lnTo>
                    <a:pt x="80" y="2"/>
                  </a:lnTo>
                  <a:lnTo>
                    <a:pt x="80" y="0"/>
                  </a:lnTo>
                  <a:lnTo>
                    <a:pt x="100" y="6"/>
                  </a:lnTo>
                  <a:lnTo>
                    <a:pt x="106" y="8"/>
                  </a:lnTo>
                  <a:lnTo>
                    <a:pt x="136" y="18"/>
                  </a:lnTo>
                  <a:lnTo>
                    <a:pt x="142" y="18"/>
                  </a:lnTo>
                  <a:lnTo>
                    <a:pt x="146" y="20"/>
                  </a:lnTo>
                  <a:lnTo>
                    <a:pt x="152" y="22"/>
                  </a:lnTo>
                  <a:lnTo>
                    <a:pt x="156" y="22"/>
                  </a:lnTo>
                  <a:lnTo>
                    <a:pt x="160" y="24"/>
                  </a:lnTo>
                  <a:lnTo>
                    <a:pt x="164" y="26"/>
                  </a:lnTo>
                  <a:lnTo>
                    <a:pt x="168" y="28"/>
                  </a:lnTo>
                  <a:lnTo>
                    <a:pt x="174" y="28"/>
                  </a:lnTo>
                  <a:lnTo>
                    <a:pt x="178" y="30"/>
                  </a:lnTo>
                  <a:lnTo>
                    <a:pt x="192" y="34"/>
                  </a:lnTo>
                  <a:lnTo>
                    <a:pt x="200" y="36"/>
                  </a:lnTo>
                  <a:lnTo>
                    <a:pt x="206" y="38"/>
                  </a:lnTo>
                  <a:lnTo>
                    <a:pt x="216" y="40"/>
                  </a:lnTo>
                  <a:lnTo>
                    <a:pt x="218" y="42"/>
                  </a:lnTo>
                  <a:lnTo>
                    <a:pt x="226" y="44"/>
                  </a:lnTo>
                  <a:lnTo>
                    <a:pt x="254" y="52"/>
                  </a:lnTo>
                  <a:lnTo>
                    <a:pt x="260" y="52"/>
                  </a:lnTo>
                  <a:lnTo>
                    <a:pt x="262" y="54"/>
                  </a:lnTo>
                  <a:lnTo>
                    <a:pt x="272" y="56"/>
                  </a:lnTo>
                  <a:lnTo>
                    <a:pt x="276" y="58"/>
                  </a:lnTo>
                  <a:lnTo>
                    <a:pt x="282" y="58"/>
                  </a:lnTo>
                  <a:lnTo>
                    <a:pt x="290" y="62"/>
                  </a:lnTo>
                  <a:lnTo>
                    <a:pt x="298" y="64"/>
                  </a:lnTo>
                  <a:lnTo>
                    <a:pt x="302" y="64"/>
                  </a:lnTo>
                  <a:lnTo>
                    <a:pt x="314" y="68"/>
                  </a:lnTo>
                  <a:lnTo>
                    <a:pt x="318" y="70"/>
                  </a:lnTo>
                  <a:lnTo>
                    <a:pt x="324" y="70"/>
                  </a:lnTo>
                  <a:lnTo>
                    <a:pt x="336" y="74"/>
                  </a:lnTo>
                  <a:lnTo>
                    <a:pt x="346" y="76"/>
                  </a:lnTo>
                  <a:lnTo>
                    <a:pt x="350" y="76"/>
                  </a:lnTo>
                  <a:lnTo>
                    <a:pt x="356" y="78"/>
                  </a:lnTo>
                  <a:lnTo>
                    <a:pt x="368" y="82"/>
                  </a:lnTo>
                  <a:lnTo>
                    <a:pt x="376" y="84"/>
                  </a:lnTo>
                  <a:lnTo>
                    <a:pt x="382" y="86"/>
                  </a:lnTo>
                  <a:lnTo>
                    <a:pt x="390" y="88"/>
                  </a:lnTo>
                  <a:lnTo>
                    <a:pt x="422" y="96"/>
                  </a:lnTo>
                  <a:lnTo>
                    <a:pt x="448" y="102"/>
                  </a:lnTo>
                  <a:lnTo>
                    <a:pt x="452" y="104"/>
                  </a:lnTo>
                  <a:lnTo>
                    <a:pt x="400" y="280"/>
                  </a:lnTo>
                  <a:lnTo>
                    <a:pt x="382" y="346"/>
                  </a:lnTo>
                  <a:lnTo>
                    <a:pt x="372" y="378"/>
                  </a:lnTo>
                  <a:lnTo>
                    <a:pt x="368" y="390"/>
                  </a:lnTo>
                  <a:lnTo>
                    <a:pt x="364" y="404"/>
                  </a:lnTo>
                  <a:lnTo>
                    <a:pt x="354" y="440"/>
                  </a:lnTo>
                  <a:lnTo>
                    <a:pt x="368" y="458"/>
                  </a:lnTo>
                  <a:lnTo>
                    <a:pt x="388" y="490"/>
                  </a:lnTo>
                  <a:lnTo>
                    <a:pt x="426" y="542"/>
                  </a:lnTo>
                  <a:lnTo>
                    <a:pt x="434" y="554"/>
                  </a:lnTo>
                  <a:lnTo>
                    <a:pt x="472" y="608"/>
                  </a:lnTo>
                  <a:lnTo>
                    <a:pt x="484" y="624"/>
                  </a:lnTo>
                  <a:lnTo>
                    <a:pt x="508" y="658"/>
                  </a:lnTo>
                  <a:lnTo>
                    <a:pt x="518" y="674"/>
                  </a:lnTo>
                  <a:lnTo>
                    <a:pt x="532" y="692"/>
                  </a:lnTo>
                  <a:lnTo>
                    <a:pt x="542" y="708"/>
                  </a:lnTo>
                  <a:lnTo>
                    <a:pt x="554" y="724"/>
                  </a:lnTo>
                  <a:lnTo>
                    <a:pt x="566" y="740"/>
                  </a:lnTo>
                  <a:lnTo>
                    <a:pt x="580" y="758"/>
                  </a:lnTo>
                  <a:lnTo>
                    <a:pt x="590" y="772"/>
                  </a:lnTo>
                  <a:lnTo>
                    <a:pt x="602" y="790"/>
                  </a:lnTo>
                  <a:lnTo>
                    <a:pt x="612" y="806"/>
                  </a:lnTo>
                  <a:lnTo>
                    <a:pt x="636" y="838"/>
                  </a:lnTo>
                  <a:lnTo>
                    <a:pt x="650" y="856"/>
                  </a:lnTo>
                  <a:lnTo>
                    <a:pt x="662" y="874"/>
                  </a:lnTo>
                  <a:lnTo>
                    <a:pt x="670" y="886"/>
                  </a:lnTo>
                  <a:lnTo>
                    <a:pt x="686" y="908"/>
                  </a:lnTo>
                  <a:lnTo>
                    <a:pt x="708" y="942"/>
                  </a:lnTo>
                  <a:lnTo>
                    <a:pt x="720" y="956"/>
                  </a:lnTo>
                  <a:lnTo>
                    <a:pt x="730" y="970"/>
                  </a:lnTo>
                  <a:lnTo>
                    <a:pt x="756" y="1008"/>
                  </a:lnTo>
                  <a:lnTo>
                    <a:pt x="760" y="1012"/>
                  </a:lnTo>
                  <a:lnTo>
                    <a:pt x="756" y="1024"/>
                  </a:lnTo>
                  <a:lnTo>
                    <a:pt x="762" y="1034"/>
                  </a:lnTo>
                  <a:lnTo>
                    <a:pt x="766" y="1042"/>
                  </a:lnTo>
                  <a:lnTo>
                    <a:pt x="768" y="1050"/>
                  </a:lnTo>
                  <a:lnTo>
                    <a:pt x="772" y="1058"/>
                  </a:lnTo>
                  <a:lnTo>
                    <a:pt x="772" y="1068"/>
                  </a:lnTo>
                  <a:lnTo>
                    <a:pt x="772" y="1072"/>
                  </a:lnTo>
                  <a:lnTo>
                    <a:pt x="774" y="1080"/>
                  </a:lnTo>
                  <a:lnTo>
                    <a:pt x="780" y="1086"/>
                  </a:lnTo>
                  <a:lnTo>
                    <a:pt x="784" y="1090"/>
                  </a:lnTo>
                  <a:lnTo>
                    <a:pt x="786" y="1092"/>
                  </a:lnTo>
                  <a:lnTo>
                    <a:pt x="790" y="1094"/>
                  </a:lnTo>
                  <a:lnTo>
                    <a:pt x="790" y="1096"/>
                  </a:lnTo>
                  <a:lnTo>
                    <a:pt x="792" y="1098"/>
                  </a:lnTo>
                  <a:lnTo>
                    <a:pt x="794" y="1104"/>
                  </a:lnTo>
                  <a:lnTo>
                    <a:pt x="780" y="1112"/>
                  </a:lnTo>
                  <a:lnTo>
                    <a:pt x="770" y="1116"/>
                  </a:lnTo>
                  <a:lnTo>
                    <a:pt x="764" y="1116"/>
                  </a:lnTo>
                  <a:lnTo>
                    <a:pt x="762" y="1118"/>
                  </a:lnTo>
                  <a:lnTo>
                    <a:pt x="758" y="1120"/>
                  </a:lnTo>
                  <a:lnTo>
                    <a:pt x="756" y="1128"/>
                  </a:lnTo>
                  <a:lnTo>
                    <a:pt x="750" y="1130"/>
                  </a:lnTo>
                  <a:lnTo>
                    <a:pt x="744" y="1134"/>
                  </a:lnTo>
                  <a:lnTo>
                    <a:pt x="742" y="1134"/>
                  </a:lnTo>
                  <a:lnTo>
                    <a:pt x="742" y="1144"/>
                  </a:lnTo>
                  <a:lnTo>
                    <a:pt x="742" y="1154"/>
                  </a:lnTo>
                  <a:lnTo>
                    <a:pt x="740" y="1160"/>
                  </a:lnTo>
                  <a:lnTo>
                    <a:pt x="732" y="1178"/>
                  </a:lnTo>
                  <a:lnTo>
                    <a:pt x="718" y="1192"/>
                  </a:lnTo>
                  <a:lnTo>
                    <a:pt x="708" y="1194"/>
                  </a:lnTo>
                  <a:lnTo>
                    <a:pt x="706" y="1202"/>
                  </a:lnTo>
                  <a:lnTo>
                    <a:pt x="708" y="1206"/>
                  </a:lnTo>
                  <a:lnTo>
                    <a:pt x="708" y="1212"/>
                  </a:lnTo>
                  <a:lnTo>
                    <a:pt x="710" y="1216"/>
                  </a:lnTo>
                  <a:lnTo>
                    <a:pt x="708" y="1222"/>
                  </a:lnTo>
                  <a:lnTo>
                    <a:pt x="704" y="1226"/>
                  </a:lnTo>
                  <a:lnTo>
                    <a:pt x="704" y="1230"/>
                  </a:lnTo>
                  <a:lnTo>
                    <a:pt x="704" y="1232"/>
                  </a:lnTo>
                  <a:lnTo>
                    <a:pt x="706" y="1236"/>
                  </a:lnTo>
                  <a:lnTo>
                    <a:pt x="712" y="1238"/>
                  </a:lnTo>
                  <a:lnTo>
                    <a:pt x="716" y="1238"/>
                  </a:lnTo>
                  <a:lnTo>
                    <a:pt x="718" y="1238"/>
                  </a:lnTo>
                  <a:lnTo>
                    <a:pt x="720" y="1240"/>
                  </a:lnTo>
                  <a:lnTo>
                    <a:pt x="724" y="1248"/>
                  </a:lnTo>
                  <a:lnTo>
                    <a:pt x="722" y="1260"/>
                  </a:lnTo>
                  <a:lnTo>
                    <a:pt x="710" y="1272"/>
                  </a:lnTo>
                  <a:lnTo>
                    <a:pt x="708" y="1274"/>
                  </a:lnTo>
                  <a:lnTo>
                    <a:pt x="706" y="1272"/>
                  </a:lnTo>
                  <a:lnTo>
                    <a:pt x="704" y="1272"/>
                  </a:lnTo>
                  <a:lnTo>
                    <a:pt x="698" y="1270"/>
                  </a:lnTo>
                  <a:lnTo>
                    <a:pt x="696" y="1268"/>
                  </a:lnTo>
                  <a:lnTo>
                    <a:pt x="692" y="1272"/>
                  </a:lnTo>
                  <a:lnTo>
                    <a:pt x="690" y="1272"/>
                  </a:lnTo>
                  <a:lnTo>
                    <a:pt x="676" y="1270"/>
                  </a:lnTo>
                  <a:lnTo>
                    <a:pt x="660" y="1266"/>
                  </a:lnTo>
                  <a:lnTo>
                    <a:pt x="642" y="1266"/>
                  </a:lnTo>
                  <a:lnTo>
                    <a:pt x="620" y="1262"/>
                  </a:lnTo>
                  <a:lnTo>
                    <a:pt x="598" y="1260"/>
                  </a:lnTo>
                  <a:lnTo>
                    <a:pt x="568" y="1256"/>
                  </a:lnTo>
                  <a:lnTo>
                    <a:pt x="532" y="1252"/>
                  </a:lnTo>
                  <a:lnTo>
                    <a:pt x="504" y="1248"/>
                  </a:lnTo>
                  <a:lnTo>
                    <a:pt x="482" y="1246"/>
                  </a:lnTo>
                  <a:lnTo>
                    <a:pt x="462" y="1242"/>
                  </a:lnTo>
                  <a:lnTo>
                    <a:pt x="442" y="1240"/>
                  </a:lnTo>
                  <a:lnTo>
                    <a:pt x="440" y="1240"/>
                  </a:lnTo>
                  <a:close/>
                </a:path>
              </a:pathLst>
            </a:custGeom>
            <a:solidFill>
              <a:schemeClr val="bg2">
                <a:lumMod val="90000"/>
              </a:schemeClr>
            </a:solidFill>
            <a:ln w="3175" cmpd="sng">
              <a:solidFill>
                <a:schemeClr val="bg2">
                  <a:lumMod val="75000"/>
                </a:schemeClr>
              </a:solidFill>
              <a:round/>
              <a:headEnd/>
              <a:tailEnd/>
            </a:ln>
          </p:spPr>
          <p:txBody>
            <a:bodyPr/>
            <a:lstStyle/>
            <a:p>
              <a:endParaRPr lang="en-US">
                <a:solidFill>
                  <a:prstClr val="black"/>
                </a:solidFill>
              </a:endParaRPr>
            </a:p>
          </p:txBody>
        </p:sp>
        <p:sp>
          <p:nvSpPr>
            <p:cNvPr id="243" name="Freeform 450"/>
            <p:cNvSpPr>
              <a:spLocks/>
            </p:cNvSpPr>
            <p:nvPr/>
          </p:nvSpPr>
          <p:spPr bwMode="auto">
            <a:xfrm>
              <a:off x="486" y="2294"/>
              <a:ext cx="40" cy="18"/>
            </a:xfrm>
            <a:custGeom>
              <a:avLst/>
              <a:gdLst>
                <a:gd name="T0" fmla="*/ 6 w 40"/>
                <a:gd name="T1" fmla="*/ 0 h 18"/>
                <a:gd name="T2" fmla="*/ 22 w 40"/>
                <a:gd name="T3" fmla="*/ 8 h 18"/>
                <a:gd name="T4" fmla="*/ 32 w 40"/>
                <a:gd name="T5" fmla="*/ 10 h 18"/>
                <a:gd name="T6" fmla="*/ 36 w 40"/>
                <a:gd name="T7" fmla="*/ 10 h 18"/>
                <a:gd name="T8" fmla="*/ 38 w 40"/>
                <a:gd name="T9" fmla="*/ 10 h 18"/>
                <a:gd name="T10" fmla="*/ 40 w 40"/>
                <a:gd name="T11" fmla="*/ 14 h 18"/>
                <a:gd name="T12" fmla="*/ 38 w 40"/>
                <a:gd name="T13" fmla="*/ 16 h 18"/>
                <a:gd name="T14" fmla="*/ 30 w 40"/>
                <a:gd name="T15" fmla="*/ 18 h 18"/>
                <a:gd name="T16" fmla="*/ 18 w 40"/>
                <a:gd name="T17" fmla="*/ 16 h 18"/>
                <a:gd name="T18" fmla="*/ 12 w 40"/>
                <a:gd name="T19" fmla="*/ 16 h 18"/>
                <a:gd name="T20" fmla="*/ 10 w 40"/>
                <a:gd name="T21" fmla="*/ 16 h 18"/>
                <a:gd name="T22" fmla="*/ 6 w 40"/>
                <a:gd name="T23" fmla="*/ 14 h 18"/>
                <a:gd name="T24" fmla="*/ 2 w 40"/>
                <a:gd name="T25" fmla="*/ 10 h 18"/>
                <a:gd name="T26" fmla="*/ 0 w 40"/>
                <a:gd name="T27" fmla="*/ 2 h 18"/>
                <a:gd name="T28" fmla="*/ 2 w 40"/>
                <a:gd name="T29" fmla="*/ 0 h 18"/>
                <a:gd name="T30" fmla="*/ 6 w 40"/>
                <a:gd name="T3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18">
                  <a:moveTo>
                    <a:pt x="6" y="0"/>
                  </a:moveTo>
                  <a:lnTo>
                    <a:pt x="22" y="8"/>
                  </a:lnTo>
                  <a:lnTo>
                    <a:pt x="32" y="10"/>
                  </a:lnTo>
                  <a:lnTo>
                    <a:pt x="36" y="10"/>
                  </a:lnTo>
                  <a:lnTo>
                    <a:pt x="38" y="10"/>
                  </a:lnTo>
                  <a:lnTo>
                    <a:pt x="40" y="14"/>
                  </a:lnTo>
                  <a:lnTo>
                    <a:pt x="38" y="16"/>
                  </a:lnTo>
                  <a:lnTo>
                    <a:pt x="30" y="18"/>
                  </a:lnTo>
                  <a:lnTo>
                    <a:pt x="18" y="16"/>
                  </a:lnTo>
                  <a:lnTo>
                    <a:pt x="12" y="16"/>
                  </a:lnTo>
                  <a:lnTo>
                    <a:pt x="10" y="16"/>
                  </a:lnTo>
                  <a:lnTo>
                    <a:pt x="6" y="14"/>
                  </a:lnTo>
                  <a:lnTo>
                    <a:pt x="2" y="10"/>
                  </a:lnTo>
                  <a:lnTo>
                    <a:pt x="0" y="2"/>
                  </a:lnTo>
                  <a:lnTo>
                    <a:pt x="2" y="0"/>
                  </a:lnTo>
                  <a:lnTo>
                    <a:pt x="6" y="0"/>
                  </a:lnTo>
                  <a:close/>
                </a:path>
              </a:pathLst>
            </a:custGeom>
            <a:grpFill/>
            <a:ln w="3175" cmpd="sng">
              <a:solidFill>
                <a:schemeClr val="bg2">
                  <a:lumMod val="75000"/>
                </a:schemeClr>
              </a:solidFill>
              <a:round/>
              <a:headEnd/>
              <a:tailEnd/>
            </a:ln>
          </p:spPr>
          <p:txBody>
            <a:bodyPr/>
            <a:lstStyle/>
            <a:p>
              <a:endParaRPr lang="en-US">
                <a:solidFill>
                  <a:prstClr val="black"/>
                </a:solidFill>
              </a:endParaRPr>
            </a:p>
          </p:txBody>
        </p:sp>
        <p:sp>
          <p:nvSpPr>
            <p:cNvPr id="244" name="Freeform 451"/>
            <p:cNvSpPr>
              <a:spLocks/>
            </p:cNvSpPr>
            <p:nvPr/>
          </p:nvSpPr>
          <p:spPr bwMode="auto">
            <a:xfrm>
              <a:off x="454" y="2294"/>
              <a:ext cx="24" cy="14"/>
            </a:xfrm>
            <a:custGeom>
              <a:avLst/>
              <a:gdLst>
                <a:gd name="T0" fmla="*/ 22 w 24"/>
                <a:gd name="T1" fmla="*/ 8 h 14"/>
                <a:gd name="T2" fmla="*/ 24 w 24"/>
                <a:gd name="T3" fmla="*/ 8 h 14"/>
                <a:gd name="T4" fmla="*/ 24 w 24"/>
                <a:gd name="T5" fmla="*/ 12 h 14"/>
                <a:gd name="T6" fmla="*/ 16 w 24"/>
                <a:gd name="T7" fmla="*/ 14 h 14"/>
                <a:gd name="T8" fmla="*/ 8 w 24"/>
                <a:gd name="T9" fmla="*/ 14 h 14"/>
                <a:gd name="T10" fmla="*/ 6 w 24"/>
                <a:gd name="T11" fmla="*/ 14 h 14"/>
                <a:gd name="T12" fmla="*/ 4 w 24"/>
                <a:gd name="T13" fmla="*/ 12 h 14"/>
                <a:gd name="T14" fmla="*/ 4 w 24"/>
                <a:gd name="T15" fmla="*/ 10 h 14"/>
                <a:gd name="T16" fmla="*/ 2 w 24"/>
                <a:gd name="T17" fmla="*/ 10 h 14"/>
                <a:gd name="T18" fmla="*/ 2 w 24"/>
                <a:gd name="T19" fmla="*/ 6 h 14"/>
                <a:gd name="T20" fmla="*/ 0 w 24"/>
                <a:gd name="T21" fmla="*/ 0 h 14"/>
                <a:gd name="T22" fmla="*/ 4 w 24"/>
                <a:gd name="T23" fmla="*/ 0 h 14"/>
                <a:gd name="T24" fmla="*/ 8 w 24"/>
                <a:gd name="T25" fmla="*/ 0 h 14"/>
                <a:gd name="T26" fmla="*/ 18 w 24"/>
                <a:gd name="T27" fmla="*/ 2 h 14"/>
                <a:gd name="T28" fmla="*/ 22 w 24"/>
                <a:gd name="T29"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4">
                  <a:moveTo>
                    <a:pt x="22" y="8"/>
                  </a:moveTo>
                  <a:lnTo>
                    <a:pt x="24" y="8"/>
                  </a:lnTo>
                  <a:lnTo>
                    <a:pt x="24" y="12"/>
                  </a:lnTo>
                  <a:lnTo>
                    <a:pt x="16" y="14"/>
                  </a:lnTo>
                  <a:lnTo>
                    <a:pt x="8" y="14"/>
                  </a:lnTo>
                  <a:lnTo>
                    <a:pt x="6" y="14"/>
                  </a:lnTo>
                  <a:lnTo>
                    <a:pt x="4" y="12"/>
                  </a:lnTo>
                  <a:lnTo>
                    <a:pt x="4" y="10"/>
                  </a:lnTo>
                  <a:lnTo>
                    <a:pt x="2" y="10"/>
                  </a:lnTo>
                  <a:lnTo>
                    <a:pt x="2" y="6"/>
                  </a:lnTo>
                  <a:lnTo>
                    <a:pt x="0" y="0"/>
                  </a:lnTo>
                  <a:lnTo>
                    <a:pt x="4" y="0"/>
                  </a:lnTo>
                  <a:lnTo>
                    <a:pt x="8" y="0"/>
                  </a:lnTo>
                  <a:lnTo>
                    <a:pt x="18" y="2"/>
                  </a:lnTo>
                  <a:lnTo>
                    <a:pt x="22" y="8"/>
                  </a:lnTo>
                  <a:close/>
                </a:path>
              </a:pathLst>
            </a:custGeom>
            <a:grpFill/>
            <a:ln w="3175" cmpd="sng">
              <a:solidFill>
                <a:schemeClr val="bg2">
                  <a:lumMod val="75000"/>
                </a:schemeClr>
              </a:solidFill>
              <a:round/>
              <a:headEnd/>
              <a:tailEnd/>
            </a:ln>
          </p:spPr>
          <p:txBody>
            <a:bodyPr/>
            <a:lstStyle/>
            <a:p>
              <a:endParaRPr lang="en-US">
                <a:solidFill>
                  <a:prstClr val="black"/>
                </a:solidFill>
              </a:endParaRPr>
            </a:p>
          </p:txBody>
        </p:sp>
        <p:sp>
          <p:nvSpPr>
            <p:cNvPr id="245" name="Freeform 452"/>
            <p:cNvSpPr>
              <a:spLocks/>
            </p:cNvSpPr>
            <p:nvPr/>
          </p:nvSpPr>
          <p:spPr bwMode="auto">
            <a:xfrm>
              <a:off x="602" y="2394"/>
              <a:ext cx="26" cy="26"/>
            </a:xfrm>
            <a:custGeom>
              <a:avLst/>
              <a:gdLst>
                <a:gd name="T0" fmla="*/ 6 w 26"/>
                <a:gd name="T1" fmla="*/ 2 h 26"/>
                <a:gd name="T2" fmla="*/ 12 w 26"/>
                <a:gd name="T3" fmla="*/ 8 h 26"/>
                <a:gd name="T4" fmla="*/ 18 w 26"/>
                <a:gd name="T5" fmla="*/ 10 h 26"/>
                <a:gd name="T6" fmla="*/ 20 w 26"/>
                <a:gd name="T7" fmla="*/ 16 h 26"/>
                <a:gd name="T8" fmla="*/ 26 w 26"/>
                <a:gd name="T9" fmla="*/ 22 h 26"/>
                <a:gd name="T10" fmla="*/ 24 w 26"/>
                <a:gd name="T11" fmla="*/ 24 h 26"/>
                <a:gd name="T12" fmla="*/ 24 w 26"/>
                <a:gd name="T13" fmla="*/ 26 h 26"/>
                <a:gd name="T14" fmla="*/ 8 w 26"/>
                <a:gd name="T15" fmla="*/ 20 h 26"/>
                <a:gd name="T16" fmla="*/ 0 w 26"/>
                <a:gd name="T17" fmla="*/ 0 h 26"/>
                <a:gd name="T18" fmla="*/ 4 w 26"/>
                <a:gd name="T19" fmla="*/ 0 h 26"/>
                <a:gd name="T20" fmla="*/ 6 w 26"/>
                <a:gd name="T21" fmla="*/ 0 h 26"/>
                <a:gd name="T22" fmla="*/ 6 w 26"/>
                <a:gd name="T23"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6">
                  <a:moveTo>
                    <a:pt x="6" y="2"/>
                  </a:moveTo>
                  <a:lnTo>
                    <a:pt x="12" y="8"/>
                  </a:lnTo>
                  <a:lnTo>
                    <a:pt x="18" y="10"/>
                  </a:lnTo>
                  <a:lnTo>
                    <a:pt x="20" y="16"/>
                  </a:lnTo>
                  <a:lnTo>
                    <a:pt x="26" y="22"/>
                  </a:lnTo>
                  <a:lnTo>
                    <a:pt x="24" y="24"/>
                  </a:lnTo>
                  <a:lnTo>
                    <a:pt x="24" y="26"/>
                  </a:lnTo>
                  <a:lnTo>
                    <a:pt x="8" y="20"/>
                  </a:lnTo>
                  <a:lnTo>
                    <a:pt x="0" y="0"/>
                  </a:lnTo>
                  <a:lnTo>
                    <a:pt x="4" y="0"/>
                  </a:lnTo>
                  <a:lnTo>
                    <a:pt x="6" y="0"/>
                  </a:lnTo>
                  <a:lnTo>
                    <a:pt x="6" y="2"/>
                  </a:lnTo>
                  <a:close/>
                </a:path>
              </a:pathLst>
            </a:custGeom>
            <a:grpFill/>
            <a:ln w="3175" cmpd="sng">
              <a:solidFill>
                <a:schemeClr val="bg2">
                  <a:lumMod val="75000"/>
                </a:schemeClr>
              </a:solidFill>
              <a:round/>
              <a:headEnd/>
              <a:tailEnd/>
            </a:ln>
          </p:spPr>
          <p:txBody>
            <a:bodyPr/>
            <a:lstStyle/>
            <a:p>
              <a:endParaRPr lang="en-US">
                <a:solidFill>
                  <a:prstClr val="black"/>
                </a:solidFill>
              </a:endParaRPr>
            </a:p>
          </p:txBody>
        </p:sp>
        <p:sp>
          <p:nvSpPr>
            <p:cNvPr id="246" name="Freeform 453"/>
            <p:cNvSpPr>
              <a:spLocks/>
            </p:cNvSpPr>
            <p:nvPr/>
          </p:nvSpPr>
          <p:spPr bwMode="auto">
            <a:xfrm>
              <a:off x="588" y="2444"/>
              <a:ext cx="16" cy="30"/>
            </a:xfrm>
            <a:custGeom>
              <a:avLst/>
              <a:gdLst>
                <a:gd name="T0" fmla="*/ 4 w 16"/>
                <a:gd name="T1" fmla="*/ 6 h 30"/>
                <a:gd name="T2" fmla="*/ 4 w 16"/>
                <a:gd name="T3" fmla="*/ 8 h 30"/>
                <a:gd name="T4" fmla="*/ 4 w 16"/>
                <a:gd name="T5" fmla="*/ 10 h 30"/>
                <a:gd name="T6" fmla="*/ 6 w 16"/>
                <a:gd name="T7" fmla="*/ 12 h 30"/>
                <a:gd name="T8" fmla="*/ 8 w 16"/>
                <a:gd name="T9" fmla="*/ 14 h 30"/>
                <a:gd name="T10" fmla="*/ 12 w 16"/>
                <a:gd name="T11" fmla="*/ 22 h 30"/>
                <a:gd name="T12" fmla="*/ 16 w 16"/>
                <a:gd name="T13" fmla="*/ 26 h 30"/>
                <a:gd name="T14" fmla="*/ 16 w 16"/>
                <a:gd name="T15" fmla="*/ 28 h 30"/>
                <a:gd name="T16" fmla="*/ 12 w 16"/>
                <a:gd name="T17" fmla="*/ 30 h 30"/>
                <a:gd name="T18" fmla="*/ 6 w 16"/>
                <a:gd name="T19" fmla="*/ 24 h 30"/>
                <a:gd name="T20" fmla="*/ 4 w 16"/>
                <a:gd name="T21" fmla="*/ 22 h 30"/>
                <a:gd name="T22" fmla="*/ 2 w 16"/>
                <a:gd name="T23" fmla="*/ 14 h 30"/>
                <a:gd name="T24" fmla="*/ 0 w 16"/>
                <a:gd name="T25" fmla="*/ 6 h 30"/>
                <a:gd name="T26" fmla="*/ 0 w 16"/>
                <a:gd name="T27" fmla="*/ 0 h 30"/>
                <a:gd name="T28" fmla="*/ 4 w 16"/>
                <a:gd name="T29" fmla="*/ 0 h 30"/>
                <a:gd name="T30" fmla="*/ 4 w 16"/>
                <a:gd name="T31"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30">
                  <a:moveTo>
                    <a:pt x="4" y="6"/>
                  </a:moveTo>
                  <a:lnTo>
                    <a:pt x="4" y="8"/>
                  </a:lnTo>
                  <a:lnTo>
                    <a:pt x="4" y="10"/>
                  </a:lnTo>
                  <a:lnTo>
                    <a:pt x="6" y="12"/>
                  </a:lnTo>
                  <a:lnTo>
                    <a:pt x="8" y="14"/>
                  </a:lnTo>
                  <a:lnTo>
                    <a:pt x="12" y="22"/>
                  </a:lnTo>
                  <a:lnTo>
                    <a:pt x="16" y="26"/>
                  </a:lnTo>
                  <a:lnTo>
                    <a:pt x="16" y="28"/>
                  </a:lnTo>
                  <a:lnTo>
                    <a:pt x="12" y="30"/>
                  </a:lnTo>
                  <a:lnTo>
                    <a:pt x="6" y="24"/>
                  </a:lnTo>
                  <a:lnTo>
                    <a:pt x="4" y="22"/>
                  </a:lnTo>
                  <a:lnTo>
                    <a:pt x="2" y="14"/>
                  </a:lnTo>
                  <a:lnTo>
                    <a:pt x="0" y="6"/>
                  </a:lnTo>
                  <a:lnTo>
                    <a:pt x="0" y="0"/>
                  </a:lnTo>
                  <a:lnTo>
                    <a:pt x="4" y="0"/>
                  </a:lnTo>
                  <a:lnTo>
                    <a:pt x="4" y="6"/>
                  </a:lnTo>
                  <a:close/>
                </a:path>
              </a:pathLst>
            </a:custGeom>
            <a:grpFill/>
            <a:ln w="3175" cmpd="sng">
              <a:solidFill>
                <a:schemeClr val="bg2">
                  <a:lumMod val="75000"/>
                </a:schemeClr>
              </a:solidFill>
              <a:round/>
              <a:headEnd/>
              <a:tailEnd/>
            </a:ln>
          </p:spPr>
          <p:txBody>
            <a:bodyPr/>
            <a:lstStyle/>
            <a:p>
              <a:endParaRPr lang="en-US">
                <a:solidFill>
                  <a:prstClr val="black"/>
                </a:solidFill>
              </a:endParaRPr>
            </a:p>
          </p:txBody>
        </p:sp>
      </p:grpSp>
      <p:sp>
        <p:nvSpPr>
          <p:cNvPr id="247" name="Freeform 454"/>
          <p:cNvSpPr>
            <a:spLocks/>
          </p:cNvSpPr>
          <p:nvPr/>
        </p:nvSpPr>
        <p:spPr bwMode="auto">
          <a:xfrm>
            <a:off x="6303963" y="4302125"/>
            <a:ext cx="895350" cy="742950"/>
          </a:xfrm>
          <a:custGeom>
            <a:avLst/>
            <a:gdLst>
              <a:gd name="T0" fmla="*/ 416 w 564"/>
              <a:gd name="T1" fmla="*/ 430 h 468"/>
              <a:gd name="T2" fmla="*/ 380 w 564"/>
              <a:gd name="T3" fmla="*/ 452 h 468"/>
              <a:gd name="T4" fmla="*/ 344 w 564"/>
              <a:gd name="T5" fmla="*/ 444 h 468"/>
              <a:gd name="T6" fmla="*/ 320 w 564"/>
              <a:gd name="T7" fmla="*/ 444 h 468"/>
              <a:gd name="T8" fmla="*/ 320 w 564"/>
              <a:gd name="T9" fmla="*/ 428 h 468"/>
              <a:gd name="T10" fmla="*/ 332 w 564"/>
              <a:gd name="T11" fmla="*/ 432 h 468"/>
              <a:gd name="T12" fmla="*/ 282 w 564"/>
              <a:gd name="T13" fmla="*/ 404 h 468"/>
              <a:gd name="T14" fmla="*/ 242 w 564"/>
              <a:gd name="T15" fmla="*/ 376 h 468"/>
              <a:gd name="T16" fmla="*/ 198 w 564"/>
              <a:gd name="T17" fmla="*/ 414 h 468"/>
              <a:gd name="T18" fmla="*/ 138 w 564"/>
              <a:gd name="T19" fmla="*/ 400 h 468"/>
              <a:gd name="T20" fmla="*/ 92 w 564"/>
              <a:gd name="T21" fmla="*/ 388 h 468"/>
              <a:gd name="T22" fmla="*/ 32 w 564"/>
              <a:gd name="T23" fmla="*/ 398 h 468"/>
              <a:gd name="T24" fmla="*/ 34 w 564"/>
              <a:gd name="T25" fmla="*/ 384 h 468"/>
              <a:gd name="T26" fmla="*/ 44 w 564"/>
              <a:gd name="T27" fmla="*/ 346 h 468"/>
              <a:gd name="T28" fmla="*/ 40 w 564"/>
              <a:gd name="T29" fmla="*/ 294 h 468"/>
              <a:gd name="T30" fmla="*/ 58 w 564"/>
              <a:gd name="T31" fmla="*/ 224 h 468"/>
              <a:gd name="T32" fmla="*/ 34 w 564"/>
              <a:gd name="T33" fmla="*/ 188 h 468"/>
              <a:gd name="T34" fmla="*/ 24 w 564"/>
              <a:gd name="T35" fmla="*/ 154 h 468"/>
              <a:gd name="T36" fmla="*/ 2 w 564"/>
              <a:gd name="T37" fmla="*/ 98 h 468"/>
              <a:gd name="T38" fmla="*/ 14 w 564"/>
              <a:gd name="T39" fmla="*/ 10 h 468"/>
              <a:gd name="T40" fmla="*/ 50 w 564"/>
              <a:gd name="T41" fmla="*/ 10 h 468"/>
              <a:gd name="T42" fmla="*/ 160 w 564"/>
              <a:gd name="T43" fmla="*/ 6 h 468"/>
              <a:gd name="T44" fmla="*/ 202 w 564"/>
              <a:gd name="T45" fmla="*/ 4 h 468"/>
              <a:gd name="T46" fmla="*/ 290 w 564"/>
              <a:gd name="T47" fmla="*/ 0 h 468"/>
              <a:gd name="T48" fmla="*/ 300 w 564"/>
              <a:gd name="T49" fmla="*/ 12 h 468"/>
              <a:gd name="T50" fmla="*/ 308 w 564"/>
              <a:gd name="T51" fmla="*/ 16 h 468"/>
              <a:gd name="T52" fmla="*/ 312 w 564"/>
              <a:gd name="T53" fmla="*/ 32 h 468"/>
              <a:gd name="T54" fmla="*/ 312 w 564"/>
              <a:gd name="T55" fmla="*/ 64 h 468"/>
              <a:gd name="T56" fmla="*/ 306 w 564"/>
              <a:gd name="T57" fmla="*/ 96 h 468"/>
              <a:gd name="T58" fmla="*/ 322 w 564"/>
              <a:gd name="T59" fmla="*/ 100 h 468"/>
              <a:gd name="T60" fmla="*/ 290 w 564"/>
              <a:gd name="T61" fmla="*/ 136 h 468"/>
              <a:gd name="T62" fmla="*/ 278 w 564"/>
              <a:gd name="T63" fmla="*/ 172 h 468"/>
              <a:gd name="T64" fmla="*/ 276 w 564"/>
              <a:gd name="T65" fmla="*/ 204 h 468"/>
              <a:gd name="T66" fmla="*/ 268 w 564"/>
              <a:gd name="T67" fmla="*/ 228 h 468"/>
              <a:gd name="T68" fmla="*/ 436 w 564"/>
              <a:gd name="T69" fmla="*/ 228 h 468"/>
              <a:gd name="T70" fmla="*/ 464 w 564"/>
              <a:gd name="T71" fmla="*/ 248 h 468"/>
              <a:gd name="T72" fmla="*/ 470 w 564"/>
              <a:gd name="T73" fmla="*/ 282 h 468"/>
              <a:gd name="T74" fmla="*/ 498 w 564"/>
              <a:gd name="T75" fmla="*/ 320 h 468"/>
              <a:gd name="T76" fmla="*/ 446 w 564"/>
              <a:gd name="T77" fmla="*/ 308 h 468"/>
              <a:gd name="T78" fmla="*/ 402 w 564"/>
              <a:gd name="T79" fmla="*/ 324 h 468"/>
              <a:gd name="T80" fmla="*/ 430 w 564"/>
              <a:gd name="T81" fmla="*/ 344 h 468"/>
              <a:gd name="T82" fmla="*/ 486 w 564"/>
              <a:gd name="T83" fmla="*/ 328 h 468"/>
              <a:gd name="T84" fmla="*/ 466 w 564"/>
              <a:gd name="T85" fmla="*/ 348 h 468"/>
              <a:gd name="T86" fmla="*/ 496 w 564"/>
              <a:gd name="T87" fmla="*/ 348 h 468"/>
              <a:gd name="T88" fmla="*/ 512 w 564"/>
              <a:gd name="T89" fmla="*/ 364 h 468"/>
              <a:gd name="T90" fmla="*/ 488 w 564"/>
              <a:gd name="T91" fmla="*/ 400 h 468"/>
              <a:gd name="T92" fmla="*/ 562 w 564"/>
              <a:gd name="T93" fmla="*/ 432 h 468"/>
              <a:gd name="T94" fmla="*/ 538 w 564"/>
              <a:gd name="T95" fmla="*/ 448 h 468"/>
              <a:gd name="T96" fmla="*/ 522 w 564"/>
              <a:gd name="T97" fmla="*/ 468 h 468"/>
              <a:gd name="T98" fmla="*/ 530 w 564"/>
              <a:gd name="T99" fmla="*/ 438 h 468"/>
              <a:gd name="T100" fmla="*/ 512 w 564"/>
              <a:gd name="T101" fmla="*/ 432 h 468"/>
              <a:gd name="T102" fmla="*/ 470 w 564"/>
              <a:gd name="T103" fmla="*/ 410 h 468"/>
              <a:gd name="T104" fmla="*/ 434 w 564"/>
              <a:gd name="T105" fmla="*/ 408 h 468"/>
              <a:gd name="T106" fmla="*/ 450 w 564"/>
              <a:gd name="T107" fmla="*/ 438 h 468"/>
              <a:gd name="T108" fmla="*/ 428 w 564"/>
              <a:gd name="T109" fmla="*/ 456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64" h="468">
                <a:moveTo>
                  <a:pt x="428" y="456"/>
                </a:moveTo>
                <a:lnTo>
                  <a:pt x="430" y="454"/>
                </a:lnTo>
                <a:lnTo>
                  <a:pt x="430" y="452"/>
                </a:lnTo>
                <a:lnTo>
                  <a:pt x="428" y="442"/>
                </a:lnTo>
                <a:lnTo>
                  <a:pt x="424" y="436"/>
                </a:lnTo>
                <a:lnTo>
                  <a:pt x="416" y="430"/>
                </a:lnTo>
                <a:lnTo>
                  <a:pt x="410" y="430"/>
                </a:lnTo>
                <a:lnTo>
                  <a:pt x="406" y="428"/>
                </a:lnTo>
                <a:lnTo>
                  <a:pt x="396" y="432"/>
                </a:lnTo>
                <a:lnTo>
                  <a:pt x="390" y="440"/>
                </a:lnTo>
                <a:lnTo>
                  <a:pt x="384" y="450"/>
                </a:lnTo>
                <a:lnTo>
                  <a:pt x="380" y="452"/>
                </a:lnTo>
                <a:lnTo>
                  <a:pt x="378" y="454"/>
                </a:lnTo>
                <a:lnTo>
                  <a:pt x="372" y="456"/>
                </a:lnTo>
                <a:lnTo>
                  <a:pt x="358" y="454"/>
                </a:lnTo>
                <a:lnTo>
                  <a:pt x="354" y="452"/>
                </a:lnTo>
                <a:lnTo>
                  <a:pt x="354" y="450"/>
                </a:lnTo>
                <a:lnTo>
                  <a:pt x="344" y="444"/>
                </a:lnTo>
                <a:lnTo>
                  <a:pt x="340" y="444"/>
                </a:lnTo>
                <a:lnTo>
                  <a:pt x="340" y="448"/>
                </a:lnTo>
                <a:lnTo>
                  <a:pt x="336" y="448"/>
                </a:lnTo>
                <a:lnTo>
                  <a:pt x="334" y="446"/>
                </a:lnTo>
                <a:lnTo>
                  <a:pt x="322" y="444"/>
                </a:lnTo>
                <a:lnTo>
                  <a:pt x="320" y="444"/>
                </a:lnTo>
                <a:lnTo>
                  <a:pt x="316" y="444"/>
                </a:lnTo>
                <a:lnTo>
                  <a:pt x="314" y="442"/>
                </a:lnTo>
                <a:lnTo>
                  <a:pt x="310" y="440"/>
                </a:lnTo>
                <a:lnTo>
                  <a:pt x="308" y="438"/>
                </a:lnTo>
                <a:lnTo>
                  <a:pt x="306" y="434"/>
                </a:lnTo>
                <a:lnTo>
                  <a:pt x="320" y="428"/>
                </a:lnTo>
                <a:lnTo>
                  <a:pt x="326" y="432"/>
                </a:lnTo>
                <a:lnTo>
                  <a:pt x="326" y="436"/>
                </a:lnTo>
                <a:lnTo>
                  <a:pt x="324" y="438"/>
                </a:lnTo>
                <a:lnTo>
                  <a:pt x="328" y="442"/>
                </a:lnTo>
                <a:lnTo>
                  <a:pt x="332" y="440"/>
                </a:lnTo>
                <a:lnTo>
                  <a:pt x="332" y="432"/>
                </a:lnTo>
                <a:lnTo>
                  <a:pt x="330" y="430"/>
                </a:lnTo>
                <a:lnTo>
                  <a:pt x="314" y="416"/>
                </a:lnTo>
                <a:lnTo>
                  <a:pt x="296" y="408"/>
                </a:lnTo>
                <a:lnTo>
                  <a:pt x="284" y="410"/>
                </a:lnTo>
                <a:lnTo>
                  <a:pt x="282" y="408"/>
                </a:lnTo>
                <a:lnTo>
                  <a:pt x="282" y="404"/>
                </a:lnTo>
                <a:lnTo>
                  <a:pt x="280" y="398"/>
                </a:lnTo>
                <a:lnTo>
                  <a:pt x="272" y="386"/>
                </a:lnTo>
                <a:lnTo>
                  <a:pt x="268" y="386"/>
                </a:lnTo>
                <a:lnTo>
                  <a:pt x="250" y="380"/>
                </a:lnTo>
                <a:lnTo>
                  <a:pt x="248" y="378"/>
                </a:lnTo>
                <a:lnTo>
                  <a:pt x="242" y="376"/>
                </a:lnTo>
                <a:lnTo>
                  <a:pt x="214" y="386"/>
                </a:lnTo>
                <a:lnTo>
                  <a:pt x="212" y="396"/>
                </a:lnTo>
                <a:lnTo>
                  <a:pt x="222" y="402"/>
                </a:lnTo>
                <a:lnTo>
                  <a:pt x="216" y="406"/>
                </a:lnTo>
                <a:lnTo>
                  <a:pt x="202" y="412"/>
                </a:lnTo>
                <a:lnTo>
                  <a:pt x="198" y="414"/>
                </a:lnTo>
                <a:lnTo>
                  <a:pt x="196" y="414"/>
                </a:lnTo>
                <a:lnTo>
                  <a:pt x="170" y="410"/>
                </a:lnTo>
                <a:lnTo>
                  <a:pt x="156" y="408"/>
                </a:lnTo>
                <a:lnTo>
                  <a:pt x="150" y="406"/>
                </a:lnTo>
                <a:lnTo>
                  <a:pt x="142" y="402"/>
                </a:lnTo>
                <a:lnTo>
                  <a:pt x="138" y="400"/>
                </a:lnTo>
                <a:lnTo>
                  <a:pt x="132" y="396"/>
                </a:lnTo>
                <a:lnTo>
                  <a:pt x="118" y="392"/>
                </a:lnTo>
                <a:lnTo>
                  <a:pt x="108" y="390"/>
                </a:lnTo>
                <a:lnTo>
                  <a:pt x="106" y="390"/>
                </a:lnTo>
                <a:lnTo>
                  <a:pt x="96" y="388"/>
                </a:lnTo>
                <a:lnTo>
                  <a:pt x="92" y="388"/>
                </a:lnTo>
                <a:lnTo>
                  <a:pt x="88" y="388"/>
                </a:lnTo>
                <a:lnTo>
                  <a:pt x="48" y="390"/>
                </a:lnTo>
                <a:lnTo>
                  <a:pt x="44" y="392"/>
                </a:lnTo>
                <a:lnTo>
                  <a:pt x="40" y="394"/>
                </a:lnTo>
                <a:lnTo>
                  <a:pt x="34" y="396"/>
                </a:lnTo>
                <a:lnTo>
                  <a:pt x="32" y="398"/>
                </a:lnTo>
                <a:lnTo>
                  <a:pt x="28" y="398"/>
                </a:lnTo>
                <a:lnTo>
                  <a:pt x="24" y="394"/>
                </a:lnTo>
                <a:lnTo>
                  <a:pt x="22" y="388"/>
                </a:lnTo>
                <a:lnTo>
                  <a:pt x="24" y="386"/>
                </a:lnTo>
                <a:lnTo>
                  <a:pt x="28" y="384"/>
                </a:lnTo>
                <a:lnTo>
                  <a:pt x="34" y="384"/>
                </a:lnTo>
                <a:lnTo>
                  <a:pt x="36" y="376"/>
                </a:lnTo>
                <a:lnTo>
                  <a:pt x="36" y="366"/>
                </a:lnTo>
                <a:lnTo>
                  <a:pt x="34" y="364"/>
                </a:lnTo>
                <a:lnTo>
                  <a:pt x="38" y="362"/>
                </a:lnTo>
                <a:lnTo>
                  <a:pt x="42" y="356"/>
                </a:lnTo>
                <a:lnTo>
                  <a:pt x="44" y="346"/>
                </a:lnTo>
                <a:lnTo>
                  <a:pt x="42" y="334"/>
                </a:lnTo>
                <a:lnTo>
                  <a:pt x="40" y="328"/>
                </a:lnTo>
                <a:lnTo>
                  <a:pt x="38" y="324"/>
                </a:lnTo>
                <a:lnTo>
                  <a:pt x="36" y="320"/>
                </a:lnTo>
                <a:lnTo>
                  <a:pt x="40" y="300"/>
                </a:lnTo>
                <a:lnTo>
                  <a:pt x="40" y="294"/>
                </a:lnTo>
                <a:lnTo>
                  <a:pt x="44" y="288"/>
                </a:lnTo>
                <a:lnTo>
                  <a:pt x="46" y="286"/>
                </a:lnTo>
                <a:lnTo>
                  <a:pt x="50" y="282"/>
                </a:lnTo>
                <a:lnTo>
                  <a:pt x="56" y="266"/>
                </a:lnTo>
                <a:lnTo>
                  <a:pt x="58" y="236"/>
                </a:lnTo>
                <a:lnTo>
                  <a:pt x="58" y="224"/>
                </a:lnTo>
                <a:lnTo>
                  <a:pt x="54" y="222"/>
                </a:lnTo>
                <a:lnTo>
                  <a:pt x="50" y="218"/>
                </a:lnTo>
                <a:lnTo>
                  <a:pt x="48" y="214"/>
                </a:lnTo>
                <a:lnTo>
                  <a:pt x="44" y="204"/>
                </a:lnTo>
                <a:lnTo>
                  <a:pt x="44" y="200"/>
                </a:lnTo>
                <a:lnTo>
                  <a:pt x="34" y="188"/>
                </a:lnTo>
                <a:lnTo>
                  <a:pt x="30" y="182"/>
                </a:lnTo>
                <a:lnTo>
                  <a:pt x="26" y="178"/>
                </a:lnTo>
                <a:lnTo>
                  <a:pt x="24" y="176"/>
                </a:lnTo>
                <a:lnTo>
                  <a:pt x="26" y="166"/>
                </a:lnTo>
                <a:lnTo>
                  <a:pt x="26" y="162"/>
                </a:lnTo>
                <a:lnTo>
                  <a:pt x="24" y="154"/>
                </a:lnTo>
                <a:lnTo>
                  <a:pt x="18" y="144"/>
                </a:lnTo>
                <a:lnTo>
                  <a:pt x="16" y="142"/>
                </a:lnTo>
                <a:lnTo>
                  <a:pt x="14" y="140"/>
                </a:lnTo>
                <a:lnTo>
                  <a:pt x="10" y="138"/>
                </a:lnTo>
                <a:lnTo>
                  <a:pt x="2" y="130"/>
                </a:lnTo>
                <a:lnTo>
                  <a:pt x="2" y="98"/>
                </a:lnTo>
                <a:lnTo>
                  <a:pt x="0" y="92"/>
                </a:lnTo>
                <a:lnTo>
                  <a:pt x="0" y="34"/>
                </a:lnTo>
                <a:lnTo>
                  <a:pt x="0" y="22"/>
                </a:lnTo>
                <a:lnTo>
                  <a:pt x="0" y="10"/>
                </a:lnTo>
                <a:lnTo>
                  <a:pt x="2" y="10"/>
                </a:lnTo>
                <a:lnTo>
                  <a:pt x="14" y="10"/>
                </a:lnTo>
                <a:lnTo>
                  <a:pt x="18" y="10"/>
                </a:lnTo>
                <a:lnTo>
                  <a:pt x="22" y="10"/>
                </a:lnTo>
                <a:lnTo>
                  <a:pt x="28" y="10"/>
                </a:lnTo>
                <a:lnTo>
                  <a:pt x="34" y="10"/>
                </a:lnTo>
                <a:lnTo>
                  <a:pt x="44" y="10"/>
                </a:lnTo>
                <a:lnTo>
                  <a:pt x="50" y="10"/>
                </a:lnTo>
                <a:lnTo>
                  <a:pt x="58" y="10"/>
                </a:lnTo>
                <a:lnTo>
                  <a:pt x="96" y="8"/>
                </a:lnTo>
                <a:lnTo>
                  <a:pt x="130" y="8"/>
                </a:lnTo>
                <a:lnTo>
                  <a:pt x="140" y="8"/>
                </a:lnTo>
                <a:lnTo>
                  <a:pt x="150" y="6"/>
                </a:lnTo>
                <a:lnTo>
                  <a:pt x="160" y="6"/>
                </a:lnTo>
                <a:lnTo>
                  <a:pt x="166" y="6"/>
                </a:lnTo>
                <a:lnTo>
                  <a:pt x="176" y="6"/>
                </a:lnTo>
                <a:lnTo>
                  <a:pt x="182" y="6"/>
                </a:lnTo>
                <a:lnTo>
                  <a:pt x="186" y="6"/>
                </a:lnTo>
                <a:lnTo>
                  <a:pt x="192" y="4"/>
                </a:lnTo>
                <a:lnTo>
                  <a:pt x="202" y="4"/>
                </a:lnTo>
                <a:lnTo>
                  <a:pt x="206" y="4"/>
                </a:lnTo>
                <a:lnTo>
                  <a:pt x="254" y="2"/>
                </a:lnTo>
                <a:lnTo>
                  <a:pt x="264" y="2"/>
                </a:lnTo>
                <a:lnTo>
                  <a:pt x="274" y="2"/>
                </a:lnTo>
                <a:lnTo>
                  <a:pt x="278" y="2"/>
                </a:lnTo>
                <a:lnTo>
                  <a:pt x="290" y="0"/>
                </a:lnTo>
                <a:lnTo>
                  <a:pt x="298" y="0"/>
                </a:lnTo>
                <a:lnTo>
                  <a:pt x="300" y="0"/>
                </a:lnTo>
                <a:lnTo>
                  <a:pt x="296" y="4"/>
                </a:lnTo>
                <a:lnTo>
                  <a:pt x="294" y="8"/>
                </a:lnTo>
                <a:lnTo>
                  <a:pt x="296" y="12"/>
                </a:lnTo>
                <a:lnTo>
                  <a:pt x="300" y="12"/>
                </a:lnTo>
                <a:lnTo>
                  <a:pt x="304" y="10"/>
                </a:lnTo>
                <a:lnTo>
                  <a:pt x="304" y="8"/>
                </a:lnTo>
                <a:lnTo>
                  <a:pt x="304" y="4"/>
                </a:lnTo>
                <a:lnTo>
                  <a:pt x="306" y="2"/>
                </a:lnTo>
                <a:lnTo>
                  <a:pt x="308" y="4"/>
                </a:lnTo>
                <a:lnTo>
                  <a:pt x="308" y="16"/>
                </a:lnTo>
                <a:lnTo>
                  <a:pt x="304" y="18"/>
                </a:lnTo>
                <a:lnTo>
                  <a:pt x="302" y="24"/>
                </a:lnTo>
                <a:lnTo>
                  <a:pt x="302" y="28"/>
                </a:lnTo>
                <a:lnTo>
                  <a:pt x="306" y="28"/>
                </a:lnTo>
                <a:lnTo>
                  <a:pt x="310" y="30"/>
                </a:lnTo>
                <a:lnTo>
                  <a:pt x="312" y="32"/>
                </a:lnTo>
                <a:lnTo>
                  <a:pt x="312" y="34"/>
                </a:lnTo>
                <a:lnTo>
                  <a:pt x="308" y="38"/>
                </a:lnTo>
                <a:lnTo>
                  <a:pt x="304" y="40"/>
                </a:lnTo>
                <a:lnTo>
                  <a:pt x="302" y="42"/>
                </a:lnTo>
                <a:lnTo>
                  <a:pt x="304" y="46"/>
                </a:lnTo>
                <a:lnTo>
                  <a:pt x="312" y="64"/>
                </a:lnTo>
                <a:lnTo>
                  <a:pt x="314" y="66"/>
                </a:lnTo>
                <a:lnTo>
                  <a:pt x="322" y="70"/>
                </a:lnTo>
                <a:lnTo>
                  <a:pt x="332" y="82"/>
                </a:lnTo>
                <a:lnTo>
                  <a:pt x="314" y="90"/>
                </a:lnTo>
                <a:lnTo>
                  <a:pt x="308" y="94"/>
                </a:lnTo>
                <a:lnTo>
                  <a:pt x="306" y="96"/>
                </a:lnTo>
                <a:lnTo>
                  <a:pt x="306" y="100"/>
                </a:lnTo>
                <a:lnTo>
                  <a:pt x="310" y="102"/>
                </a:lnTo>
                <a:lnTo>
                  <a:pt x="314" y="100"/>
                </a:lnTo>
                <a:lnTo>
                  <a:pt x="318" y="96"/>
                </a:lnTo>
                <a:lnTo>
                  <a:pt x="320" y="96"/>
                </a:lnTo>
                <a:lnTo>
                  <a:pt x="322" y="100"/>
                </a:lnTo>
                <a:lnTo>
                  <a:pt x="322" y="102"/>
                </a:lnTo>
                <a:lnTo>
                  <a:pt x="316" y="110"/>
                </a:lnTo>
                <a:lnTo>
                  <a:pt x="312" y="112"/>
                </a:lnTo>
                <a:lnTo>
                  <a:pt x="310" y="120"/>
                </a:lnTo>
                <a:lnTo>
                  <a:pt x="298" y="134"/>
                </a:lnTo>
                <a:lnTo>
                  <a:pt x="290" y="136"/>
                </a:lnTo>
                <a:lnTo>
                  <a:pt x="288" y="140"/>
                </a:lnTo>
                <a:lnTo>
                  <a:pt x="288" y="142"/>
                </a:lnTo>
                <a:lnTo>
                  <a:pt x="286" y="154"/>
                </a:lnTo>
                <a:lnTo>
                  <a:pt x="286" y="158"/>
                </a:lnTo>
                <a:lnTo>
                  <a:pt x="282" y="168"/>
                </a:lnTo>
                <a:lnTo>
                  <a:pt x="278" y="172"/>
                </a:lnTo>
                <a:lnTo>
                  <a:pt x="268" y="190"/>
                </a:lnTo>
                <a:lnTo>
                  <a:pt x="268" y="192"/>
                </a:lnTo>
                <a:lnTo>
                  <a:pt x="268" y="194"/>
                </a:lnTo>
                <a:lnTo>
                  <a:pt x="270" y="196"/>
                </a:lnTo>
                <a:lnTo>
                  <a:pt x="274" y="200"/>
                </a:lnTo>
                <a:lnTo>
                  <a:pt x="276" y="204"/>
                </a:lnTo>
                <a:lnTo>
                  <a:pt x="274" y="204"/>
                </a:lnTo>
                <a:lnTo>
                  <a:pt x="272" y="206"/>
                </a:lnTo>
                <a:lnTo>
                  <a:pt x="264" y="206"/>
                </a:lnTo>
                <a:lnTo>
                  <a:pt x="260" y="208"/>
                </a:lnTo>
                <a:lnTo>
                  <a:pt x="264" y="218"/>
                </a:lnTo>
                <a:lnTo>
                  <a:pt x="268" y="228"/>
                </a:lnTo>
                <a:lnTo>
                  <a:pt x="262" y="238"/>
                </a:lnTo>
                <a:lnTo>
                  <a:pt x="380" y="232"/>
                </a:lnTo>
                <a:lnTo>
                  <a:pt x="400" y="232"/>
                </a:lnTo>
                <a:lnTo>
                  <a:pt x="414" y="230"/>
                </a:lnTo>
                <a:lnTo>
                  <a:pt x="428" y="230"/>
                </a:lnTo>
                <a:lnTo>
                  <a:pt x="436" y="228"/>
                </a:lnTo>
                <a:lnTo>
                  <a:pt x="448" y="228"/>
                </a:lnTo>
                <a:lnTo>
                  <a:pt x="454" y="228"/>
                </a:lnTo>
                <a:lnTo>
                  <a:pt x="462" y="228"/>
                </a:lnTo>
                <a:lnTo>
                  <a:pt x="470" y="230"/>
                </a:lnTo>
                <a:lnTo>
                  <a:pt x="468" y="238"/>
                </a:lnTo>
                <a:lnTo>
                  <a:pt x="464" y="248"/>
                </a:lnTo>
                <a:lnTo>
                  <a:pt x="462" y="250"/>
                </a:lnTo>
                <a:lnTo>
                  <a:pt x="460" y="254"/>
                </a:lnTo>
                <a:lnTo>
                  <a:pt x="460" y="266"/>
                </a:lnTo>
                <a:lnTo>
                  <a:pt x="464" y="276"/>
                </a:lnTo>
                <a:lnTo>
                  <a:pt x="466" y="280"/>
                </a:lnTo>
                <a:lnTo>
                  <a:pt x="470" y="282"/>
                </a:lnTo>
                <a:lnTo>
                  <a:pt x="480" y="290"/>
                </a:lnTo>
                <a:lnTo>
                  <a:pt x="482" y="296"/>
                </a:lnTo>
                <a:lnTo>
                  <a:pt x="488" y="312"/>
                </a:lnTo>
                <a:lnTo>
                  <a:pt x="490" y="318"/>
                </a:lnTo>
                <a:lnTo>
                  <a:pt x="492" y="320"/>
                </a:lnTo>
                <a:lnTo>
                  <a:pt x="498" y="320"/>
                </a:lnTo>
                <a:lnTo>
                  <a:pt x="492" y="326"/>
                </a:lnTo>
                <a:lnTo>
                  <a:pt x="480" y="322"/>
                </a:lnTo>
                <a:lnTo>
                  <a:pt x="466" y="318"/>
                </a:lnTo>
                <a:lnTo>
                  <a:pt x="448" y="314"/>
                </a:lnTo>
                <a:lnTo>
                  <a:pt x="448" y="312"/>
                </a:lnTo>
                <a:lnTo>
                  <a:pt x="446" y="308"/>
                </a:lnTo>
                <a:lnTo>
                  <a:pt x="438" y="304"/>
                </a:lnTo>
                <a:lnTo>
                  <a:pt x="436" y="304"/>
                </a:lnTo>
                <a:lnTo>
                  <a:pt x="424" y="302"/>
                </a:lnTo>
                <a:lnTo>
                  <a:pt x="422" y="302"/>
                </a:lnTo>
                <a:lnTo>
                  <a:pt x="420" y="304"/>
                </a:lnTo>
                <a:lnTo>
                  <a:pt x="402" y="324"/>
                </a:lnTo>
                <a:lnTo>
                  <a:pt x="400" y="328"/>
                </a:lnTo>
                <a:lnTo>
                  <a:pt x="400" y="330"/>
                </a:lnTo>
                <a:lnTo>
                  <a:pt x="400" y="334"/>
                </a:lnTo>
                <a:lnTo>
                  <a:pt x="402" y="338"/>
                </a:lnTo>
                <a:lnTo>
                  <a:pt x="410" y="342"/>
                </a:lnTo>
                <a:lnTo>
                  <a:pt x="430" y="344"/>
                </a:lnTo>
                <a:lnTo>
                  <a:pt x="434" y="344"/>
                </a:lnTo>
                <a:lnTo>
                  <a:pt x="444" y="342"/>
                </a:lnTo>
                <a:lnTo>
                  <a:pt x="468" y="334"/>
                </a:lnTo>
                <a:lnTo>
                  <a:pt x="478" y="328"/>
                </a:lnTo>
                <a:lnTo>
                  <a:pt x="482" y="324"/>
                </a:lnTo>
                <a:lnTo>
                  <a:pt x="486" y="328"/>
                </a:lnTo>
                <a:lnTo>
                  <a:pt x="478" y="338"/>
                </a:lnTo>
                <a:lnTo>
                  <a:pt x="472" y="340"/>
                </a:lnTo>
                <a:lnTo>
                  <a:pt x="470" y="340"/>
                </a:lnTo>
                <a:lnTo>
                  <a:pt x="466" y="342"/>
                </a:lnTo>
                <a:lnTo>
                  <a:pt x="466" y="344"/>
                </a:lnTo>
                <a:lnTo>
                  <a:pt x="466" y="348"/>
                </a:lnTo>
                <a:lnTo>
                  <a:pt x="468" y="352"/>
                </a:lnTo>
                <a:lnTo>
                  <a:pt x="484" y="358"/>
                </a:lnTo>
                <a:lnTo>
                  <a:pt x="486" y="358"/>
                </a:lnTo>
                <a:lnTo>
                  <a:pt x="490" y="358"/>
                </a:lnTo>
                <a:lnTo>
                  <a:pt x="494" y="354"/>
                </a:lnTo>
                <a:lnTo>
                  <a:pt x="496" y="348"/>
                </a:lnTo>
                <a:lnTo>
                  <a:pt x="504" y="334"/>
                </a:lnTo>
                <a:lnTo>
                  <a:pt x="512" y="336"/>
                </a:lnTo>
                <a:lnTo>
                  <a:pt x="522" y="356"/>
                </a:lnTo>
                <a:lnTo>
                  <a:pt x="514" y="370"/>
                </a:lnTo>
                <a:lnTo>
                  <a:pt x="514" y="366"/>
                </a:lnTo>
                <a:lnTo>
                  <a:pt x="512" y="364"/>
                </a:lnTo>
                <a:lnTo>
                  <a:pt x="510" y="364"/>
                </a:lnTo>
                <a:lnTo>
                  <a:pt x="506" y="362"/>
                </a:lnTo>
                <a:lnTo>
                  <a:pt x="494" y="374"/>
                </a:lnTo>
                <a:lnTo>
                  <a:pt x="488" y="384"/>
                </a:lnTo>
                <a:lnTo>
                  <a:pt x="478" y="388"/>
                </a:lnTo>
                <a:lnTo>
                  <a:pt x="488" y="400"/>
                </a:lnTo>
                <a:lnTo>
                  <a:pt x="506" y="406"/>
                </a:lnTo>
                <a:lnTo>
                  <a:pt x="512" y="412"/>
                </a:lnTo>
                <a:lnTo>
                  <a:pt x="528" y="418"/>
                </a:lnTo>
                <a:lnTo>
                  <a:pt x="536" y="420"/>
                </a:lnTo>
                <a:lnTo>
                  <a:pt x="544" y="418"/>
                </a:lnTo>
                <a:lnTo>
                  <a:pt x="562" y="432"/>
                </a:lnTo>
                <a:lnTo>
                  <a:pt x="564" y="434"/>
                </a:lnTo>
                <a:lnTo>
                  <a:pt x="564" y="436"/>
                </a:lnTo>
                <a:lnTo>
                  <a:pt x="564" y="440"/>
                </a:lnTo>
                <a:lnTo>
                  <a:pt x="562" y="444"/>
                </a:lnTo>
                <a:lnTo>
                  <a:pt x="550" y="452"/>
                </a:lnTo>
                <a:lnTo>
                  <a:pt x="538" y="448"/>
                </a:lnTo>
                <a:lnTo>
                  <a:pt x="532" y="454"/>
                </a:lnTo>
                <a:lnTo>
                  <a:pt x="530" y="456"/>
                </a:lnTo>
                <a:lnTo>
                  <a:pt x="530" y="460"/>
                </a:lnTo>
                <a:lnTo>
                  <a:pt x="526" y="464"/>
                </a:lnTo>
                <a:lnTo>
                  <a:pt x="524" y="468"/>
                </a:lnTo>
                <a:lnTo>
                  <a:pt x="522" y="468"/>
                </a:lnTo>
                <a:lnTo>
                  <a:pt x="524" y="462"/>
                </a:lnTo>
                <a:lnTo>
                  <a:pt x="524" y="460"/>
                </a:lnTo>
                <a:lnTo>
                  <a:pt x="526" y="458"/>
                </a:lnTo>
                <a:lnTo>
                  <a:pt x="534" y="450"/>
                </a:lnTo>
                <a:lnTo>
                  <a:pt x="534" y="440"/>
                </a:lnTo>
                <a:lnTo>
                  <a:pt x="530" y="438"/>
                </a:lnTo>
                <a:lnTo>
                  <a:pt x="530" y="440"/>
                </a:lnTo>
                <a:lnTo>
                  <a:pt x="530" y="444"/>
                </a:lnTo>
                <a:lnTo>
                  <a:pt x="530" y="448"/>
                </a:lnTo>
                <a:lnTo>
                  <a:pt x="526" y="450"/>
                </a:lnTo>
                <a:lnTo>
                  <a:pt x="524" y="448"/>
                </a:lnTo>
                <a:lnTo>
                  <a:pt x="512" y="432"/>
                </a:lnTo>
                <a:lnTo>
                  <a:pt x="498" y="432"/>
                </a:lnTo>
                <a:lnTo>
                  <a:pt x="486" y="426"/>
                </a:lnTo>
                <a:lnTo>
                  <a:pt x="480" y="422"/>
                </a:lnTo>
                <a:lnTo>
                  <a:pt x="482" y="420"/>
                </a:lnTo>
                <a:lnTo>
                  <a:pt x="478" y="414"/>
                </a:lnTo>
                <a:lnTo>
                  <a:pt x="470" y="410"/>
                </a:lnTo>
                <a:lnTo>
                  <a:pt x="454" y="406"/>
                </a:lnTo>
                <a:lnTo>
                  <a:pt x="438" y="400"/>
                </a:lnTo>
                <a:lnTo>
                  <a:pt x="432" y="398"/>
                </a:lnTo>
                <a:lnTo>
                  <a:pt x="430" y="402"/>
                </a:lnTo>
                <a:lnTo>
                  <a:pt x="432" y="404"/>
                </a:lnTo>
                <a:lnTo>
                  <a:pt x="434" y="408"/>
                </a:lnTo>
                <a:lnTo>
                  <a:pt x="438" y="410"/>
                </a:lnTo>
                <a:lnTo>
                  <a:pt x="442" y="410"/>
                </a:lnTo>
                <a:lnTo>
                  <a:pt x="446" y="410"/>
                </a:lnTo>
                <a:lnTo>
                  <a:pt x="450" y="414"/>
                </a:lnTo>
                <a:lnTo>
                  <a:pt x="448" y="428"/>
                </a:lnTo>
                <a:lnTo>
                  <a:pt x="450" y="438"/>
                </a:lnTo>
                <a:lnTo>
                  <a:pt x="448" y="442"/>
                </a:lnTo>
                <a:lnTo>
                  <a:pt x="442" y="448"/>
                </a:lnTo>
                <a:lnTo>
                  <a:pt x="440" y="450"/>
                </a:lnTo>
                <a:lnTo>
                  <a:pt x="432" y="454"/>
                </a:lnTo>
                <a:lnTo>
                  <a:pt x="430" y="456"/>
                </a:lnTo>
                <a:lnTo>
                  <a:pt x="428" y="456"/>
                </a:lnTo>
                <a:close/>
              </a:path>
            </a:pathLst>
          </a:custGeom>
          <a:solidFill>
            <a:schemeClr val="bg2">
              <a:lumMod val="90000"/>
            </a:schemeClr>
          </a:solidFill>
          <a:ln w="3175" cmpd="sng">
            <a:solidFill>
              <a:schemeClr val="bg2">
                <a:lumMod val="75000"/>
              </a:schemeClr>
            </a:solidFill>
            <a:round/>
            <a:headEnd/>
            <a:tailEnd/>
          </a:ln>
        </p:spPr>
        <p:txBody>
          <a:bodyPr/>
          <a:lstStyle/>
          <a:p>
            <a:endParaRPr lang="en-US">
              <a:solidFill>
                <a:prstClr val="black"/>
              </a:solidFill>
            </a:endParaRPr>
          </a:p>
        </p:txBody>
      </p:sp>
      <p:sp>
        <p:nvSpPr>
          <p:cNvPr id="248" name="Freeform 455"/>
          <p:cNvSpPr>
            <a:spLocks/>
          </p:cNvSpPr>
          <p:nvPr/>
        </p:nvSpPr>
        <p:spPr bwMode="auto">
          <a:xfrm>
            <a:off x="6665914" y="4933950"/>
            <a:ext cx="53975" cy="31750"/>
          </a:xfrm>
          <a:custGeom>
            <a:avLst/>
            <a:gdLst>
              <a:gd name="T0" fmla="*/ 34 w 34"/>
              <a:gd name="T1" fmla="*/ 10 h 20"/>
              <a:gd name="T2" fmla="*/ 30 w 34"/>
              <a:gd name="T3" fmla="*/ 18 h 20"/>
              <a:gd name="T4" fmla="*/ 22 w 34"/>
              <a:gd name="T5" fmla="*/ 20 h 20"/>
              <a:gd name="T6" fmla="*/ 6 w 34"/>
              <a:gd name="T7" fmla="*/ 12 h 20"/>
              <a:gd name="T8" fmla="*/ 2 w 34"/>
              <a:gd name="T9" fmla="*/ 10 h 20"/>
              <a:gd name="T10" fmla="*/ 0 w 34"/>
              <a:gd name="T11" fmla="*/ 10 h 20"/>
              <a:gd name="T12" fmla="*/ 0 w 34"/>
              <a:gd name="T13" fmla="*/ 8 h 20"/>
              <a:gd name="T14" fmla="*/ 2 w 34"/>
              <a:gd name="T15" fmla="*/ 6 h 20"/>
              <a:gd name="T16" fmla="*/ 4 w 34"/>
              <a:gd name="T17" fmla="*/ 4 h 20"/>
              <a:gd name="T18" fmla="*/ 12 w 34"/>
              <a:gd name="T19" fmla="*/ 0 h 20"/>
              <a:gd name="T20" fmla="*/ 14 w 34"/>
              <a:gd name="T21" fmla="*/ 0 h 20"/>
              <a:gd name="T22" fmla="*/ 18 w 34"/>
              <a:gd name="T23" fmla="*/ 2 h 20"/>
              <a:gd name="T24" fmla="*/ 20 w 34"/>
              <a:gd name="T25" fmla="*/ 2 h 20"/>
              <a:gd name="T26" fmla="*/ 32 w 34"/>
              <a:gd name="T27" fmla="*/ 8 h 20"/>
              <a:gd name="T28" fmla="*/ 34 w 34"/>
              <a:gd name="T2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20">
                <a:moveTo>
                  <a:pt x="34" y="10"/>
                </a:moveTo>
                <a:lnTo>
                  <a:pt x="30" y="18"/>
                </a:lnTo>
                <a:lnTo>
                  <a:pt x="22" y="20"/>
                </a:lnTo>
                <a:lnTo>
                  <a:pt x="6" y="12"/>
                </a:lnTo>
                <a:lnTo>
                  <a:pt x="2" y="10"/>
                </a:lnTo>
                <a:lnTo>
                  <a:pt x="0" y="10"/>
                </a:lnTo>
                <a:lnTo>
                  <a:pt x="0" y="8"/>
                </a:lnTo>
                <a:lnTo>
                  <a:pt x="2" y="6"/>
                </a:lnTo>
                <a:lnTo>
                  <a:pt x="4" y="4"/>
                </a:lnTo>
                <a:lnTo>
                  <a:pt x="12" y="0"/>
                </a:lnTo>
                <a:lnTo>
                  <a:pt x="14" y="0"/>
                </a:lnTo>
                <a:lnTo>
                  <a:pt x="18" y="2"/>
                </a:lnTo>
                <a:lnTo>
                  <a:pt x="20" y="2"/>
                </a:lnTo>
                <a:lnTo>
                  <a:pt x="32" y="8"/>
                </a:lnTo>
                <a:lnTo>
                  <a:pt x="34" y="10"/>
                </a:lnTo>
                <a:close/>
              </a:path>
            </a:pathLst>
          </a:custGeom>
          <a:solidFill>
            <a:schemeClr val="bg2">
              <a:lumMod val="90000"/>
            </a:schemeClr>
          </a:solidFill>
          <a:ln w="3175" cmpd="sng">
            <a:solidFill>
              <a:schemeClr val="bg2">
                <a:lumMod val="75000"/>
              </a:schemeClr>
            </a:solidFill>
            <a:round/>
            <a:headEnd/>
            <a:tailEnd/>
          </a:ln>
        </p:spPr>
        <p:txBody>
          <a:bodyPr/>
          <a:lstStyle/>
          <a:p>
            <a:endParaRPr lang="en-US">
              <a:solidFill>
                <a:prstClr val="black"/>
              </a:solidFill>
            </a:endParaRPr>
          </a:p>
        </p:txBody>
      </p:sp>
      <p:grpSp>
        <p:nvGrpSpPr>
          <p:cNvPr id="249" name="Group 456"/>
          <p:cNvGrpSpPr>
            <a:grpSpLocks/>
          </p:cNvGrpSpPr>
          <p:nvPr/>
        </p:nvGrpSpPr>
        <p:grpSpPr bwMode="auto">
          <a:xfrm>
            <a:off x="7375529" y="4500566"/>
            <a:ext cx="1477963" cy="1109663"/>
            <a:chOff x="3819" y="2835"/>
            <a:chExt cx="931" cy="699"/>
          </a:xfrm>
          <a:solidFill>
            <a:schemeClr val="bg2">
              <a:lumMod val="90000"/>
            </a:schemeClr>
          </a:solidFill>
        </p:grpSpPr>
        <p:sp>
          <p:nvSpPr>
            <p:cNvPr id="250" name="Freeform 457"/>
            <p:cNvSpPr>
              <a:spLocks/>
            </p:cNvSpPr>
            <p:nvPr/>
          </p:nvSpPr>
          <p:spPr bwMode="auto">
            <a:xfrm>
              <a:off x="3819" y="2835"/>
              <a:ext cx="912" cy="654"/>
            </a:xfrm>
            <a:custGeom>
              <a:avLst/>
              <a:gdLst>
                <a:gd name="T0" fmla="*/ 692 w 912"/>
                <a:gd name="T1" fmla="*/ 508 h 654"/>
                <a:gd name="T2" fmla="*/ 696 w 912"/>
                <a:gd name="T3" fmla="*/ 492 h 654"/>
                <a:gd name="T4" fmla="*/ 678 w 912"/>
                <a:gd name="T5" fmla="*/ 452 h 654"/>
                <a:gd name="T6" fmla="*/ 648 w 912"/>
                <a:gd name="T7" fmla="*/ 470 h 654"/>
                <a:gd name="T8" fmla="*/ 606 w 912"/>
                <a:gd name="T9" fmla="*/ 410 h 654"/>
                <a:gd name="T10" fmla="*/ 606 w 912"/>
                <a:gd name="T11" fmla="*/ 380 h 654"/>
                <a:gd name="T12" fmla="*/ 614 w 912"/>
                <a:gd name="T13" fmla="*/ 346 h 654"/>
                <a:gd name="T14" fmla="*/ 594 w 912"/>
                <a:gd name="T15" fmla="*/ 372 h 654"/>
                <a:gd name="T16" fmla="*/ 566 w 912"/>
                <a:gd name="T17" fmla="*/ 356 h 654"/>
                <a:gd name="T18" fmla="*/ 574 w 912"/>
                <a:gd name="T19" fmla="*/ 304 h 654"/>
                <a:gd name="T20" fmla="*/ 574 w 912"/>
                <a:gd name="T21" fmla="*/ 242 h 654"/>
                <a:gd name="T22" fmla="*/ 546 w 912"/>
                <a:gd name="T23" fmla="*/ 206 h 654"/>
                <a:gd name="T24" fmla="*/ 480 w 912"/>
                <a:gd name="T25" fmla="*/ 174 h 654"/>
                <a:gd name="T26" fmla="*/ 452 w 912"/>
                <a:gd name="T27" fmla="*/ 142 h 654"/>
                <a:gd name="T28" fmla="*/ 410 w 912"/>
                <a:gd name="T29" fmla="*/ 118 h 654"/>
                <a:gd name="T30" fmla="*/ 358 w 912"/>
                <a:gd name="T31" fmla="*/ 136 h 654"/>
                <a:gd name="T32" fmla="*/ 360 w 912"/>
                <a:gd name="T33" fmla="*/ 140 h 654"/>
                <a:gd name="T34" fmla="*/ 326 w 912"/>
                <a:gd name="T35" fmla="*/ 160 h 654"/>
                <a:gd name="T36" fmla="*/ 294 w 912"/>
                <a:gd name="T37" fmla="*/ 172 h 654"/>
                <a:gd name="T38" fmla="*/ 256 w 912"/>
                <a:gd name="T39" fmla="*/ 172 h 654"/>
                <a:gd name="T40" fmla="*/ 260 w 912"/>
                <a:gd name="T41" fmla="*/ 176 h 654"/>
                <a:gd name="T42" fmla="*/ 236 w 912"/>
                <a:gd name="T43" fmla="*/ 140 h 654"/>
                <a:gd name="T44" fmla="*/ 248 w 912"/>
                <a:gd name="T45" fmla="*/ 142 h 654"/>
                <a:gd name="T46" fmla="*/ 212 w 912"/>
                <a:gd name="T47" fmla="*/ 112 h 654"/>
                <a:gd name="T48" fmla="*/ 216 w 912"/>
                <a:gd name="T49" fmla="*/ 128 h 654"/>
                <a:gd name="T50" fmla="*/ 180 w 912"/>
                <a:gd name="T51" fmla="*/ 118 h 654"/>
                <a:gd name="T52" fmla="*/ 170 w 912"/>
                <a:gd name="T53" fmla="*/ 108 h 654"/>
                <a:gd name="T54" fmla="*/ 110 w 912"/>
                <a:gd name="T55" fmla="*/ 108 h 654"/>
                <a:gd name="T56" fmla="*/ 60 w 912"/>
                <a:gd name="T57" fmla="*/ 120 h 654"/>
                <a:gd name="T58" fmla="*/ 78 w 912"/>
                <a:gd name="T59" fmla="*/ 106 h 654"/>
                <a:gd name="T60" fmla="*/ 46 w 912"/>
                <a:gd name="T61" fmla="*/ 122 h 654"/>
                <a:gd name="T62" fmla="*/ 26 w 912"/>
                <a:gd name="T63" fmla="*/ 130 h 654"/>
                <a:gd name="T64" fmla="*/ 26 w 912"/>
                <a:gd name="T65" fmla="*/ 98 h 654"/>
                <a:gd name="T66" fmla="*/ 16 w 912"/>
                <a:gd name="T67" fmla="*/ 80 h 654"/>
                <a:gd name="T68" fmla="*/ 34 w 912"/>
                <a:gd name="T69" fmla="*/ 46 h 654"/>
                <a:gd name="T70" fmla="*/ 184 w 912"/>
                <a:gd name="T71" fmla="*/ 32 h 654"/>
                <a:gd name="T72" fmla="*/ 280 w 912"/>
                <a:gd name="T73" fmla="*/ 22 h 654"/>
                <a:gd name="T74" fmla="*/ 370 w 912"/>
                <a:gd name="T75" fmla="*/ 48 h 654"/>
                <a:gd name="T76" fmla="*/ 574 w 912"/>
                <a:gd name="T77" fmla="*/ 34 h 654"/>
                <a:gd name="T78" fmla="*/ 604 w 912"/>
                <a:gd name="T79" fmla="*/ 56 h 654"/>
                <a:gd name="T80" fmla="*/ 602 w 912"/>
                <a:gd name="T81" fmla="*/ 10 h 654"/>
                <a:gd name="T82" fmla="*/ 654 w 912"/>
                <a:gd name="T83" fmla="*/ 6 h 654"/>
                <a:gd name="T84" fmla="*/ 680 w 912"/>
                <a:gd name="T85" fmla="*/ 42 h 654"/>
                <a:gd name="T86" fmla="*/ 700 w 912"/>
                <a:gd name="T87" fmla="*/ 96 h 654"/>
                <a:gd name="T88" fmla="*/ 768 w 912"/>
                <a:gd name="T89" fmla="*/ 200 h 654"/>
                <a:gd name="T90" fmla="*/ 812 w 912"/>
                <a:gd name="T91" fmla="*/ 252 h 654"/>
                <a:gd name="T92" fmla="*/ 810 w 912"/>
                <a:gd name="T93" fmla="*/ 284 h 654"/>
                <a:gd name="T94" fmla="*/ 830 w 912"/>
                <a:gd name="T95" fmla="*/ 312 h 654"/>
                <a:gd name="T96" fmla="*/ 810 w 912"/>
                <a:gd name="T97" fmla="*/ 290 h 654"/>
                <a:gd name="T98" fmla="*/ 806 w 912"/>
                <a:gd name="T99" fmla="*/ 248 h 654"/>
                <a:gd name="T100" fmla="*/ 780 w 912"/>
                <a:gd name="T101" fmla="*/ 228 h 654"/>
                <a:gd name="T102" fmla="*/ 794 w 912"/>
                <a:gd name="T103" fmla="*/ 268 h 654"/>
                <a:gd name="T104" fmla="*/ 844 w 912"/>
                <a:gd name="T105" fmla="*/ 340 h 654"/>
                <a:gd name="T106" fmla="*/ 890 w 912"/>
                <a:gd name="T107" fmla="*/ 408 h 654"/>
                <a:gd name="T108" fmla="*/ 908 w 912"/>
                <a:gd name="T109" fmla="*/ 472 h 654"/>
                <a:gd name="T110" fmla="*/ 900 w 912"/>
                <a:gd name="T111" fmla="*/ 588 h 654"/>
                <a:gd name="T112" fmla="*/ 894 w 912"/>
                <a:gd name="T113" fmla="*/ 632 h 654"/>
                <a:gd name="T114" fmla="*/ 868 w 912"/>
                <a:gd name="T115" fmla="*/ 636 h 654"/>
                <a:gd name="T116" fmla="*/ 808 w 912"/>
                <a:gd name="T117" fmla="*/ 640 h 654"/>
                <a:gd name="T118" fmla="*/ 836 w 912"/>
                <a:gd name="T119" fmla="*/ 634 h 654"/>
                <a:gd name="T120" fmla="*/ 802 w 912"/>
                <a:gd name="T121" fmla="*/ 612 h 654"/>
                <a:gd name="T122" fmla="*/ 736 w 912"/>
                <a:gd name="T123" fmla="*/ 568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2" h="654">
                  <a:moveTo>
                    <a:pt x="722" y="550"/>
                  </a:moveTo>
                  <a:lnTo>
                    <a:pt x="718" y="550"/>
                  </a:lnTo>
                  <a:lnTo>
                    <a:pt x="716" y="544"/>
                  </a:lnTo>
                  <a:lnTo>
                    <a:pt x="716" y="542"/>
                  </a:lnTo>
                  <a:lnTo>
                    <a:pt x="710" y="520"/>
                  </a:lnTo>
                  <a:lnTo>
                    <a:pt x="702" y="510"/>
                  </a:lnTo>
                  <a:lnTo>
                    <a:pt x="692" y="508"/>
                  </a:lnTo>
                  <a:lnTo>
                    <a:pt x="694" y="504"/>
                  </a:lnTo>
                  <a:lnTo>
                    <a:pt x="698" y="502"/>
                  </a:lnTo>
                  <a:lnTo>
                    <a:pt x="696" y="500"/>
                  </a:lnTo>
                  <a:lnTo>
                    <a:pt x="708" y="478"/>
                  </a:lnTo>
                  <a:lnTo>
                    <a:pt x="698" y="484"/>
                  </a:lnTo>
                  <a:lnTo>
                    <a:pt x="696" y="490"/>
                  </a:lnTo>
                  <a:lnTo>
                    <a:pt x="696" y="492"/>
                  </a:lnTo>
                  <a:lnTo>
                    <a:pt x="694" y="500"/>
                  </a:lnTo>
                  <a:lnTo>
                    <a:pt x="686" y="502"/>
                  </a:lnTo>
                  <a:lnTo>
                    <a:pt x="680" y="500"/>
                  </a:lnTo>
                  <a:lnTo>
                    <a:pt x="676" y="484"/>
                  </a:lnTo>
                  <a:lnTo>
                    <a:pt x="676" y="482"/>
                  </a:lnTo>
                  <a:lnTo>
                    <a:pt x="676" y="466"/>
                  </a:lnTo>
                  <a:lnTo>
                    <a:pt x="678" y="452"/>
                  </a:lnTo>
                  <a:lnTo>
                    <a:pt x="668" y="454"/>
                  </a:lnTo>
                  <a:lnTo>
                    <a:pt x="658" y="458"/>
                  </a:lnTo>
                  <a:lnTo>
                    <a:pt x="662" y="464"/>
                  </a:lnTo>
                  <a:lnTo>
                    <a:pt x="666" y="470"/>
                  </a:lnTo>
                  <a:lnTo>
                    <a:pt x="666" y="474"/>
                  </a:lnTo>
                  <a:lnTo>
                    <a:pt x="648" y="472"/>
                  </a:lnTo>
                  <a:lnTo>
                    <a:pt x="648" y="470"/>
                  </a:lnTo>
                  <a:lnTo>
                    <a:pt x="638" y="460"/>
                  </a:lnTo>
                  <a:lnTo>
                    <a:pt x="636" y="458"/>
                  </a:lnTo>
                  <a:lnTo>
                    <a:pt x="630" y="452"/>
                  </a:lnTo>
                  <a:lnTo>
                    <a:pt x="626" y="444"/>
                  </a:lnTo>
                  <a:lnTo>
                    <a:pt x="614" y="422"/>
                  </a:lnTo>
                  <a:lnTo>
                    <a:pt x="612" y="418"/>
                  </a:lnTo>
                  <a:lnTo>
                    <a:pt x="606" y="410"/>
                  </a:lnTo>
                  <a:lnTo>
                    <a:pt x="606" y="408"/>
                  </a:lnTo>
                  <a:lnTo>
                    <a:pt x="596" y="404"/>
                  </a:lnTo>
                  <a:lnTo>
                    <a:pt x="598" y="402"/>
                  </a:lnTo>
                  <a:lnTo>
                    <a:pt x="604" y="398"/>
                  </a:lnTo>
                  <a:lnTo>
                    <a:pt x="604" y="392"/>
                  </a:lnTo>
                  <a:lnTo>
                    <a:pt x="600" y="392"/>
                  </a:lnTo>
                  <a:lnTo>
                    <a:pt x="606" y="380"/>
                  </a:lnTo>
                  <a:lnTo>
                    <a:pt x="606" y="378"/>
                  </a:lnTo>
                  <a:lnTo>
                    <a:pt x="612" y="368"/>
                  </a:lnTo>
                  <a:lnTo>
                    <a:pt x="616" y="366"/>
                  </a:lnTo>
                  <a:lnTo>
                    <a:pt x="618" y="362"/>
                  </a:lnTo>
                  <a:lnTo>
                    <a:pt x="620" y="358"/>
                  </a:lnTo>
                  <a:lnTo>
                    <a:pt x="616" y="350"/>
                  </a:lnTo>
                  <a:lnTo>
                    <a:pt x="614" y="346"/>
                  </a:lnTo>
                  <a:lnTo>
                    <a:pt x="612" y="344"/>
                  </a:lnTo>
                  <a:lnTo>
                    <a:pt x="582" y="338"/>
                  </a:lnTo>
                  <a:lnTo>
                    <a:pt x="582" y="350"/>
                  </a:lnTo>
                  <a:lnTo>
                    <a:pt x="590" y="354"/>
                  </a:lnTo>
                  <a:lnTo>
                    <a:pt x="594" y="354"/>
                  </a:lnTo>
                  <a:lnTo>
                    <a:pt x="596" y="360"/>
                  </a:lnTo>
                  <a:lnTo>
                    <a:pt x="594" y="372"/>
                  </a:lnTo>
                  <a:lnTo>
                    <a:pt x="594" y="376"/>
                  </a:lnTo>
                  <a:lnTo>
                    <a:pt x="584" y="382"/>
                  </a:lnTo>
                  <a:lnTo>
                    <a:pt x="584" y="378"/>
                  </a:lnTo>
                  <a:lnTo>
                    <a:pt x="570" y="364"/>
                  </a:lnTo>
                  <a:lnTo>
                    <a:pt x="568" y="362"/>
                  </a:lnTo>
                  <a:lnTo>
                    <a:pt x="568" y="360"/>
                  </a:lnTo>
                  <a:lnTo>
                    <a:pt x="566" y="356"/>
                  </a:lnTo>
                  <a:lnTo>
                    <a:pt x="568" y="350"/>
                  </a:lnTo>
                  <a:lnTo>
                    <a:pt x="568" y="354"/>
                  </a:lnTo>
                  <a:lnTo>
                    <a:pt x="570" y="350"/>
                  </a:lnTo>
                  <a:lnTo>
                    <a:pt x="572" y="346"/>
                  </a:lnTo>
                  <a:lnTo>
                    <a:pt x="572" y="334"/>
                  </a:lnTo>
                  <a:lnTo>
                    <a:pt x="572" y="314"/>
                  </a:lnTo>
                  <a:lnTo>
                    <a:pt x="574" y="304"/>
                  </a:lnTo>
                  <a:lnTo>
                    <a:pt x="578" y="290"/>
                  </a:lnTo>
                  <a:lnTo>
                    <a:pt x="578" y="276"/>
                  </a:lnTo>
                  <a:lnTo>
                    <a:pt x="576" y="258"/>
                  </a:lnTo>
                  <a:lnTo>
                    <a:pt x="574" y="252"/>
                  </a:lnTo>
                  <a:lnTo>
                    <a:pt x="574" y="250"/>
                  </a:lnTo>
                  <a:lnTo>
                    <a:pt x="570" y="246"/>
                  </a:lnTo>
                  <a:lnTo>
                    <a:pt x="574" y="242"/>
                  </a:lnTo>
                  <a:lnTo>
                    <a:pt x="574" y="240"/>
                  </a:lnTo>
                  <a:lnTo>
                    <a:pt x="574" y="236"/>
                  </a:lnTo>
                  <a:lnTo>
                    <a:pt x="572" y="236"/>
                  </a:lnTo>
                  <a:lnTo>
                    <a:pt x="558" y="224"/>
                  </a:lnTo>
                  <a:lnTo>
                    <a:pt x="554" y="216"/>
                  </a:lnTo>
                  <a:lnTo>
                    <a:pt x="550" y="206"/>
                  </a:lnTo>
                  <a:lnTo>
                    <a:pt x="546" y="206"/>
                  </a:lnTo>
                  <a:lnTo>
                    <a:pt x="534" y="206"/>
                  </a:lnTo>
                  <a:lnTo>
                    <a:pt x="530" y="206"/>
                  </a:lnTo>
                  <a:lnTo>
                    <a:pt x="518" y="202"/>
                  </a:lnTo>
                  <a:lnTo>
                    <a:pt x="514" y="198"/>
                  </a:lnTo>
                  <a:lnTo>
                    <a:pt x="500" y="182"/>
                  </a:lnTo>
                  <a:lnTo>
                    <a:pt x="484" y="174"/>
                  </a:lnTo>
                  <a:lnTo>
                    <a:pt x="480" y="174"/>
                  </a:lnTo>
                  <a:lnTo>
                    <a:pt x="478" y="172"/>
                  </a:lnTo>
                  <a:lnTo>
                    <a:pt x="476" y="166"/>
                  </a:lnTo>
                  <a:lnTo>
                    <a:pt x="472" y="156"/>
                  </a:lnTo>
                  <a:lnTo>
                    <a:pt x="468" y="156"/>
                  </a:lnTo>
                  <a:lnTo>
                    <a:pt x="460" y="152"/>
                  </a:lnTo>
                  <a:lnTo>
                    <a:pt x="454" y="146"/>
                  </a:lnTo>
                  <a:lnTo>
                    <a:pt x="452" y="142"/>
                  </a:lnTo>
                  <a:lnTo>
                    <a:pt x="446" y="134"/>
                  </a:lnTo>
                  <a:lnTo>
                    <a:pt x="442" y="132"/>
                  </a:lnTo>
                  <a:lnTo>
                    <a:pt x="434" y="128"/>
                  </a:lnTo>
                  <a:lnTo>
                    <a:pt x="428" y="126"/>
                  </a:lnTo>
                  <a:lnTo>
                    <a:pt x="424" y="124"/>
                  </a:lnTo>
                  <a:lnTo>
                    <a:pt x="416" y="122"/>
                  </a:lnTo>
                  <a:lnTo>
                    <a:pt x="410" y="118"/>
                  </a:lnTo>
                  <a:lnTo>
                    <a:pt x="402" y="114"/>
                  </a:lnTo>
                  <a:lnTo>
                    <a:pt x="400" y="114"/>
                  </a:lnTo>
                  <a:lnTo>
                    <a:pt x="380" y="116"/>
                  </a:lnTo>
                  <a:lnTo>
                    <a:pt x="374" y="118"/>
                  </a:lnTo>
                  <a:lnTo>
                    <a:pt x="368" y="122"/>
                  </a:lnTo>
                  <a:lnTo>
                    <a:pt x="354" y="132"/>
                  </a:lnTo>
                  <a:lnTo>
                    <a:pt x="358" y="136"/>
                  </a:lnTo>
                  <a:lnTo>
                    <a:pt x="360" y="136"/>
                  </a:lnTo>
                  <a:lnTo>
                    <a:pt x="362" y="136"/>
                  </a:lnTo>
                  <a:lnTo>
                    <a:pt x="370" y="136"/>
                  </a:lnTo>
                  <a:lnTo>
                    <a:pt x="370" y="140"/>
                  </a:lnTo>
                  <a:lnTo>
                    <a:pt x="368" y="142"/>
                  </a:lnTo>
                  <a:lnTo>
                    <a:pt x="366" y="142"/>
                  </a:lnTo>
                  <a:lnTo>
                    <a:pt x="360" y="140"/>
                  </a:lnTo>
                  <a:lnTo>
                    <a:pt x="358" y="140"/>
                  </a:lnTo>
                  <a:lnTo>
                    <a:pt x="350" y="142"/>
                  </a:lnTo>
                  <a:lnTo>
                    <a:pt x="346" y="144"/>
                  </a:lnTo>
                  <a:lnTo>
                    <a:pt x="344" y="146"/>
                  </a:lnTo>
                  <a:lnTo>
                    <a:pt x="336" y="152"/>
                  </a:lnTo>
                  <a:lnTo>
                    <a:pt x="328" y="158"/>
                  </a:lnTo>
                  <a:lnTo>
                    <a:pt x="326" y="160"/>
                  </a:lnTo>
                  <a:lnTo>
                    <a:pt x="318" y="166"/>
                  </a:lnTo>
                  <a:lnTo>
                    <a:pt x="314" y="168"/>
                  </a:lnTo>
                  <a:lnTo>
                    <a:pt x="312" y="166"/>
                  </a:lnTo>
                  <a:lnTo>
                    <a:pt x="314" y="160"/>
                  </a:lnTo>
                  <a:lnTo>
                    <a:pt x="308" y="164"/>
                  </a:lnTo>
                  <a:lnTo>
                    <a:pt x="302" y="170"/>
                  </a:lnTo>
                  <a:lnTo>
                    <a:pt x="294" y="172"/>
                  </a:lnTo>
                  <a:lnTo>
                    <a:pt x="278" y="176"/>
                  </a:lnTo>
                  <a:lnTo>
                    <a:pt x="268" y="178"/>
                  </a:lnTo>
                  <a:lnTo>
                    <a:pt x="264" y="180"/>
                  </a:lnTo>
                  <a:lnTo>
                    <a:pt x="262" y="180"/>
                  </a:lnTo>
                  <a:lnTo>
                    <a:pt x="260" y="180"/>
                  </a:lnTo>
                  <a:lnTo>
                    <a:pt x="258" y="176"/>
                  </a:lnTo>
                  <a:lnTo>
                    <a:pt x="256" y="172"/>
                  </a:lnTo>
                  <a:lnTo>
                    <a:pt x="254" y="168"/>
                  </a:lnTo>
                  <a:lnTo>
                    <a:pt x="254" y="164"/>
                  </a:lnTo>
                  <a:lnTo>
                    <a:pt x="254" y="158"/>
                  </a:lnTo>
                  <a:lnTo>
                    <a:pt x="254" y="164"/>
                  </a:lnTo>
                  <a:lnTo>
                    <a:pt x="256" y="168"/>
                  </a:lnTo>
                  <a:lnTo>
                    <a:pt x="258" y="174"/>
                  </a:lnTo>
                  <a:lnTo>
                    <a:pt x="260" y="176"/>
                  </a:lnTo>
                  <a:lnTo>
                    <a:pt x="264" y="180"/>
                  </a:lnTo>
                  <a:lnTo>
                    <a:pt x="266" y="176"/>
                  </a:lnTo>
                  <a:lnTo>
                    <a:pt x="266" y="172"/>
                  </a:lnTo>
                  <a:lnTo>
                    <a:pt x="264" y="164"/>
                  </a:lnTo>
                  <a:lnTo>
                    <a:pt x="258" y="154"/>
                  </a:lnTo>
                  <a:lnTo>
                    <a:pt x="254" y="152"/>
                  </a:lnTo>
                  <a:lnTo>
                    <a:pt x="236" y="140"/>
                  </a:lnTo>
                  <a:lnTo>
                    <a:pt x="228" y="138"/>
                  </a:lnTo>
                  <a:lnTo>
                    <a:pt x="226" y="134"/>
                  </a:lnTo>
                  <a:lnTo>
                    <a:pt x="230" y="134"/>
                  </a:lnTo>
                  <a:lnTo>
                    <a:pt x="234" y="136"/>
                  </a:lnTo>
                  <a:lnTo>
                    <a:pt x="238" y="138"/>
                  </a:lnTo>
                  <a:lnTo>
                    <a:pt x="244" y="140"/>
                  </a:lnTo>
                  <a:lnTo>
                    <a:pt x="248" y="142"/>
                  </a:lnTo>
                  <a:lnTo>
                    <a:pt x="254" y="138"/>
                  </a:lnTo>
                  <a:lnTo>
                    <a:pt x="250" y="136"/>
                  </a:lnTo>
                  <a:lnTo>
                    <a:pt x="248" y="138"/>
                  </a:lnTo>
                  <a:lnTo>
                    <a:pt x="224" y="128"/>
                  </a:lnTo>
                  <a:lnTo>
                    <a:pt x="218" y="124"/>
                  </a:lnTo>
                  <a:lnTo>
                    <a:pt x="220" y="118"/>
                  </a:lnTo>
                  <a:lnTo>
                    <a:pt x="212" y="112"/>
                  </a:lnTo>
                  <a:lnTo>
                    <a:pt x="200" y="116"/>
                  </a:lnTo>
                  <a:lnTo>
                    <a:pt x="200" y="120"/>
                  </a:lnTo>
                  <a:lnTo>
                    <a:pt x="202" y="122"/>
                  </a:lnTo>
                  <a:lnTo>
                    <a:pt x="206" y="120"/>
                  </a:lnTo>
                  <a:lnTo>
                    <a:pt x="210" y="120"/>
                  </a:lnTo>
                  <a:lnTo>
                    <a:pt x="212" y="124"/>
                  </a:lnTo>
                  <a:lnTo>
                    <a:pt x="216" y="128"/>
                  </a:lnTo>
                  <a:lnTo>
                    <a:pt x="216" y="132"/>
                  </a:lnTo>
                  <a:lnTo>
                    <a:pt x="210" y="128"/>
                  </a:lnTo>
                  <a:lnTo>
                    <a:pt x="202" y="126"/>
                  </a:lnTo>
                  <a:lnTo>
                    <a:pt x="198" y="124"/>
                  </a:lnTo>
                  <a:lnTo>
                    <a:pt x="194" y="122"/>
                  </a:lnTo>
                  <a:lnTo>
                    <a:pt x="192" y="122"/>
                  </a:lnTo>
                  <a:lnTo>
                    <a:pt x="180" y="118"/>
                  </a:lnTo>
                  <a:lnTo>
                    <a:pt x="174" y="116"/>
                  </a:lnTo>
                  <a:lnTo>
                    <a:pt x="166" y="114"/>
                  </a:lnTo>
                  <a:lnTo>
                    <a:pt x="156" y="110"/>
                  </a:lnTo>
                  <a:lnTo>
                    <a:pt x="148" y="110"/>
                  </a:lnTo>
                  <a:lnTo>
                    <a:pt x="146" y="110"/>
                  </a:lnTo>
                  <a:lnTo>
                    <a:pt x="164" y="106"/>
                  </a:lnTo>
                  <a:lnTo>
                    <a:pt x="170" y="108"/>
                  </a:lnTo>
                  <a:lnTo>
                    <a:pt x="168" y="102"/>
                  </a:lnTo>
                  <a:lnTo>
                    <a:pt x="160" y="98"/>
                  </a:lnTo>
                  <a:lnTo>
                    <a:pt x="152" y="96"/>
                  </a:lnTo>
                  <a:lnTo>
                    <a:pt x="134" y="98"/>
                  </a:lnTo>
                  <a:lnTo>
                    <a:pt x="128" y="100"/>
                  </a:lnTo>
                  <a:lnTo>
                    <a:pt x="116" y="108"/>
                  </a:lnTo>
                  <a:lnTo>
                    <a:pt x="110" y="108"/>
                  </a:lnTo>
                  <a:lnTo>
                    <a:pt x="104" y="110"/>
                  </a:lnTo>
                  <a:lnTo>
                    <a:pt x="98" y="110"/>
                  </a:lnTo>
                  <a:lnTo>
                    <a:pt x="82" y="114"/>
                  </a:lnTo>
                  <a:lnTo>
                    <a:pt x="76" y="114"/>
                  </a:lnTo>
                  <a:lnTo>
                    <a:pt x="66" y="118"/>
                  </a:lnTo>
                  <a:lnTo>
                    <a:pt x="64" y="118"/>
                  </a:lnTo>
                  <a:lnTo>
                    <a:pt x="60" y="120"/>
                  </a:lnTo>
                  <a:lnTo>
                    <a:pt x="56" y="120"/>
                  </a:lnTo>
                  <a:lnTo>
                    <a:pt x="62" y="116"/>
                  </a:lnTo>
                  <a:lnTo>
                    <a:pt x="64" y="116"/>
                  </a:lnTo>
                  <a:lnTo>
                    <a:pt x="72" y="114"/>
                  </a:lnTo>
                  <a:lnTo>
                    <a:pt x="74" y="112"/>
                  </a:lnTo>
                  <a:lnTo>
                    <a:pt x="80" y="108"/>
                  </a:lnTo>
                  <a:lnTo>
                    <a:pt x="78" y="106"/>
                  </a:lnTo>
                  <a:lnTo>
                    <a:pt x="72" y="100"/>
                  </a:lnTo>
                  <a:lnTo>
                    <a:pt x="62" y="100"/>
                  </a:lnTo>
                  <a:lnTo>
                    <a:pt x="54" y="102"/>
                  </a:lnTo>
                  <a:lnTo>
                    <a:pt x="56" y="104"/>
                  </a:lnTo>
                  <a:lnTo>
                    <a:pt x="56" y="108"/>
                  </a:lnTo>
                  <a:lnTo>
                    <a:pt x="54" y="112"/>
                  </a:lnTo>
                  <a:lnTo>
                    <a:pt x="46" y="122"/>
                  </a:lnTo>
                  <a:lnTo>
                    <a:pt x="42" y="124"/>
                  </a:lnTo>
                  <a:lnTo>
                    <a:pt x="42" y="126"/>
                  </a:lnTo>
                  <a:lnTo>
                    <a:pt x="38" y="128"/>
                  </a:lnTo>
                  <a:lnTo>
                    <a:pt x="26" y="132"/>
                  </a:lnTo>
                  <a:lnTo>
                    <a:pt x="20" y="134"/>
                  </a:lnTo>
                  <a:lnTo>
                    <a:pt x="20" y="130"/>
                  </a:lnTo>
                  <a:lnTo>
                    <a:pt x="26" y="130"/>
                  </a:lnTo>
                  <a:lnTo>
                    <a:pt x="30" y="126"/>
                  </a:lnTo>
                  <a:lnTo>
                    <a:pt x="36" y="114"/>
                  </a:lnTo>
                  <a:lnTo>
                    <a:pt x="34" y="110"/>
                  </a:lnTo>
                  <a:lnTo>
                    <a:pt x="28" y="110"/>
                  </a:lnTo>
                  <a:lnTo>
                    <a:pt x="24" y="104"/>
                  </a:lnTo>
                  <a:lnTo>
                    <a:pt x="24" y="100"/>
                  </a:lnTo>
                  <a:lnTo>
                    <a:pt x="26" y="98"/>
                  </a:lnTo>
                  <a:lnTo>
                    <a:pt x="28" y="94"/>
                  </a:lnTo>
                  <a:lnTo>
                    <a:pt x="28" y="90"/>
                  </a:lnTo>
                  <a:lnTo>
                    <a:pt x="28" y="88"/>
                  </a:lnTo>
                  <a:lnTo>
                    <a:pt x="26" y="86"/>
                  </a:lnTo>
                  <a:lnTo>
                    <a:pt x="22" y="84"/>
                  </a:lnTo>
                  <a:lnTo>
                    <a:pt x="18" y="82"/>
                  </a:lnTo>
                  <a:lnTo>
                    <a:pt x="16" y="80"/>
                  </a:lnTo>
                  <a:lnTo>
                    <a:pt x="12" y="80"/>
                  </a:lnTo>
                  <a:lnTo>
                    <a:pt x="0" y="66"/>
                  </a:lnTo>
                  <a:lnTo>
                    <a:pt x="2" y="50"/>
                  </a:lnTo>
                  <a:lnTo>
                    <a:pt x="6" y="48"/>
                  </a:lnTo>
                  <a:lnTo>
                    <a:pt x="12" y="48"/>
                  </a:lnTo>
                  <a:lnTo>
                    <a:pt x="28" y="48"/>
                  </a:lnTo>
                  <a:lnTo>
                    <a:pt x="34" y="46"/>
                  </a:lnTo>
                  <a:lnTo>
                    <a:pt x="40" y="46"/>
                  </a:lnTo>
                  <a:lnTo>
                    <a:pt x="52" y="44"/>
                  </a:lnTo>
                  <a:lnTo>
                    <a:pt x="62" y="44"/>
                  </a:lnTo>
                  <a:lnTo>
                    <a:pt x="86" y="42"/>
                  </a:lnTo>
                  <a:lnTo>
                    <a:pt x="100" y="40"/>
                  </a:lnTo>
                  <a:lnTo>
                    <a:pt x="126" y="38"/>
                  </a:lnTo>
                  <a:lnTo>
                    <a:pt x="184" y="32"/>
                  </a:lnTo>
                  <a:lnTo>
                    <a:pt x="204" y="30"/>
                  </a:lnTo>
                  <a:lnTo>
                    <a:pt x="216" y="28"/>
                  </a:lnTo>
                  <a:lnTo>
                    <a:pt x="230" y="28"/>
                  </a:lnTo>
                  <a:lnTo>
                    <a:pt x="246" y="26"/>
                  </a:lnTo>
                  <a:lnTo>
                    <a:pt x="254" y="24"/>
                  </a:lnTo>
                  <a:lnTo>
                    <a:pt x="278" y="22"/>
                  </a:lnTo>
                  <a:lnTo>
                    <a:pt x="280" y="22"/>
                  </a:lnTo>
                  <a:lnTo>
                    <a:pt x="286" y="30"/>
                  </a:lnTo>
                  <a:lnTo>
                    <a:pt x="292" y="44"/>
                  </a:lnTo>
                  <a:lnTo>
                    <a:pt x="294" y="48"/>
                  </a:lnTo>
                  <a:lnTo>
                    <a:pt x="300" y="52"/>
                  </a:lnTo>
                  <a:lnTo>
                    <a:pt x="340" y="50"/>
                  </a:lnTo>
                  <a:lnTo>
                    <a:pt x="346" y="50"/>
                  </a:lnTo>
                  <a:lnTo>
                    <a:pt x="370" y="48"/>
                  </a:lnTo>
                  <a:lnTo>
                    <a:pt x="424" y="44"/>
                  </a:lnTo>
                  <a:lnTo>
                    <a:pt x="460" y="42"/>
                  </a:lnTo>
                  <a:lnTo>
                    <a:pt x="498" y="40"/>
                  </a:lnTo>
                  <a:lnTo>
                    <a:pt x="510" y="38"/>
                  </a:lnTo>
                  <a:lnTo>
                    <a:pt x="548" y="36"/>
                  </a:lnTo>
                  <a:lnTo>
                    <a:pt x="560" y="36"/>
                  </a:lnTo>
                  <a:lnTo>
                    <a:pt x="574" y="34"/>
                  </a:lnTo>
                  <a:lnTo>
                    <a:pt x="584" y="34"/>
                  </a:lnTo>
                  <a:lnTo>
                    <a:pt x="590" y="44"/>
                  </a:lnTo>
                  <a:lnTo>
                    <a:pt x="590" y="48"/>
                  </a:lnTo>
                  <a:lnTo>
                    <a:pt x="590" y="50"/>
                  </a:lnTo>
                  <a:lnTo>
                    <a:pt x="592" y="56"/>
                  </a:lnTo>
                  <a:lnTo>
                    <a:pt x="594" y="56"/>
                  </a:lnTo>
                  <a:lnTo>
                    <a:pt x="604" y="56"/>
                  </a:lnTo>
                  <a:lnTo>
                    <a:pt x="608" y="54"/>
                  </a:lnTo>
                  <a:lnTo>
                    <a:pt x="608" y="34"/>
                  </a:lnTo>
                  <a:lnTo>
                    <a:pt x="608" y="30"/>
                  </a:lnTo>
                  <a:lnTo>
                    <a:pt x="608" y="28"/>
                  </a:lnTo>
                  <a:lnTo>
                    <a:pt x="604" y="24"/>
                  </a:lnTo>
                  <a:lnTo>
                    <a:pt x="604" y="22"/>
                  </a:lnTo>
                  <a:lnTo>
                    <a:pt x="602" y="10"/>
                  </a:lnTo>
                  <a:lnTo>
                    <a:pt x="604" y="4"/>
                  </a:lnTo>
                  <a:lnTo>
                    <a:pt x="608" y="0"/>
                  </a:lnTo>
                  <a:lnTo>
                    <a:pt x="614" y="0"/>
                  </a:lnTo>
                  <a:lnTo>
                    <a:pt x="626" y="2"/>
                  </a:lnTo>
                  <a:lnTo>
                    <a:pt x="630" y="4"/>
                  </a:lnTo>
                  <a:lnTo>
                    <a:pt x="636" y="6"/>
                  </a:lnTo>
                  <a:lnTo>
                    <a:pt x="654" y="6"/>
                  </a:lnTo>
                  <a:lnTo>
                    <a:pt x="660" y="6"/>
                  </a:lnTo>
                  <a:lnTo>
                    <a:pt x="664" y="6"/>
                  </a:lnTo>
                  <a:lnTo>
                    <a:pt x="670" y="12"/>
                  </a:lnTo>
                  <a:lnTo>
                    <a:pt x="670" y="20"/>
                  </a:lnTo>
                  <a:lnTo>
                    <a:pt x="670" y="28"/>
                  </a:lnTo>
                  <a:lnTo>
                    <a:pt x="674" y="32"/>
                  </a:lnTo>
                  <a:lnTo>
                    <a:pt x="680" y="42"/>
                  </a:lnTo>
                  <a:lnTo>
                    <a:pt x="680" y="44"/>
                  </a:lnTo>
                  <a:lnTo>
                    <a:pt x="680" y="54"/>
                  </a:lnTo>
                  <a:lnTo>
                    <a:pt x="682" y="56"/>
                  </a:lnTo>
                  <a:lnTo>
                    <a:pt x="686" y="64"/>
                  </a:lnTo>
                  <a:lnTo>
                    <a:pt x="692" y="76"/>
                  </a:lnTo>
                  <a:lnTo>
                    <a:pt x="696" y="88"/>
                  </a:lnTo>
                  <a:lnTo>
                    <a:pt x="700" y="96"/>
                  </a:lnTo>
                  <a:lnTo>
                    <a:pt x="704" y="108"/>
                  </a:lnTo>
                  <a:lnTo>
                    <a:pt x="706" y="110"/>
                  </a:lnTo>
                  <a:lnTo>
                    <a:pt x="716" y="128"/>
                  </a:lnTo>
                  <a:lnTo>
                    <a:pt x="720" y="134"/>
                  </a:lnTo>
                  <a:lnTo>
                    <a:pt x="742" y="168"/>
                  </a:lnTo>
                  <a:lnTo>
                    <a:pt x="750" y="178"/>
                  </a:lnTo>
                  <a:lnTo>
                    <a:pt x="768" y="200"/>
                  </a:lnTo>
                  <a:lnTo>
                    <a:pt x="786" y="220"/>
                  </a:lnTo>
                  <a:lnTo>
                    <a:pt x="790" y="224"/>
                  </a:lnTo>
                  <a:lnTo>
                    <a:pt x="796" y="228"/>
                  </a:lnTo>
                  <a:lnTo>
                    <a:pt x="802" y="236"/>
                  </a:lnTo>
                  <a:lnTo>
                    <a:pt x="806" y="240"/>
                  </a:lnTo>
                  <a:lnTo>
                    <a:pt x="808" y="244"/>
                  </a:lnTo>
                  <a:lnTo>
                    <a:pt x="812" y="252"/>
                  </a:lnTo>
                  <a:lnTo>
                    <a:pt x="808" y="254"/>
                  </a:lnTo>
                  <a:lnTo>
                    <a:pt x="806" y="260"/>
                  </a:lnTo>
                  <a:lnTo>
                    <a:pt x="808" y="266"/>
                  </a:lnTo>
                  <a:lnTo>
                    <a:pt x="808" y="274"/>
                  </a:lnTo>
                  <a:lnTo>
                    <a:pt x="808" y="278"/>
                  </a:lnTo>
                  <a:lnTo>
                    <a:pt x="810" y="280"/>
                  </a:lnTo>
                  <a:lnTo>
                    <a:pt x="810" y="284"/>
                  </a:lnTo>
                  <a:lnTo>
                    <a:pt x="812" y="286"/>
                  </a:lnTo>
                  <a:lnTo>
                    <a:pt x="814" y="290"/>
                  </a:lnTo>
                  <a:lnTo>
                    <a:pt x="814" y="292"/>
                  </a:lnTo>
                  <a:lnTo>
                    <a:pt x="816" y="296"/>
                  </a:lnTo>
                  <a:lnTo>
                    <a:pt x="820" y="302"/>
                  </a:lnTo>
                  <a:lnTo>
                    <a:pt x="826" y="308"/>
                  </a:lnTo>
                  <a:lnTo>
                    <a:pt x="830" y="312"/>
                  </a:lnTo>
                  <a:lnTo>
                    <a:pt x="830" y="314"/>
                  </a:lnTo>
                  <a:lnTo>
                    <a:pt x="834" y="318"/>
                  </a:lnTo>
                  <a:lnTo>
                    <a:pt x="834" y="320"/>
                  </a:lnTo>
                  <a:lnTo>
                    <a:pt x="826" y="310"/>
                  </a:lnTo>
                  <a:lnTo>
                    <a:pt x="818" y="300"/>
                  </a:lnTo>
                  <a:lnTo>
                    <a:pt x="812" y="292"/>
                  </a:lnTo>
                  <a:lnTo>
                    <a:pt x="810" y="290"/>
                  </a:lnTo>
                  <a:lnTo>
                    <a:pt x="810" y="288"/>
                  </a:lnTo>
                  <a:lnTo>
                    <a:pt x="808" y="280"/>
                  </a:lnTo>
                  <a:lnTo>
                    <a:pt x="804" y="268"/>
                  </a:lnTo>
                  <a:lnTo>
                    <a:pt x="804" y="260"/>
                  </a:lnTo>
                  <a:lnTo>
                    <a:pt x="804" y="256"/>
                  </a:lnTo>
                  <a:lnTo>
                    <a:pt x="806" y="250"/>
                  </a:lnTo>
                  <a:lnTo>
                    <a:pt x="806" y="248"/>
                  </a:lnTo>
                  <a:lnTo>
                    <a:pt x="804" y="242"/>
                  </a:lnTo>
                  <a:lnTo>
                    <a:pt x="800" y="236"/>
                  </a:lnTo>
                  <a:lnTo>
                    <a:pt x="794" y="236"/>
                  </a:lnTo>
                  <a:lnTo>
                    <a:pt x="794" y="238"/>
                  </a:lnTo>
                  <a:lnTo>
                    <a:pt x="784" y="238"/>
                  </a:lnTo>
                  <a:lnTo>
                    <a:pt x="780" y="236"/>
                  </a:lnTo>
                  <a:lnTo>
                    <a:pt x="780" y="228"/>
                  </a:lnTo>
                  <a:lnTo>
                    <a:pt x="784" y="226"/>
                  </a:lnTo>
                  <a:lnTo>
                    <a:pt x="782" y="224"/>
                  </a:lnTo>
                  <a:lnTo>
                    <a:pt x="774" y="220"/>
                  </a:lnTo>
                  <a:lnTo>
                    <a:pt x="770" y="218"/>
                  </a:lnTo>
                  <a:lnTo>
                    <a:pt x="776" y="234"/>
                  </a:lnTo>
                  <a:lnTo>
                    <a:pt x="788" y="260"/>
                  </a:lnTo>
                  <a:lnTo>
                    <a:pt x="794" y="268"/>
                  </a:lnTo>
                  <a:lnTo>
                    <a:pt x="816" y="302"/>
                  </a:lnTo>
                  <a:lnTo>
                    <a:pt x="830" y="320"/>
                  </a:lnTo>
                  <a:lnTo>
                    <a:pt x="834" y="326"/>
                  </a:lnTo>
                  <a:lnTo>
                    <a:pt x="836" y="328"/>
                  </a:lnTo>
                  <a:lnTo>
                    <a:pt x="838" y="330"/>
                  </a:lnTo>
                  <a:lnTo>
                    <a:pt x="842" y="338"/>
                  </a:lnTo>
                  <a:lnTo>
                    <a:pt x="844" y="340"/>
                  </a:lnTo>
                  <a:lnTo>
                    <a:pt x="848" y="344"/>
                  </a:lnTo>
                  <a:lnTo>
                    <a:pt x="850" y="350"/>
                  </a:lnTo>
                  <a:lnTo>
                    <a:pt x="852" y="356"/>
                  </a:lnTo>
                  <a:lnTo>
                    <a:pt x="858" y="368"/>
                  </a:lnTo>
                  <a:lnTo>
                    <a:pt x="874" y="394"/>
                  </a:lnTo>
                  <a:lnTo>
                    <a:pt x="882" y="398"/>
                  </a:lnTo>
                  <a:lnTo>
                    <a:pt x="890" y="408"/>
                  </a:lnTo>
                  <a:lnTo>
                    <a:pt x="894" y="416"/>
                  </a:lnTo>
                  <a:lnTo>
                    <a:pt x="900" y="430"/>
                  </a:lnTo>
                  <a:lnTo>
                    <a:pt x="904" y="436"/>
                  </a:lnTo>
                  <a:lnTo>
                    <a:pt x="908" y="456"/>
                  </a:lnTo>
                  <a:lnTo>
                    <a:pt x="908" y="466"/>
                  </a:lnTo>
                  <a:lnTo>
                    <a:pt x="908" y="470"/>
                  </a:lnTo>
                  <a:lnTo>
                    <a:pt x="908" y="472"/>
                  </a:lnTo>
                  <a:lnTo>
                    <a:pt x="908" y="486"/>
                  </a:lnTo>
                  <a:lnTo>
                    <a:pt x="910" y="508"/>
                  </a:lnTo>
                  <a:lnTo>
                    <a:pt x="912" y="542"/>
                  </a:lnTo>
                  <a:lnTo>
                    <a:pt x="908" y="562"/>
                  </a:lnTo>
                  <a:lnTo>
                    <a:pt x="902" y="570"/>
                  </a:lnTo>
                  <a:lnTo>
                    <a:pt x="898" y="582"/>
                  </a:lnTo>
                  <a:lnTo>
                    <a:pt x="900" y="588"/>
                  </a:lnTo>
                  <a:lnTo>
                    <a:pt x="900" y="590"/>
                  </a:lnTo>
                  <a:lnTo>
                    <a:pt x="896" y="594"/>
                  </a:lnTo>
                  <a:lnTo>
                    <a:pt x="896" y="616"/>
                  </a:lnTo>
                  <a:lnTo>
                    <a:pt x="894" y="624"/>
                  </a:lnTo>
                  <a:lnTo>
                    <a:pt x="894" y="630"/>
                  </a:lnTo>
                  <a:lnTo>
                    <a:pt x="898" y="632"/>
                  </a:lnTo>
                  <a:lnTo>
                    <a:pt x="894" y="632"/>
                  </a:lnTo>
                  <a:lnTo>
                    <a:pt x="890" y="626"/>
                  </a:lnTo>
                  <a:lnTo>
                    <a:pt x="886" y="630"/>
                  </a:lnTo>
                  <a:lnTo>
                    <a:pt x="884" y="632"/>
                  </a:lnTo>
                  <a:lnTo>
                    <a:pt x="882" y="628"/>
                  </a:lnTo>
                  <a:lnTo>
                    <a:pt x="880" y="628"/>
                  </a:lnTo>
                  <a:lnTo>
                    <a:pt x="876" y="628"/>
                  </a:lnTo>
                  <a:lnTo>
                    <a:pt x="868" y="636"/>
                  </a:lnTo>
                  <a:lnTo>
                    <a:pt x="866" y="640"/>
                  </a:lnTo>
                  <a:lnTo>
                    <a:pt x="850" y="642"/>
                  </a:lnTo>
                  <a:lnTo>
                    <a:pt x="824" y="652"/>
                  </a:lnTo>
                  <a:lnTo>
                    <a:pt x="820" y="654"/>
                  </a:lnTo>
                  <a:lnTo>
                    <a:pt x="818" y="652"/>
                  </a:lnTo>
                  <a:lnTo>
                    <a:pt x="812" y="648"/>
                  </a:lnTo>
                  <a:lnTo>
                    <a:pt x="808" y="640"/>
                  </a:lnTo>
                  <a:lnTo>
                    <a:pt x="810" y="630"/>
                  </a:lnTo>
                  <a:lnTo>
                    <a:pt x="814" y="632"/>
                  </a:lnTo>
                  <a:lnTo>
                    <a:pt x="816" y="634"/>
                  </a:lnTo>
                  <a:lnTo>
                    <a:pt x="828" y="640"/>
                  </a:lnTo>
                  <a:lnTo>
                    <a:pt x="830" y="640"/>
                  </a:lnTo>
                  <a:lnTo>
                    <a:pt x="836" y="638"/>
                  </a:lnTo>
                  <a:lnTo>
                    <a:pt x="836" y="634"/>
                  </a:lnTo>
                  <a:lnTo>
                    <a:pt x="832" y="628"/>
                  </a:lnTo>
                  <a:lnTo>
                    <a:pt x="826" y="628"/>
                  </a:lnTo>
                  <a:lnTo>
                    <a:pt x="820" y="628"/>
                  </a:lnTo>
                  <a:lnTo>
                    <a:pt x="812" y="624"/>
                  </a:lnTo>
                  <a:lnTo>
                    <a:pt x="810" y="622"/>
                  </a:lnTo>
                  <a:lnTo>
                    <a:pt x="808" y="620"/>
                  </a:lnTo>
                  <a:lnTo>
                    <a:pt x="802" y="612"/>
                  </a:lnTo>
                  <a:lnTo>
                    <a:pt x="778" y="578"/>
                  </a:lnTo>
                  <a:lnTo>
                    <a:pt x="776" y="576"/>
                  </a:lnTo>
                  <a:lnTo>
                    <a:pt x="772" y="574"/>
                  </a:lnTo>
                  <a:lnTo>
                    <a:pt x="768" y="572"/>
                  </a:lnTo>
                  <a:lnTo>
                    <a:pt x="750" y="566"/>
                  </a:lnTo>
                  <a:lnTo>
                    <a:pt x="744" y="566"/>
                  </a:lnTo>
                  <a:lnTo>
                    <a:pt x="736" y="568"/>
                  </a:lnTo>
                  <a:lnTo>
                    <a:pt x="728" y="564"/>
                  </a:lnTo>
                  <a:lnTo>
                    <a:pt x="722" y="550"/>
                  </a:lnTo>
                  <a:close/>
                </a:path>
              </a:pathLst>
            </a:custGeom>
            <a:grpFill/>
            <a:ln w="3175" cmpd="sng">
              <a:solidFill>
                <a:schemeClr val="bg2">
                  <a:lumMod val="75000"/>
                </a:schemeClr>
              </a:solidFill>
              <a:round/>
              <a:headEnd/>
              <a:tailEnd/>
            </a:ln>
          </p:spPr>
          <p:txBody>
            <a:bodyPr/>
            <a:lstStyle/>
            <a:p>
              <a:endParaRPr lang="en-US">
                <a:solidFill>
                  <a:prstClr val="black"/>
                </a:solidFill>
              </a:endParaRPr>
            </a:p>
          </p:txBody>
        </p:sp>
        <p:sp>
          <p:nvSpPr>
            <p:cNvPr id="251" name="Freeform 458"/>
            <p:cNvSpPr>
              <a:spLocks/>
            </p:cNvSpPr>
            <p:nvPr/>
          </p:nvSpPr>
          <p:spPr bwMode="auto">
            <a:xfrm>
              <a:off x="4628" y="3106"/>
              <a:ext cx="14" cy="42"/>
            </a:xfrm>
            <a:custGeom>
              <a:avLst/>
              <a:gdLst>
                <a:gd name="T0" fmla="*/ 12 w 14"/>
                <a:gd name="T1" fmla="*/ 34 h 42"/>
                <a:gd name="T2" fmla="*/ 12 w 14"/>
                <a:gd name="T3" fmla="*/ 38 h 42"/>
                <a:gd name="T4" fmla="*/ 14 w 14"/>
                <a:gd name="T5" fmla="*/ 40 h 42"/>
                <a:gd name="T6" fmla="*/ 14 w 14"/>
                <a:gd name="T7" fmla="*/ 42 h 42"/>
                <a:gd name="T8" fmla="*/ 4 w 14"/>
                <a:gd name="T9" fmla="*/ 28 h 42"/>
                <a:gd name="T10" fmla="*/ 0 w 14"/>
                <a:gd name="T11" fmla="*/ 16 h 42"/>
                <a:gd name="T12" fmla="*/ 0 w 14"/>
                <a:gd name="T13" fmla="*/ 12 h 42"/>
                <a:gd name="T14" fmla="*/ 0 w 14"/>
                <a:gd name="T15" fmla="*/ 10 h 42"/>
                <a:gd name="T16" fmla="*/ 4 w 14"/>
                <a:gd name="T17" fmla="*/ 4 h 42"/>
                <a:gd name="T18" fmla="*/ 10 w 14"/>
                <a:gd name="T19" fmla="*/ 0 h 42"/>
                <a:gd name="T20" fmla="*/ 10 w 14"/>
                <a:gd name="T21" fmla="*/ 2 h 42"/>
                <a:gd name="T22" fmla="*/ 12 w 14"/>
                <a:gd name="T23" fmla="*/ 4 h 42"/>
                <a:gd name="T24" fmla="*/ 14 w 14"/>
                <a:gd name="T25" fmla="*/ 6 h 42"/>
                <a:gd name="T26" fmla="*/ 12 w 14"/>
                <a:gd name="T27" fmla="*/ 8 h 42"/>
                <a:gd name="T28" fmla="*/ 12 w 14"/>
                <a:gd name="T29" fmla="*/ 10 h 42"/>
                <a:gd name="T30" fmla="*/ 12 w 14"/>
                <a:gd name="T31" fmla="*/ 12 h 42"/>
                <a:gd name="T32" fmla="*/ 10 w 14"/>
                <a:gd name="T33" fmla="*/ 14 h 42"/>
                <a:gd name="T34" fmla="*/ 10 w 14"/>
                <a:gd name="T35" fmla="*/ 16 h 42"/>
                <a:gd name="T36" fmla="*/ 10 w 14"/>
                <a:gd name="T37" fmla="*/ 18 h 42"/>
                <a:gd name="T38" fmla="*/ 10 w 14"/>
                <a:gd name="T39" fmla="*/ 28 h 42"/>
                <a:gd name="T40" fmla="*/ 12 w 14"/>
                <a:gd name="T41"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42">
                  <a:moveTo>
                    <a:pt x="12" y="34"/>
                  </a:moveTo>
                  <a:lnTo>
                    <a:pt x="12" y="38"/>
                  </a:lnTo>
                  <a:lnTo>
                    <a:pt x="14" y="40"/>
                  </a:lnTo>
                  <a:lnTo>
                    <a:pt x="14" y="42"/>
                  </a:lnTo>
                  <a:lnTo>
                    <a:pt x="4" y="28"/>
                  </a:lnTo>
                  <a:lnTo>
                    <a:pt x="0" y="16"/>
                  </a:lnTo>
                  <a:lnTo>
                    <a:pt x="0" y="12"/>
                  </a:lnTo>
                  <a:lnTo>
                    <a:pt x="0" y="10"/>
                  </a:lnTo>
                  <a:lnTo>
                    <a:pt x="4" y="4"/>
                  </a:lnTo>
                  <a:lnTo>
                    <a:pt x="10" y="0"/>
                  </a:lnTo>
                  <a:lnTo>
                    <a:pt x="10" y="2"/>
                  </a:lnTo>
                  <a:lnTo>
                    <a:pt x="12" y="4"/>
                  </a:lnTo>
                  <a:lnTo>
                    <a:pt x="14" y="6"/>
                  </a:lnTo>
                  <a:lnTo>
                    <a:pt x="12" y="8"/>
                  </a:lnTo>
                  <a:lnTo>
                    <a:pt x="12" y="10"/>
                  </a:lnTo>
                  <a:lnTo>
                    <a:pt x="12" y="12"/>
                  </a:lnTo>
                  <a:lnTo>
                    <a:pt x="10" y="14"/>
                  </a:lnTo>
                  <a:lnTo>
                    <a:pt x="10" y="16"/>
                  </a:lnTo>
                  <a:lnTo>
                    <a:pt x="10" y="18"/>
                  </a:lnTo>
                  <a:lnTo>
                    <a:pt x="10" y="28"/>
                  </a:lnTo>
                  <a:lnTo>
                    <a:pt x="12" y="34"/>
                  </a:lnTo>
                  <a:close/>
                </a:path>
              </a:pathLst>
            </a:custGeom>
            <a:grpFill/>
            <a:ln w="3175" cmpd="sng">
              <a:solidFill>
                <a:schemeClr val="bg2">
                  <a:lumMod val="75000"/>
                </a:schemeClr>
              </a:solidFill>
              <a:round/>
              <a:headEnd/>
              <a:tailEnd/>
            </a:ln>
          </p:spPr>
          <p:txBody>
            <a:bodyPr/>
            <a:lstStyle/>
            <a:p>
              <a:endParaRPr lang="en-US">
                <a:solidFill>
                  <a:prstClr val="black"/>
                </a:solidFill>
              </a:endParaRPr>
            </a:p>
          </p:txBody>
        </p:sp>
        <p:sp>
          <p:nvSpPr>
            <p:cNvPr id="252" name="Freeform 459"/>
            <p:cNvSpPr>
              <a:spLocks/>
            </p:cNvSpPr>
            <p:nvPr/>
          </p:nvSpPr>
          <p:spPr bwMode="auto">
            <a:xfrm>
              <a:off x="4720" y="3480"/>
              <a:ext cx="30" cy="54"/>
            </a:xfrm>
            <a:custGeom>
              <a:avLst/>
              <a:gdLst>
                <a:gd name="T0" fmla="*/ 0 w 30"/>
                <a:gd name="T1" fmla="*/ 54 h 54"/>
                <a:gd name="T2" fmla="*/ 2 w 30"/>
                <a:gd name="T3" fmla="*/ 52 h 54"/>
                <a:gd name="T4" fmla="*/ 14 w 30"/>
                <a:gd name="T5" fmla="*/ 34 h 54"/>
                <a:gd name="T6" fmla="*/ 16 w 30"/>
                <a:gd name="T7" fmla="*/ 26 h 54"/>
                <a:gd name="T8" fmla="*/ 18 w 30"/>
                <a:gd name="T9" fmla="*/ 22 h 54"/>
                <a:gd name="T10" fmla="*/ 22 w 30"/>
                <a:gd name="T11" fmla="*/ 18 h 54"/>
                <a:gd name="T12" fmla="*/ 22 w 30"/>
                <a:gd name="T13" fmla="*/ 12 h 54"/>
                <a:gd name="T14" fmla="*/ 22 w 30"/>
                <a:gd name="T15" fmla="*/ 8 h 54"/>
                <a:gd name="T16" fmla="*/ 26 w 30"/>
                <a:gd name="T17" fmla="*/ 2 h 54"/>
                <a:gd name="T18" fmla="*/ 28 w 30"/>
                <a:gd name="T19" fmla="*/ 0 h 54"/>
                <a:gd name="T20" fmla="*/ 30 w 30"/>
                <a:gd name="T21" fmla="*/ 0 h 54"/>
                <a:gd name="T22" fmla="*/ 30 w 30"/>
                <a:gd name="T23" fmla="*/ 2 h 54"/>
                <a:gd name="T24" fmla="*/ 22 w 30"/>
                <a:gd name="T25" fmla="*/ 24 h 54"/>
                <a:gd name="T26" fmla="*/ 22 w 30"/>
                <a:gd name="T27" fmla="*/ 26 h 54"/>
                <a:gd name="T28" fmla="*/ 2 w 30"/>
                <a:gd name="T29" fmla="*/ 54 h 54"/>
                <a:gd name="T30" fmla="*/ 0 w 30"/>
                <a:gd name="T3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54">
                  <a:moveTo>
                    <a:pt x="0" y="54"/>
                  </a:moveTo>
                  <a:lnTo>
                    <a:pt x="2" y="52"/>
                  </a:lnTo>
                  <a:lnTo>
                    <a:pt x="14" y="34"/>
                  </a:lnTo>
                  <a:lnTo>
                    <a:pt x="16" y="26"/>
                  </a:lnTo>
                  <a:lnTo>
                    <a:pt x="18" y="22"/>
                  </a:lnTo>
                  <a:lnTo>
                    <a:pt x="22" y="18"/>
                  </a:lnTo>
                  <a:lnTo>
                    <a:pt x="22" y="12"/>
                  </a:lnTo>
                  <a:lnTo>
                    <a:pt x="22" y="8"/>
                  </a:lnTo>
                  <a:lnTo>
                    <a:pt x="26" y="2"/>
                  </a:lnTo>
                  <a:lnTo>
                    <a:pt x="28" y="0"/>
                  </a:lnTo>
                  <a:lnTo>
                    <a:pt x="30" y="0"/>
                  </a:lnTo>
                  <a:lnTo>
                    <a:pt x="30" y="2"/>
                  </a:lnTo>
                  <a:lnTo>
                    <a:pt x="22" y="24"/>
                  </a:lnTo>
                  <a:lnTo>
                    <a:pt x="22" y="26"/>
                  </a:lnTo>
                  <a:lnTo>
                    <a:pt x="2" y="54"/>
                  </a:lnTo>
                  <a:lnTo>
                    <a:pt x="0" y="54"/>
                  </a:lnTo>
                  <a:close/>
                </a:path>
              </a:pathLst>
            </a:custGeom>
            <a:grpFill/>
            <a:ln w="3175" cmpd="sng">
              <a:solidFill>
                <a:schemeClr val="bg2">
                  <a:lumMod val="75000"/>
                </a:schemeClr>
              </a:solidFill>
              <a:round/>
              <a:headEnd/>
              <a:tailEnd/>
            </a:ln>
          </p:spPr>
          <p:txBody>
            <a:bodyPr/>
            <a:lstStyle/>
            <a:p>
              <a:endParaRPr lang="en-US">
                <a:solidFill>
                  <a:prstClr val="black"/>
                </a:solidFill>
              </a:endParaRPr>
            </a:p>
          </p:txBody>
        </p:sp>
      </p:grpSp>
      <p:sp>
        <p:nvSpPr>
          <p:cNvPr id="253" name="Freeform 460"/>
          <p:cNvSpPr>
            <a:spLocks/>
          </p:cNvSpPr>
          <p:nvPr/>
        </p:nvSpPr>
        <p:spPr bwMode="auto">
          <a:xfrm>
            <a:off x="4865688" y="1308100"/>
            <a:ext cx="1035050" cy="615950"/>
          </a:xfrm>
          <a:custGeom>
            <a:avLst/>
            <a:gdLst>
              <a:gd name="T0" fmla="*/ 0 w 652"/>
              <a:gd name="T1" fmla="*/ 352 h 388"/>
              <a:gd name="T2" fmla="*/ 12 w 652"/>
              <a:gd name="T3" fmla="*/ 214 h 388"/>
              <a:gd name="T4" fmla="*/ 20 w 652"/>
              <a:gd name="T5" fmla="*/ 130 h 388"/>
              <a:gd name="T6" fmla="*/ 30 w 652"/>
              <a:gd name="T7" fmla="*/ 14 h 388"/>
              <a:gd name="T8" fmla="*/ 74 w 652"/>
              <a:gd name="T9" fmla="*/ 4 h 388"/>
              <a:gd name="T10" fmla="*/ 104 w 652"/>
              <a:gd name="T11" fmla="*/ 4 h 388"/>
              <a:gd name="T12" fmla="*/ 156 w 652"/>
              <a:gd name="T13" fmla="*/ 10 h 388"/>
              <a:gd name="T14" fmla="*/ 244 w 652"/>
              <a:gd name="T15" fmla="*/ 14 h 388"/>
              <a:gd name="T16" fmla="*/ 278 w 652"/>
              <a:gd name="T17" fmla="*/ 16 h 388"/>
              <a:gd name="T18" fmla="*/ 380 w 652"/>
              <a:gd name="T19" fmla="*/ 22 h 388"/>
              <a:gd name="T20" fmla="*/ 492 w 652"/>
              <a:gd name="T21" fmla="*/ 24 h 388"/>
              <a:gd name="T22" fmla="*/ 550 w 652"/>
              <a:gd name="T23" fmla="*/ 26 h 388"/>
              <a:gd name="T24" fmla="*/ 598 w 652"/>
              <a:gd name="T25" fmla="*/ 26 h 388"/>
              <a:gd name="T26" fmla="*/ 608 w 652"/>
              <a:gd name="T27" fmla="*/ 68 h 388"/>
              <a:gd name="T28" fmla="*/ 602 w 652"/>
              <a:gd name="T29" fmla="*/ 80 h 388"/>
              <a:gd name="T30" fmla="*/ 604 w 652"/>
              <a:gd name="T31" fmla="*/ 108 h 388"/>
              <a:gd name="T32" fmla="*/ 608 w 652"/>
              <a:gd name="T33" fmla="*/ 138 h 388"/>
              <a:gd name="T34" fmla="*/ 620 w 652"/>
              <a:gd name="T35" fmla="*/ 174 h 388"/>
              <a:gd name="T36" fmla="*/ 628 w 652"/>
              <a:gd name="T37" fmla="*/ 218 h 388"/>
              <a:gd name="T38" fmla="*/ 632 w 652"/>
              <a:gd name="T39" fmla="*/ 276 h 388"/>
              <a:gd name="T40" fmla="*/ 630 w 652"/>
              <a:gd name="T41" fmla="*/ 304 h 388"/>
              <a:gd name="T42" fmla="*/ 638 w 652"/>
              <a:gd name="T43" fmla="*/ 332 h 388"/>
              <a:gd name="T44" fmla="*/ 646 w 652"/>
              <a:gd name="T45" fmla="*/ 342 h 388"/>
              <a:gd name="T46" fmla="*/ 652 w 652"/>
              <a:gd name="T47" fmla="*/ 372 h 388"/>
              <a:gd name="T48" fmla="*/ 650 w 652"/>
              <a:gd name="T49" fmla="*/ 388 h 388"/>
              <a:gd name="T50" fmla="*/ 548 w 652"/>
              <a:gd name="T51" fmla="*/ 386 h 388"/>
              <a:gd name="T52" fmla="*/ 512 w 652"/>
              <a:gd name="T53" fmla="*/ 386 h 388"/>
              <a:gd name="T54" fmla="*/ 486 w 652"/>
              <a:gd name="T55" fmla="*/ 386 h 388"/>
              <a:gd name="T56" fmla="*/ 430 w 652"/>
              <a:gd name="T57" fmla="*/ 384 h 388"/>
              <a:gd name="T58" fmla="*/ 418 w 652"/>
              <a:gd name="T59" fmla="*/ 384 h 388"/>
              <a:gd name="T60" fmla="*/ 400 w 652"/>
              <a:gd name="T61" fmla="*/ 384 h 388"/>
              <a:gd name="T62" fmla="*/ 384 w 652"/>
              <a:gd name="T63" fmla="*/ 382 h 388"/>
              <a:gd name="T64" fmla="*/ 356 w 652"/>
              <a:gd name="T65" fmla="*/ 382 h 388"/>
              <a:gd name="T66" fmla="*/ 320 w 652"/>
              <a:gd name="T67" fmla="*/ 380 h 388"/>
              <a:gd name="T68" fmla="*/ 298 w 652"/>
              <a:gd name="T69" fmla="*/ 380 h 388"/>
              <a:gd name="T70" fmla="*/ 268 w 652"/>
              <a:gd name="T71" fmla="*/ 378 h 388"/>
              <a:gd name="T72" fmla="*/ 256 w 652"/>
              <a:gd name="T73" fmla="*/ 376 h 388"/>
              <a:gd name="T74" fmla="*/ 238 w 652"/>
              <a:gd name="T75" fmla="*/ 376 h 388"/>
              <a:gd name="T76" fmla="*/ 226 w 652"/>
              <a:gd name="T77" fmla="*/ 376 h 388"/>
              <a:gd name="T78" fmla="*/ 196 w 652"/>
              <a:gd name="T79" fmla="*/ 374 h 388"/>
              <a:gd name="T80" fmla="*/ 174 w 652"/>
              <a:gd name="T81" fmla="*/ 372 h 388"/>
              <a:gd name="T82" fmla="*/ 146 w 652"/>
              <a:gd name="T83" fmla="*/ 370 h 388"/>
              <a:gd name="T84" fmla="*/ 46 w 652"/>
              <a:gd name="T85" fmla="*/ 364 h 388"/>
              <a:gd name="T86" fmla="*/ 0 w 652"/>
              <a:gd name="T87"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2" h="388">
                <a:moveTo>
                  <a:pt x="0" y="360"/>
                </a:moveTo>
                <a:lnTo>
                  <a:pt x="0" y="356"/>
                </a:lnTo>
                <a:lnTo>
                  <a:pt x="0" y="352"/>
                </a:lnTo>
                <a:lnTo>
                  <a:pt x="4" y="316"/>
                </a:lnTo>
                <a:lnTo>
                  <a:pt x="8" y="262"/>
                </a:lnTo>
                <a:lnTo>
                  <a:pt x="12" y="214"/>
                </a:lnTo>
                <a:lnTo>
                  <a:pt x="14" y="192"/>
                </a:lnTo>
                <a:lnTo>
                  <a:pt x="18" y="150"/>
                </a:lnTo>
                <a:lnTo>
                  <a:pt x="20" y="130"/>
                </a:lnTo>
                <a:lnTo>
                  <a:pt x="22" y="102"/>
                </a:lnTo>
                <a:lnTo>
                  <a:pt x="24" y="88"/>
                </a:lnTo>
                <a:lnTo>
                  <a:pt x="30" y="14"/>
                </a:lnTo>
                <a:lnTo>
                  <a:pt x="32" y="0"/>
                </a:lnTo>
                <a:lnTo>
                  <a:pt x="56" y="2"/>
                </a:lnTo>
                <a:lnTo>
                  <a:pt x="74" y="4"/>
                </a:lnTo>
                <a:lnTo>
                  <a:pt x="82" y="4"/>
                </a:lnTo>
                <a:lnTo>
                  <a:pt x="96" y="4"/>
                </a:lnTo>
                <a:lnTo>
                  <a:pt x="104" y="4"/>
                </a:lnTo>
                <a:lnTo>
                  <a:pt x="114" y="6"/>
                </a:lnTo>
                <a:lnTo>
                  <a:pt x="136" y="8"/>
                </a:lnTo>
                <a:lnTo>
                  <a:pt x="156" y="10"/>
                </a:lnTo>
                <a:lnTo>
                  <a:pt x="172" y="10"/>
                </a:lnTo>
                <a:lnTo>
                  <a:pt x="186" y="10"/>
                </a:lnTo>
                <a:lnTo>
                  <a:pt x="244" y="14"/>
                </a:lnTo>
                <a:lnTo>
                  <a:pt x="254" y="16"/>
                </a:lnTo>
                <a:lnTo>
                  <a:pt x="258" y="16"/>
                </a:lnTo>
                <a:lnTo>
                  <a:pt x="278" y="16"/>
                </a:lnTo>
                <a:lnTo>
                  <a:pt x="324" y="18"/>
                </a:lnTo>
                <a:lnTo>
                  <a:pt x="366" y="20"/>
                </a:lnTo>
                <a:lnTo>
                  <a:pt x="380" y="22"/>
                </a:lnTo>
                <a:lnTo>
                  <a:pt x="422" y="22"/>
                </a:lnTo>
                <a:lnTo>
                  <a:pt x="460" y="24"/>
                </a:lnTo>
                <a:lnTo>
                  <a:pt x="492" y="24"/>
                </a:lnTo>
                <a:lnTo>
                  <a:pt x="510" y="24"/>
                </a:lnTo>
                <a:lnTo>
                  <a:pt x="534" y="26"/>
                </a:lnTo>
                <a:lnTo>
                  <a:pt x="550" y="26"/>
                </a:lnTo>
                <a:lnTo>
                  <a:pt x="564" y="26"/>
                </a:lnTo>
                <a:lnTo>
                  <a:pt x="574" y="26"/>
                </a:lnTo>
                <a:lnTo>
                  <a:pt x="598" y="26"/>
                </a:lnTo>
                <a:lnTo>
                  <a:pt x="598" y="34"/>
                </a:lnTo>
                <a:lnTo>
                  <a:pt x="602" y="50"/>
                </a:lnTo>
                <a:lnTo>
                  <a:pt x="608" y="68"/>
                </a:lnTo>
                <a:lnTo>
                  <a:pt x="606" y="74"/>
                </a:lnTo>
                <a:lnTo>
                  <a:pt x="604" y="78"/>
                </a:lnTo>
                <a:lnTo>
                  <a:pt x="602" y="80"/>
                </a:lnTo>
                <a:lnTo>
                  <a:pt x="604" y="88"/>
                </a:lnTo>
                <a:lnTo>
                  <a:pt x="604" y="96"/>
                </a:lnTo>
                <a:lnTo>
                  <a:pt x="604" y="108"/>
                </a:lnTo>
                <a:lnTo>
                  <a:pt x="604" y="118"/>
                </a:lnTo>
                <a:lnTo>
                  <a:pt x="604" y="126"/>
                </a:lnTo>
                <a:lnTo>
                  <a:pt x="608" y="138"/>
                </a:lnTo>
                <a:lnTo>
                  <a:pt x="612" y="160"/>
                </a:lnTo>
                <a:lnTo>
                  <a:pt x="616" y="166"/>
                </a:lnTo>
                <a:lnTo>
                  <a:pt x="620" y="174"/>
                </a:lnTo>
                <a:lnTo>
                  <a:pt x="622" y="182"/>
                </a:lnTo>
                <a:lnTo>
                  <a:pt x="626" y="194"/>
                </a:lnTo>
                <a:lnTo>
                  <a:pt x="628" y="218"/>
                </a:lnTo>
                <a:lnTo>
                  <a:pt x="626" y="240"/>
                </a:lnTo>
                <a:lnTo>
                  <a:pt x="628" y="264"/>
                </a:lnTo>
                <a:lnTo>
                  <a:pt x="632" y="276"/>
                </a:lnTo>
                <a:lnTo>
                  <a:pt x="632" y="278"/>
                </a:lnTo>
                <a:lnTo>
                  <a:pt x="630" y="288"/>
                </a:lnTo>
                <a:lnTo>
                  <a:pt x="630" y="304"/>
                </a:lnTo>
                <a:lnTo>
                  <a:pt x="634" y="324"/>
                </a:lnTo>
                <a:lnTo>
                  <a:pt x="636" y="328"/>
                </a:lnTo>
                <a:lnTo>
                  <a:pt x="638" y="332"/>
                </a:lnTo>
                <a:lnTo>
                  <a:pt x="642" y="338"/>
                </a:lnTo>
                <a:lnTo>
                  <a:pt x="644" y="340"/>
                </a:lnTo>
                <a:lnTo>
                  <a:pt x="646" y="342"/>
                </a:lnTo>
                <a:lnTo>
                  <a:pt x="648" y="344"/>
                </a:lnTo>
                <a:lnTo>
                  <a:pt x="650" y="362"/>
                </a:lnTo>
                <a:lnTo>
                  <a:pt x="652" y="372"/>
                </a:lnTo>
                <a:lnTo>
                  <a:pt x="650" y="374"/>
                </a:lnTo>
                <a:lnTo>
                  <a:pt x="648" y="378"/>
                </a:lnTo>
                <a:lnTo>
                  <a:pt x="650" y="388"/>
                </a:lnTo>
                <a:lnTo>
                  <a:pt x="648" y="388"/>
                </a:lnTo>
                <a:lnTo>
                  <a:pt x="606" y="388"/>
                </a:lnTo>
                <a:lnTo>
                  <a:pt x="548" y="386"/>
                </a:lnTo>
                <a:lnTo>
                  <a:pt x="542" y="386"/>
                </a:lnTo>
                <a:lnTo>
                  <a:pt x="526" y="386"/>
                </a:lnTo>
                <a:lnTo>
                  <a:pt x="512" y="386"/>
                </a:lnTo>
                <a:lnTo>
                  <a:pt x="502" y="386"/>
                </a:lnTo>
                <a:lnTo>
                  <a:pt x="494" y="386"/>
                </a:lnTo>
                <a:lnTo>
                  <a:pt x="486" y="386"/>
                </a:lnTo>
                <a:lnTo>
                  <a:pt x="478" y="386"/>
                </a:lnTo>
                <a:lnTo>
                  <a:pt x="472" y="386"/>
                </a:lnTo>
                <a:lnTo>
                  <a:pt x="430" y="384"/>
                </a:lnTo>
                <a:lnTo>
                  <a:pt x="426" y="384"/>
                </a:lnTo>
                <a:lnTo>
                  <a:pt x="422" y="384"/>
                </a:lnTo>
                <a:lnTo>
                  <a:pt x="418" y="384"/>
                </a:lnTo>
                <a:lnTo>
                  <a:pt x="414" y="384"/>
                </a:lnTo>
                <a:lnTo>
                  <a:pt x="406" y="384"/>
                </a:lnTo>
                <a:lnTo>
                  <a:pt x="400" y="384"/>
                </a:lnTo>
                <a:lnTo>
                  <a:pt x="396" y="384"/>
                </a:lnTo>
                <a:lnTo>
                  <a:pt x="390" y="382"/>
                </a:lnTo>
                <a:lnTo>
                  <a:pt x="384" y="382"/>
                </a:lnTo>
                <a:lnTo>
                  <a:pt x="376" y="382"/>
                </a:lnTo>
                <a:lnTo>
                  <a:pt x="368" y="382"/>
                </a:lnTo>
                <a:lnTo>
                  <a:pt x="356" y="382"/>
                </a:lnTo>
                <a:lnTo>
                  <a:pt x="352" y="382"/>
                </a:lnTo>
                <a:lnTo>
                  <a:pt x="344" y="380"/>
                </a:lnTo>
                <a:lnTo>
                  <a:pt x="320" y="380"/>
                </a:lnTo>
                <a:lnTo>
                  <a:pt x="310" y="380"/>
                </a:lnTo>
                <a:lnTo>
                  <a:pt x="300" y="380"/>
                </a:lnTo>
                <a:lnTo>
                  <a:pt x="298" y="380"/>
                </a:lnTo>
                <a:lnTo>
                  <a:pt x="290" y="378"/>
                </a:lnTo>
                <a:lnTo>
                  <a:pt x="282" y="378"/>
                </a:lnTo>
                <a:lnTo>
                  <a:pt x="268" y="378"/>
                </a:lnTo>
                <a:lnTo>
                  <a:pt x="264" y="378"/>
                </a:lnTo>
                <a:lnTo>
                  <a:pt x="258" y="378"/>
                </a:lnTo>
                <a:lnTo>
                  <a:pt x="256" y="376"/>
                </a:lnTo>
                <a:lnTo>
                  <a:pt x="246" y="376"/>
                </a:lnTo>
                <a:lnTo>
                  <a:pt x="242" y="376"/>
                </a:lnTo>
                <a:lnTo>
                  <a:pt x="238" y="376"/>
                </a:lnTo>
                <a:lnTo>
                  <a:pt x="234" y="376"/>
                </a:lnTo>
                <a:lnTo>
                  <a:pt x="230" y="376"/>
                </a:lnTo>
                <a:lnTo>
                  <a:pt x="226" y="376"/>
                </a:lnTo>
                <a:lnTo>
                  <a:pt x="220" y="374"/>
                </a:lnTo>
                <a:lnTo>
                  <a:pt x="216" y="374"/>
                </a:lnTo>
                <a:lnTo>
                  <a:pt x="196" y="374"/>
                </a:lnTo>
                <a:lnTo>
                  <a:pt x="192" y="374"/>
                </a:lnTo>
                <a:lnTo>
                  <a:pt x="184" y="374"/>
                </a:lnTo>
                <a:lnTo>
                  <a:pt x="174" y="372"/>
                </a:lnTo>
                <a:lnTo>
                  <a:pt x="166" y="372"/>
                </a:lnTo>
                <a:lnTo>
                  <a:pt x="158" y="372"/>
                </a:lnTo>
                <a:lnTo>
                  <a:pt x="146" y="370"/>
                </a:lnTo>
                <a:lnTo>
                  <a:pt x="132" y="370"/>
                </a:lnTo>
                <a:lnTo>
                  <a:pt x="88" y="366"/>
                </a:lnTo>
                <a:lnTo>
                  <a:pt x="46" y="364"/>
                </a:lnTo>
                <a:lnTo>
                  <a:pt x="14" y="362"/>
                </a:lnTo>
                <a:lnTo>
                  <a:pt x="8" y="360"/>
                </a:lnTo>
                <a:lnTo>
                  <a:pt x="0" y="360"/>
                </a:lnTo>
                <a:close/>
              </a:path>
            </a:pathLst>
          </a:custGeom>
          <a:solidFill>
            <a:schemeClr val="bg2">
              <a:lumMod val="90000"/>
            </a:schemeClr>
          </a:solidFill>
          <a:ln w="3175" cmpd="sng">
            <a:solidFill>
              <a:schemeClr val="bg2">
                <a:lumMod val="75000"/>
              </a:schemeClr>
            </a:solidFill>
            <a:round/>
            <a:headEnd/>
            <a:tailEnd/>
          </a:ln>
        </p:spPr>
        <p:txBody>
          <a:bodyPr/>
          <a:lstStyle/>
          <a:p>
            <a:endParaRPr lang="en-US">
              <a:solidFill>
                <a:prstClr val="black"/>
              </a:solidFill>
            </a:endParaRPr>
          </a:p>
        </p:txBody>
      </p:sp>
      <p:grpSp>
        <p:nvGrpSpPr>
          <p:cNvPr id="254" name="Group 461"/>
          <p:cNvGrpSpPr>
            <a:grpSpLocks/>
          </p:cNvGrpSpPr>
          <p:nvPr/>
        </p:nvGrpSpPr>
        <p:grpSpPr bwMode="auto">
          <a:xfrm>
            <a:off x="4176714" y="3635376"/>
            <a:ext cx="2219325" cy="2028825"/>
            <a:chOff x="1804" y="2290"/>
            <a:chExt cx="1398" cy="1278"/>
          </a:xfrm>
          <a:solidFill>
            <a:schemeClr val="bg2">
              <a:lumMod val="90000"/>
            </a:schemeClr>
          </a:solidFill>
        </p:grpSpPr>
        <p:sp>
          <p:nvSpPr>
            <p:cNvPr id="255" name="Freeform 462"/>
            <p:cNvSpPr>
              <a:spLocks/>
            </p:cNvSpPr>
            <p:nvPr/>
          </p:nvSpPr>
          <p:spPr bwMode="auto">
            <a:xfrm>
              <a:off x="1804" y="2290"/>
              <a:ext cx="1398" cy="1278"/>
            </a:xfrm>
            <a:custGeom>
              <a:avLst/>
              <a:gdLst>
                <a:gd name="T0" fmla="*/ 656 w 1398"/>
                <a:gd name="T1" fmla="*/ 980 h 1278"/>
                <a:gd name="T2" fmla="*/ 632 w 1398"/>
                <a:gd name="T3" fmla="*/ 914 h 1278"/>
                <a:gd name="T4" fmla="*/ 578 w 1398"/>
                <a:gd name="T5" fmla="*/ 836 h 1278"/>
                <a:gd name="T6" fmla="*/ 516 w 1398"/>
                <a:gd name="T7" fmla="*/ 796 h 1278"/>
                <a:gd name="T8" fmla="*/ 464 w 1398"/>
                <a:gd name="T9" fmla="*/ 788 h 1278"/>
                <a:gd name="T10" fmla="*/ 372 w 1398"/>
                <a:gd name="T11" fmla="*/ 848 h 1278"/>
                <a:gd name="T12" fmla="*/ 302 w 1398"/>
                <a:gd name="T13" fmla="*/ 858 h 1278"/>
                <a:gd name="T14" fmla="*/ 230 w 1398"/>
                <a:gd name="T15" fmla="*/ 808 h 1278"/>
                <a:gd name="T16" fmla="*/ 184 w 1398"/>
                <a:gd name="T17" fmla="*/ 738 h 1278"/>
                <a:gd name="T18" fmla="*/ 166 w 1398"/>
                <a:gd name="T19" fmla="*/ 670 h 1278"/>
                <a:gd name="T20" fmla="*/ 102 w 1398"/>
                <a:gd name="T21" fmla="*/ 610 h 1278"/>
                <a:gd name="T22" fmla="*/ 56 w 1398"/>
                <a:gd name="T23" fmla="*/ 566 h 1278"/>
                <a:gd name="T24" fmla="*/ 18 w 1398"/>
                <a:gd name="T25" fmla="*/ 520 h 1278"/>
                <a:gd name="T26" fmla="*/ 120 w 1398"/>
                <a:gd name="T27" fmla="*/ 502 h 1278"/>
                <a:gd name="T28" fmla="*/ 204 w 1398"/>
                <a:gd name="T29" fmla="*/ 510 h 1278"/>
                <a:gd name="T30" fmla="*/ 382 w 1398"/>
                <a:gd name="T31" fmla="*/ 498 h 1278"/>
                <a:gd name="T32" fmla="*/ 414 w 1398"/>
                <a:gd name="T33" fmla="*/ 162 h 1278"/>
                <a:gd name="T34" fmla="*/ 510 w 1398"/>
                <a:gd name="T35" fmla="*/ 6 h 1278"/>
                <a:gd name="T36" fmla="*/ 638 w 1398"/>
                <a:gd name="T37" fmla="*/ 12 h 1278"/>
                <a:gd name="T38" fmla="*/ 724 w 1398"/>
                <a:gd name="T39" fmla="*/ 158 h 1278"/>
                <a:gd name="T40" fmla="*/ 752 w 1398"/>
                <a:gd name="T41" fmla="*/ 264 h 1278"/>
                <a:gd name="T42" fmla="*/ 802 w 1398"/>
                <a:gd name="T43" fmla="*/ 284 h 1278"/>
                <a:gd name="T44" fmla="*/ 866 w 1398"/>
                <a:gd name="T45" fmla="*/ 296 h 1278"/>
                <a:gd name="T46" fmla="*/ 916 w 1398"/>
                <a:gd name="T47" fmla="*/ 312 h 1278"/>
                <a:gd name="T48" fmla="*/ 952 w 1398"/>
                <a:gd name="T49" fmla="*/ 324 h 1278"/>
                <a:gd name="T50" fmla="*/ 992 w 1398"/>
                <a:gd name="T51" fmla="*/ 336 h 1278"/>
                <a:gd name="T52" fmla="*/ 1024 w 1398"/>
                <a:gd name="T53" fmla="*/ 334 h 1278"/>
                <a:gd name="T54" fmla="*/ 1072 w 1398"/>
                <a:gd name="T55" fmla="*/ 334 h 1278"/>
                <a:gd name="T56" fmla="*/ 1160 w 1398"/>
                <a:gd name="T57" fmla="*/ 330 h 1278"/>
                <a:gd name="T58" fmla="*/ 1214 w 1398"/>
                <a:gd name="T59" fmla="*/ 320 h 1278"/>
                <a:gd name="T60" fmla="*/ 1302 w 1398"/>
                <a:gd name="T61" fmla="*/ 368 h 1278"/>
                <a:gd name="T62" fmla="*/ 1340 w 1398"/>
                <a:gd name="T63" fmla="*/ 442 h 1278"/>
                <a:gd name="T64" fmla="*/ 1366 w 1398"/>
                <a:gd name="T65" fmla="*/ 582 h 1278"/>
                <a:gd name="T66" fmla="*/ 1394 w 1398"/>
                <a:gd name="T67" fmla="*/ 642 h 1278"/>
                <a:gd name="T68" fmla="*/ 1378 w 1398"/>
                <a:gd name="T69" fmla="*/ 744 h 1278"/>
                <a:gd name="T70" fmla="*/ 1362 w 1398"/>
                <a:gd name="T71" fmla="*/ 812 h 1278"/>
                <a:gd name="T72" fmla="*/ 1286 w 1398"/>
                <a:gd name="T73" fmla="*/ 848 h 1278"/>
                <a:gd name="T74" fmla="*/ 1296 w 1398"/>
                <a:gd name="T75" fmla="*/ 842 h 1278"/>
                <a:gd name="T76" fmla="*/ 1268 w 1398"/>
                <a:gd name="T77" fmla="*/ 810 h 1278"/>
                <a:gd name="T78" fmla="*/ 1254 w 1398"/>
                <a:gd name="T79" fmla="*/ 866 h 1278"/>
                <a:gd name="T80" fmla="*/ 1140 w 1398"/>
                <a:gd name="T81" fmla="*/ 942 h 1278"/>
                <a:gd name="T82" fmla="*/ 1140 w 1398"/>
                <a:gd name="T83" fmla="*/ 950 h 1278"/>
                <a:gd name="T84" fmla="*/ 1118 w 1398"/>
                <a:gd name="T85" fmla="*/ 960 h 1278"/>
                <a:gd name="T86" fmla="*/ 1120 w 1398"/>
                <a:gd name="T87" fmla="*/ 950 h 1278"/>
                <a:gd name="T88" fmla="*/ 1084 w 1398"/>
                <a:gd name="T89" fmla="*/ 938 h 1278"/>
                <a:gd name="T90" fmla="*/ 1060 w 1398"/>
                <a:gd name="T91" fmla="*/ 942 h 1278"/>
                <a:gd name="T92" fmla="*/ 1044 w 1398"/>
                <a:gd name="T93" fmla="*/ 966 h 1278"/>
                <a:gd name="T94" fmla="*/ 1002 w 1398"/>
                <a:gd name="T95" fmla="*/ 1004 h 1278"/>
                <a:gd name="T96" fmla="*/ 982 w 1398"/>
                <a:gd name="T97" fmla="*/ 1040 h 1278"/>
                <a:gd name="T98" fmla="*/ 960 w 1398"/>
                <a:gd name="T99" fmla="*/ 1094 h 1278"/>
                <a:gd name="T100" fmla="*/ 960 w 1398"/>
                <a:gd name="T101" fmla="*/ 1112 h 1278"/>
                <a:gd name="T102" fmla="*/ 964 w 1398"/>
                <a:gd name="T103" fmla="*/ 1166 h 1278"/>
                <a:gd name="T104" fmla="*/ 990 w 1398"/>
                <a:gd name="T105" fmla="*/ 1262 h 1278"/>
                <a:gd name="T106" fmla="*/ 982 w 1398"/>
                <a:gd name="T107" fmla="*/ 1270 h 1278"/>
                <a:gd name="T108" fmla="*/ 926 w 1398"/>
                <a:gd name="T109" fmla="*/ 1252 h 1278"/>
                <a:gd name="T110" fmla="*/ 854 w 1398"/>
                <a:gd name="T111" fmla="*/ 1230 h 1278"/>
                <a:gd name="T112" fmla="*/ 768 w 1398"/>
                <a:gd name="T113" fmla="*/ 1170 h 1278"/>
                <a:gd name="T114" fmla="*/ 728 w 1398"/>
                <a:gd name="T115" fmla="*/ 1058 h 1278"/>
                <a:gd name="T116" fmla="*/ 700 w 1398"/>
                <a:gd name="T117" fmla="*/ 1038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8" h="1278">
                  <a:moveTo>
                    <a:pt x="698" y="1032"/>
                  </a:moveTo>
                  <a:lnTo>
                    <a:pt x="698" y="1026"/>
                  </a:lnTo>
                  <a:lnTo>
                    <a:pt x="692" y="1018"/>
                  </a:lnTo>
                  <a:lnTo>
                    <a:pt x="690" y="1016"/>
                  </a:lnTo>
                  <a:lnTo>
                    <a:pt x="680" y="1000"/>
                  </a:lnTo>
                  <a:lnTo>
                    <a:pt x="678" y="994"/>
                  </a:lnTo>
                  <a:lnTo>
                    <a:pt x="674" y="994"/>
                  </a:lnTo>
                  <a:lnTo>
                    <a:pt x="666" y="990"/>
                  </a:lnTo>
                  <a:lnTo>
                    <a:pt x="660" y="984"/>
                  </a:lnTo>
                  <a:lnTo>
                    <a:pt x="656" y="980"/>
                  </a:lnTo>
                  <a:lnTo>
                    <a:pt x="650" y="964"/>
                  </a:lnTo>
                  <a:lnTo>
                    <a:pt x="650" y="962"/>
                  </a:lnTo>
                  <a:lnTo>
                    <a:pt x="648" y="954"/>
                  </a:lnTo>
                  <a:lnTo>
                    <a:pt x="648" y="950"/>
                  </a:lnTo>
                  <a:lnTo>
                    <a:pt x="644" y="944"/>
                  </a:lnTo>
                  <a:lnTo>
                    <a:pt x="638" y="938"/>
                  </a:lnTo>
                  <a:lnTo>
                    <a:pt x="636" y="930"/>
                  </a:lnTo>
                  <a:lnTo>
                    <a:pt x="634" y="928"/>
                  </a:lnTo>
                  <a:lnTo>
                    <a:pt x="634" y="924"/>
                  </a:lnTo>
                  <a:lnTo>
                    <a:pt x="632" y="914"/>
                  </a:lnTo>
                  <a:lnTo>
                    <a:pt x="626" y="908"/>
                  </a:lnTo>
                  <a:lnTo>
                    <a:pt x="624" y="906"/>
                  </a:lnTo>
                  <a:lnTo>
                    <a:pt x="622" y="900"/>
                  </a:lnTo>
                  <a:lnTo>
                    <a:pt x="620" y="896"/>
                  </a:lnTo>
                  <a:lnTo>
                    <a:pt x="622" y="892"/>
                  </a:lnTo>
                  <a:lnTo>
                    <a:pt x="618" y="880"/>
                  </a:lnTo>
                  <a:lnTo>
                    <a:pt x="604" y="860"/>
                  </a:lnTo>
                  <a:lnTo>
                    <a:pt x="590" y="850"/>
                  </a:lnTo>
                  <a:lnTo>
                    <a:pt x="580" y="838"/>
                  </a:lnTo>
                  <a:lnTo>
                    <a:pt x="578" y="836"/>
                  </a:lnTo>
                  <a:lnTo>
                    <a:pt x="572" y="834"/>
                  </a:lnTo>
                  <a:lnTo>
                    <a:pt x="568" y="832"/>
                  </a:lnTo>
                  <a:lnTo>
                    <a:pt x="560" y="826"/>
                  </a:lnTo>
                  <a:lnTo>
                    <a:pt x="550" y="816"/>
                  </a:lnTo>
                  <a:lnTo>
                    <a:pt x="546" y="810"/>
                  </a:lnTo>
                  <a:lnTo>
                    <a:pt x="544" y="806"/>
                  </a:lnTo>
                  <a:lnTo>
                    <a:pt x="542" y="798"/>
                  </a:lnTo>
                  <a:lnTo>
                    <a:pt x="536" y="796"/>
                  </a:lnTo>
                  <a:lnTo>
                    <a:pt x="526" y="796"/>
                  </a:lnTo>
                  <a:lnTo>
                    <a:pt x="516" y="796"/>
                  </a:lnTo>
                  <a:lnTo>
                    <a:pt x="508" y="794"/>
                  </a:lnTo>
                  <a:lnTo>
                    <a:pt x="504" y="792"/>
                  </a:lnTo>
                  <a:lnTo>
                    <a:pt x="500" y="792"/>
                  </a:lnTo>
                  <a:lnTo>
                    <a:pt x="496" y="790"/>
                  </a:lnTo>
                  <a:lnTo>
                    <a:pt x="488" y="790"/>
                  </a:lnTo>
                  <a:lnTo>
                    <a:pt x="478" y="790"/>
                  </a:lnTo>
                  <a:lnTo>
                    <a:pt x="470" y="790"/>
                  </a:lnTo>
                  <a:lnTo>
                    <a:pt x="468" y="790"/>
                  </a:lnTo>
                  <a:lnTo>
                    <a:pt x="466" y="788"/>
                  </a:lnTo>
                  <a:lnTo>
                    <a:pt x="464" y="788"/>
                  </a:lnTo>
                  <a:lnTo>
                    <a:pt x="452" y="782"/>
                  </a:lnTo>
                  <a:lnTo>
                    <a:pt x="448" y="780"/>
                  </a:lnTo>
                  <a:lnTo>
                    <a:pt x="444" y="778"/>
                  </a:lnTo>
                  <a:lnTo>
                    <a:pt x="438" y="782"/>
                  </a:lnTo>
                  <a:lnTo>
                    <a:pt x="422" y="788"/>
                  </a:lnTo>
                  <a:lnTo>
                    <a:pt x="414" y="790"/>
                  </a:lnTo>
                  <a:lnTo>
                    <a:pt x="402" y="792"/>
                  </a:lnTo>
                  <a:lnTo>
                    <a:pt x="386" y="822"/>
                  </a:lnTo>
                  <a:lnTo>
                    <a:pt x="380" y="836"/>
                  </a:lnTo>
                  <a:lnTo>
                    <a:pt x="372" y="848"/>
                  </a:lnTo>
                  <a:lnTo>
                    <a:pt x="366" y="856"/>
                  </a:lnTo>
                  <a:lnTo>
                    <a:pt x="354" y="864"/>
                  </a:lnTo>
                  <a:lnTo>
                    <a:pt x="340" y="876"/>
                  </a:lnTo>
                  <a:lnTo>
                    <a:pt x="328" y="874"/>
                  </a:lnTo>
                  <a:lnTo>
                    <a:pt x="326" y="874"/>
                  </a:lnTo>
                  <a:lnTo>
                    <a:pt x="318" y="870"/>
                  </a:lnTo>
                  <a:lnTo>
                    <a:pt x="316" y="870"/>
                  </a:lnTo>
                  <a:lnTo>
                    <a:pt x="308" y="864"/>
                  </a:lnTo>
                  <a:lnTo>
                    <a:pt x="306" y="862"/>
                  </a:lnTo>
                  <a:lnTo>
                    <a:pt x="302" y="858"/>
                  </a:lnTo>
                  <a:lnTo>
                    <a:pt x="280" y="846"/>
                  </a:lnTo>
                  <a:lnTo>
                    <a:pt x="264" y="834"/>
                  </a:lnTo>
                  <a:lnTo>
                    <a:pt x="254" y="832"/>
                  </a:lnTo>
                  <a:lnTo>
                    <a:pt x="250" y="830"/>
                  </a:lnTo>
                  <a:lnTo>
                    <a:pt x="248" y="828"/>
                  </a:lnTo>
                  <a:lnTo>
                    <a:pt x="246" y="828"/>
                  </a:lnTo>
                  <a:lnTo>
                    <a:pt x="244" y="826"/>
                  </a:lnTo>
                  <a:lnTo>
                    <a:pt x="234" y="816"/>
                  </a:lnTo>
                  <a:lnTo>
                    <a:pt x="232" y="812"/>
                  </a:lnTo>
                  <a:lnTo>
                    <a:pt x="230" y="808"/>
                  </a:lnTo>
                  <a:lnTo>
                    <a:pt x="226" y="806"/>
                  </a:lnTo>
                  <a:lnTo>
                    <a:pt x="224" y="804"/>
                  </a:lnTo>
                  <a:lnTo>
                    <a:pt x="220" y="802"/>
                  </a:lnTo>
                  <a:lnTo>
                    <a:pt x="218" y="804"/>
                  </a:lnTo>
                  <a:lnTo>
                    <a:pt x="210" y="798"/>
                  </a:lnTo>
                  <a:lnTo>
                    <a:pt x="206" y="794"/>
                  </a:lnTo>
                  <a:lnTo>
                    <a:pt x="198" y="784"/>
                  </a:lnTo>
                  <a:lnTo>
                    <a:pt x="186" y="750"/>
                  </a:lnTo>
                  <a:lnTo>
                    <a:pt x="184" y="744"/>
                  </a:lnTo>
                  <a:lnTo>
                    <a:pt x="184" y="738"/>
                  </a:lnTo>
                  <a:lnTo>
                    <a:pt x="188" y="732"/>
                  </a:lnTo>
                  <a:lnTo>
                    <a:pt x="190" y="724"/>
                  </a:lnTo>
                  <a:lnTo>
                    <a:pt x="188" y="722"/>
                  </a:lnTo>
                  <a:lnTo>
                    <a:pt x="186" y="716"/>
                  </a:lnTo>
                  <a:lnTo>
                    <a:pt x="180" y="706"/>
                  </a:lnTo>
                  <a:lnTo>
                    <a:pt x="176" y="698"/>
                  </a:lnTo>
                  <a:lnTo>
                    <a:pt x="172" y="688"/>
                  </a:lnTo>
                  <a:lnTo>
                    <a:pt x="170" y="680"/>
                  </a:lnTo>
                  <a:lnTo>
                    <a:pt x="170" y="676"/>
                  </a:lnTo>
                  <a:lnTo>
                    <a:pt x="166" y="670"/>
                  </a:lnTo>
                  <a:lnTo>
                    <a:pt x="160" y="666"/>
                  </a:lnTo>
                  <a:lnTo>
                    <a:pt x="154" y="660"/>
                  </a:lnTo>
                  <a:lnTo>
                    <a:pt x="148" y="652"/>
                  </a:lnTo>
                  <a:lnTo>
                    <a:pt x="142" y="648"/>
                  </a:lnTo>
                  <a:lnTo>
                    <a:pt x="136" y="644"/>
                  </a:lnTo>
                  <a:lnTo>
                    <a:pt x="134" y="646"/>
                  </a:lnTo>
                  <a:lnTo>
                    <a:pt x="120" y="636"/>
                  </a:lnTo>
                  <a:lnTo>
                    <a:pt x="110" y="624"/>
                  </a:lnTo>
                  <a:lnTo>
                    <a:pt x="106" y="618"/>
                  </a:lnTo>
                  <a:lnTo>
                    <a:pt x="102" y="610"/>
                  </a:lnTo>
                  <a:lnTo>
                    <a:pt x="100" y="608"/>
                  </a:lnTo>
                  <a:lnTo>
                    <a:pt x="90" y="600"/>
                  </a:lnTo>
                  <a:lnTo>
                    <a:pt x="84" y="594"/>
                  </a:lnTo>
                  <a:lnTo>
                    <a:pt x="82" y="592"/>
                  </a:lnTo>
                  <a:lnTo>
                    <a:pt x="78" y="586"/>
                  </a:lnTo>
                  <a:lnTo>
                    <a:pt x="76" y="584"/>
                  </a:lnTo>
                  <a:lnTo>
                    <a:pt x="76" y="582"/>
                  </a:lnTo>
                  <a:lnTo>
                    <a:pt x="64" y="570"/>
                  </a:lnTo>
                  <a:lnTo>
                    <a:pt x="60" y="568"/>
                  </a:lnTo>
                  <a:lnTo>
                    <a:pt x="56" y="566"/>
                  </a:lnTo>
                  <a:lnTo>
                    <a:pt x="48" y="562"/>
                  </a:lnTo>
                  <a:lnTo>
                    <a:pt x="40" y="556"/>
                  </a:lnTo>
                  <a:lnTo>
                    <a:pt x="36" y="544"/>
                  </a:lnTo>
                  <a:lnTo>
                    <a:pt x="34" y="540"/>
                  </a:lnTo>
                  <a:lnTo>
                    <a:pt x="32" y="536"/>
                  </a:lnTo>
                  <a:lnTo>
                    <a:pt x="30" y="530"/>
                  </a:lnTo>
                  <a:lnTo>
                    <a:pt x="24" y="522"/>
                  </a:lnTo>
                  <a:lnTo>
                    <a:pt x="22" y="520"/>
                  </a:lnTo>
                  <a:lnTo>
                    <a:pt x="20" y="520"/>
                  </a:lnTo>
                  <a:lnTo>
                    <a:pt x="18" y="520"/>
                  </a:lnTo>
                  <a:lnTo>
                    <a:pt x="14" y="520"/>
                  </a:lnTo>
                  <a:lnTo>
                    <a:pt x="12" y="516"/>
                  </a:lnTo>
                  <a:lnTo>
                    <a:pt x="4" y="510"/>
                  </a:lnTo>
                  <a:lnTo>
                    <a:pt x="2" y="502"/>
                  </a:lnTo>
                  <a:lnTo>
                    <a:pt x="0" y="490"/>
                  </a:lnTo>
                  <a:lnTo>
                    <a:pt x="4" y="490"/>
                  </a:lnTo>
                  <a:lnTo>
                    <a:pt x="62" y="496"/>
                  </a:lnTo>
                  <a:lnTo>
                    <a:pt x="82" y="498"/>
                  </a:lnTo>
                  <a:lnTo>
                    <a:pt x="94" y="500"/>
                  </a:lnTo>
                  <a:lnTo>
                    <a:pt x="120" y="502"/>
                  </a:lnTo>
                  <a:lnTo>
                    <a:pt x="128" y="502"/>
                  </a:lnTo>
                  <a:lnTo>
                    <a:pt x="136" y="502"/>
                  </a:lnTo>
                  <a:lnTo>
                    <a:pt x="144" y="504"/>
                  </a:lnTo>
                  <a:lnTo>
                    <a:pt x="152" y="504"/>
                  </a:lnTo>
                  <a:lnTo>
                    <a:pt x="158" y="506"/>
                  </a:lnTo>
                  <a:lnTo>
                    <a:pt x="178" y="508"/>
                  </a:lnTo>
                  <a:lnTo>
                    <a:pt x="182" y="508"/>
                  </a:lnTo>
                  <a:lnTo>
                    <a:pt x="194" y="508"/>
                  </a:lnTo>
                  <a:lnTo>
                    <a:pt x="200" y="508"/>
                  </a:lnTo>
                  <a:lnTo>
                    <a:pt x="204" y="510"/>
                  </a:lnTo>
                  <a:lnTo>
                    <a:pt x="218" y="510"/>
                  </a:lnTo>
                  <a:lnTo>
                    <a:pt x="224" y="512"/>
                  </a:lnTo>
                  <a:lnTo>
                    <a:pt x="230" y="512"/>
                  </a:lnTo>
                  <a:lnTo>
                    <a:pt x="238" y="512"/>
                  </a:lnTo>
                  <a:lnTo>
                    <a:pt x="290" y="518"/>
                  </a:lnTo>
                  <a:lnTo>
                    <a:pt x="352" y="522"/>
                  </a:lnTo>
                  <a:lnTo>
                    <a:pt x="358" y="522"/>
                  </a:lnTo>
                  <a:lnTo>
                    <a:pt x="368" y="524"/>
                  </a:lnTo>
                  <a:lnTo>
                    <a:pt x="382" y="524"/>
                  </a:lnTo>
                  <a:lnTo>
                    <a:pt x="382" y="498"/>
                  </a:lnTo>
                  <a:lnTo>
                    <a:pt x="386" y="462"/>
                  </a:lnTo>
                  <a:lnTo>
                    <a:pt x="392" y="408"/>
                  </a:lnTo>
                  <a:lnTo>
                    <a:pt x="392" y="392"/>
                  </a:lnTo>
                  <a:lnTo>
                    <a:pt x="394" y="380"/>
                  </a:lnTo>
                  <a:lnTo>
                    <a:pt x="396" y="352"/>
                  </a:lnTo>
                  <a:lnTo>
                    <a:pt x="400" y="322"/>
                  </a:lnTo>
                  <a:lnTo>
                    <a:pt x="402" y="290"/>
                  </a:lnTo>
                  <a:lnTo>
                    <a:pt x="404" y="266"/>
                  </a:lnTo>
                  <a:lnTo>
                    <a:pt x="408" y="236"/>
                  </a:lnTo>
                  <a:lnTo>
                    <a:pt x="414" y="162"/>
                  </a:lnTo>
                  <a:lnTo>
                    <a:pt x="424" y="26"/>
                  </a:lnTo>
                  <a:lnTo>
                    <a:pt x="426" y="18"/>
                  </a:lnTo>
                  <a:lnTo>
                    <a:pt x="426" y="0"/>
                  </a:lnTo>
                  <a:lnTo>
                    <a:pt x="432" y="0"/>
                  </a:lnTo>
                  <a:lnTo>
                    <a:pt x="440" y="0"/>
                  </a:lnTo>
                  <a:lnTo>
                    <a:pt x="456" y="2"/>
                  </a:lnTo>
                  <a:lnTo>
                    <a:pt x="470" y="2"/>
                  </a:lnTo>
                  <a:lnTo>
                    <a:pt x="484" y="4"/>
                  </a:lnTo>
                  <a:lnTo>
                    <a:pt x="488" y="4"/>
                  </a:lnTo>
                  <a:lnTo>
                    <a:pt x="510" y="6"/>
                  </a:lnTo>
                  <a:lnTo>
                    <a:pt x="518" y="6"/>
                  </a:lnTo>
                  <a:lnTo>
                    <a:pt x="530" y="6"/>
                  </a:lnTo>
                  <a:lnTo>
                    <a:pt x="536" y="6"/>
                  </a:lnTo>
                  <a:lnTo>
                    <a:pt x="546" y="8"/>
                  </a:lnTo>
                  <a:lnTo>
                    <a:pt x="550" y="8"/>
                  </a:lnTo>
                  <a:lnTo>
                    <a:pt x="568" y="8"/>
                  </a:lnTo>
                  <a:lnTo>
                    <a:pt x="574" y="10"/>
                  </a:lnTo>
                  <a:lnTo>
                    <a:pt x="584" y="10"/>
                  </a:lnTo>
                  <a:lnTo>
                    <a:pt x="590" y="10"/>
                  </a:lnTo>
                  <a:lnTo>
                    <a:pt x="638" y="12"/>
                  </a:lnTo>
                  <a:lnTo>
                    <a:pt x="648" y="12"/>
                  </a:lnTo>
                  <a:lnTo>
                    <a:pt x="678" y="14"/>
                  </a:lnTo>
                  <a:lnTo>
                    <a:pt x="726" y="18"/>
                  </a:lnTo>
                  <a:lnTo>
                    <a:pt x="732" y="18"/>
                  </a:lnTo>
                  <a:lnTo>
                    <a:pt x="732" y="38"/>
                  </a:lnTo>
                  <a:lnTo>
                    <a:pt x="730" y="44"/>
                  </a:lnTo>
                  <a:lnTo>
                    <a:pt x="730" y="64"/>
                  </a:lnTo>
                  <a:lnTo>
                    <a:pt x="726" y="116"/>
                  </a:lnTo>
                  <a:lnTo>
                    <a:pt x="726" y="138"/>
                  </a:lnTo>
                  <a:lnTo>
                    <a:pt x="724" y="158"/>
                  </a:lnTo>
                  <a:lnTo>
                    <a:pt x="724" y="206"/>
                  </a:lnTo>
                  <a:lnTo>
                    <a:pt x="722" y="242"/>
                  </a:lnTo>
                  <a:lnTo>
                    <a:pt x="724" y="242"/>
                  </a:lnTo>
                  <a:lnTo>
                    <a:pt x="728" y="242"/>
                  </a:lnTo>
                  <a:lnTo>
                    <a:pt x="732" y="242"/>
                  </a:lnTo>
                  <a:lnTo>
                    <a:pt x="734" y="244"/>
                  </a:lnTo>
                  <a:lnTo>
                    <a:pt x="740" y="250"/>
                  </a:lnTo>
                  <a:lnTo>
                    <a:pt x="744" y="254"/>
                  </a:lnTo>
                  <a:lnTo>
                    <a:pt x="746" y="256"/>
                  </a:lnTo>
                  <a:lnTo>
                    <a:pt x="752" y="264"/>
                  </a:lnTo>
                  <a:lnTo>
                    <a:pt x="756" y="266"/>
                  </a:lnTo>
                  <a:lnTo>
                    <a:pt x="758" y="266"/>
                  </a:lnTo>
                  <a:lnTo>
                    <a:pt x="762" y="266"/>
                  </a:lnTo>
                  <a:lnTo>
                    <a:pt x="778" y="266"/>
                  </a:lnTo>
                  <a:lnTo>
                    <a:pt x="784" y="262"/>
                  </a:lnTo>
                  <a:lnTo>
                    <a:pt x="788" y="260"/>
                  </a:lnTo>
                  <a:lnTo>
                    <a:pt x="798" y="264"/>
                  </a:lnTo>
                  <a:lnTo>
                    <a:pt x="802" y="274"/>
                  </a:lnTo>
                  <a:lnTo>
                    <a:pt x="802" y="280"/>
                  </a:lnTo>
                  <a:lnTo>
                    <a:pt x="802" y="284"/>
                  </a:lnTo>
                  <a:lnTo>
                    <a:pt x="804" y="286"/>
                  </a:lnTo>
                  <a:lnTo>
                    <a:pt x="820" y="290"/>
                  </a:lnTo>
                  <a:lnTo>
                    <a:pt x="838" y="294"/>
                  </a:lnTo>
                  <a:lnTo>
                    <a:pt x="840" y="296"/>
                  </a:lnTo>
                  <a:lnTo>
                    <a:pt x="850" y="296"/>
                  </a:lnTo>
                  <a:lnTo>
                    <a:pt x="852" y="296"/>
                  </a:lnTo>
                  <a:lnTo>
                    <a:pt x="854" y="296"/>
                  </a:lnTo>
                  <a:lnTo>
                    <a:pt x="858" y="296"/>
                  </a:lnTo>
                  <a:lnTo>
                    <a:pt x="862" y="294"/>
                  </a:lnTo>
                  <a:lnTo>
                    <a:pt x="866" y="296"/>
                  </a:lnTo>
                  <a:lnTo>
                    <a:pt x="868" y="298"/>
                  </a:lnTo>
                  <a:lnTo>
                    <a:pt x="870" y="302"/>
                  </a:lnTo>
                  <a:lnTo>
                    <a:pt x="872" y="304"/>
                  </a:lnTo>
                  <a:lnTo>
                    <a:pt x="876" y="306"/>
                  </a:lnTo>
                  <a:lnTo>
                    <a:pt x="878" y="306"/>
                  </a:lnTo>
                  <a:lnTo>
                    <a:pt x="884" y="304"/>
                  </a:lnTo>
                  <a:lnTo>
                    <a:pt x="896" y="298"/>
                  </a:lnTo>
                  <a:lnTo>
                    <a:pt x="908" y="300"/>
                  </a:lnTo>
                  <a:lnTo>
                    <a:pt x="916" y="308"/>
                  </a:lnTo>
                  <a:lnTo>
                    <a:pt x="916" y="312"/>
                  </a:lnTo>
                  <a:lnTo>
                    <a:pt x="920" y="314"/>
                  </a:lnTo>
                  <a:lnTo>
                    <a:pt x="924" y="314"/>
                  </a:lnTo>
                  <a:lnTo>
                    <a:pt x="928" y="316"/>
                  </a:lnTo>
                  <a:lnTo>
                    <a:pt x="930" y="316"/>
                  </a:lnTo>
                  <a:lnTo>
                    <a:pt x="930" y="322"/>
                  </a:lnTo>
                  <a:lnTo>
                    <a:pt x="930" y="326"/>
                  </a:lnTo>
                  <a:lnTo>
                    <a:pt x="930" y="330"/>
                  </a:lnTo>
                  <a:lnTo>
                    <a:pt x="940" y="332"/>
                  </a:lnTo>
                  <a:lnTo>
                    <a:pt x="948" y="328"/>
                  </a:lnTo>
                  <a:lnTo>
                    <a:pt x="952" y="324"/>
                  </a:lnTo>
                  <a:lnTo>
                    <a:pt x="956" y="320"/>
                  </a:lnTo>
                  <a:lnTo>
                    <a:pt x="958" y="320"/>
                  </a:lnTo>
                  <a:lnTo>
                    <a:pt x="960" y="318"/>
                  </a:lnTo>
                  <a:lnTo>
                    <a:pt x="962" y="318"/>
                  </a:lnTo>
                  <a:lnTo>
                    <a:pt x="968" y="320"/>
                  </a:lnTo>
                  <a:lnTo>
                    <a:pt x="976" y="328"/>
                  </a:lnTo>
                  <a:lnTo>
                    <a:pt x="982" y="334"/>
                  </a:lnTo>
                  <a:lnTo>
                    <a:pt x="984" y="338"/>
                  </a:lnTo>
                  <a:lnTo>
                    <a:pt x="988" y="338"/>
                  </a:lnTo>
                  <a:lnTo>
                    <a:pt x="992" y="336"/>
                  </a:lnTo>
                  <a:lnTo>
                    <a:pt x="1004" y="328"/>
                  </a:lnTo>
                  <a:lnTo>
                    <a:pt x="1010" y="336"/>
                  </a:lnTo>
                  <a:lnTo>
                    <a:pt x="1008" y="338"/>
                  </a:lnTo>
                  <a:lnTo>
                    <a:pt x="1008" y="342"/>
                  </a:lnTo>
                  <a:lnTo>
                    <a:pt x="1010" y="346"/>
                  </a:lnTo>
                  <a:lnTo>
                    <a:pt x="1012" y="348"/>
                  </a:lnTo>
                  <a:lnTo>
                    <a:pt x="1014" y="348"/>
                  </a:lnTo>
                  <a:lnTo>
                    <a:pt x="1016" y="350"/>
                  </a:lnTo>
                  <a:lnTo>
                    <a:pt x="1020" y="346"/>
                  </a:lnTo>
                  <a:lnTo>
                    <a:pt x="1024" y="334"/>
                  </a:lnTo>
                  <a:lnTo>
                    <a:pt x="1032" y="322"/>
                  </a:lnTo>
                  <a:lnTo>
                    <a:pt x="1034" y="322"/>
                  </a:lnTo>
                  <a:lnTo>
                    <a:pt x="1040" y="322"/>
                  </a:lnTo>
                  <a:lnTo>
                    <a:pt x="1042" y="324"/>
                  </a:lnTo>
                  <a:lnTo>
                    <a:pt x="1042" y="328"/>
                  </a:lnTo>
                  <a:lnTo>
                    <a:pt x="1044" y="332"/>
                  </a:lnTo>
                  <a:lnTo>
                    <a:pt x="1046" y="332"/>
                  </a:lnTo>
                  <a:lnTo>
                    <a:pt x="1058" y="336"/>
                  </a:lnTo>
                  <a:lnTo>
                    <a:pt x="1060" y="334"/>
                  </a:lnTo>
                  <a:lnTo>
                    <a:pt x="1072" y="334"/>
                  </a:lnTo>
                  <a:lnTo>
                    <a:pt x="1084" y="344"/>
                  </a:lnTo>
                  <a:lnTo>
                    <a:pt x="1100" y="352"/>
                  </a:lnTo>
                  <a:lnTo>
                    <a:pt x="1114" y="346"/>
                  </a:lnTo>
                  <a:lnTo>
                    <a:pt x="1116" y="342"/>
                  </a:lnTo>
                  <a:lnTo>
                    <a:pt x="1118" y="338"/>
                  </a:lnTo>
                  <a:lnTo>
                    <a:pt x="1122" y="336"/>
                  </a:lnTo>
                  <a:lnTo>
                    <a:pt x="1138" y="332"/>
                  </a:lnTo>
                  <a:lnTo>
                    <a:pt x="1146" y="334"/>
                  </a:lnTo>
                  <a:lnTo>
                    <a:pt x="1158" y="334"/>
                  </a:lnTo>
                  <a:lnTo>
                    <a:pt x="1160" y="330"/>
                  </a:lnTo>
                  <a:lnTo>
                    <a:pt x="1176" y="324"/>
                  </a:lnTo>
                  <a:lnTo>
                    <a:pt x="1178" y="324"/>
                  </a:lnTo>
                  <a:lnTo>
                    <a:pt x="1180" y="326"/>
                  </a:lnTo>
                  <a:lnTo>
                    <a:pt x="1182" y="330"/>
                  </a:lnTo>
                  <a:lnTo>
                    <a:pt x="1192" y="334"/>
                  </a:lnTo>
                  <a:lnTo>
                    <a:pt x="1198" y="332"/>
                  </a:lnTo>
                  <a:lnTo>
                    <a:pt x="1202" y="332"/>
                  </a:lnTo>
                  <a:lnTo>
                    <a:pt x="1204" y="330"/>
                  </a:lnTo>
                  <a:lnTo>
                    <a:pt x="1210" y="326"/>
                  </a:lnTo>
                  <a:lnTo>
                    <a:pt x="1214" y="320"/>
                  </a:lnTo>
                  <a:lnTo>
                    <a:pt x="1222" y="324"/>
                  </a:lnTo>
                  <a:lnTo>
                    <a:pt x="1236" y="334"/>
                  </a:lnTo>
                  <a:lnTo>
                    <a:pt x="1242" y="338"/>
                  </a:lnTo>
                  <a:lnTo>
                    <a:pt x="1252" y="346"/>
                  </a:lnTo>
                  <a:lnTo>
                    <a:pt x="1268" y="352"/>
                  </a:lnTo>
                  <a:lnTo>
                    <a:pt x="1286" y="358"/>
                  </a:lnTo>
                  <a:lnTo>
                    <a:pt x="1288" y="358"/>
                  </a:lnTo>
                  <a:lnTo>
                    <a:pt x="1290" y="358"/>
                  </a:lnTo>
                  <a:lnTo>
                    <a:pt x="1294" y="362"/>
                  </a:lnTo>
                  <a:lnTo>
                    <a:pt x="1302" y="368"/>
                  </a:lnTo>
                  <a:lnTo>
                    <a:pt x="1310" y="368"/>
                  </a:lnTo>
                  <a:lnTo>
                    <a:pt x="1310" y="364"/>
                  </a:lnTo>
                  <a:lnTo>
                    <a:pt x="1322" y="364"/>
                  </a:lnTo>
                  <a:lnTo>
                    <a:pt x="1332" y="366"/>
                  </a:lnTo>
                  <a:lnTo>
                    <a:pt x="1338" y="368"/>
                  </a:lnTo>
                  <a:lnTo>
                    <a:pt x="1338" y="370"/>
                  </a:lnTo>
                  <a:lnTo>
                    <a:pt x="1338" y="394"/>
                  </a:lnTo>
                  <a:lnTo>
                    <a:pt x="1338" y="430"/>
                  </a:lnTo>
                  <a:lnTo>
                    <a:pt x="1340" y="430"/>
                  </a:lnTo>
                  <a:lnTo>
                    <a:pt x="1340" y="442"/>
                  </a:lnTo>
                  <a:lnTo>
                    <a:pt x="1340" y="454"/>
                  </a:lnTo>
                  <a:lnTo>
                    <a:pt x="1340" y="512"/>
                  </a:lnTo>
                  <a:lnTo>
                    <a:pt x="1342" y="518"/>
                  </a:lnTo>
                  <a:lnTo>
                    <a:pt x="1342" y="550"/>
                  </a:lnTo>
                  <a:lnTo>
                    <a:pt x="1350" y="558"/>
                  </a:lnTo>
                  <a:lnTo>
                    <a:pt x="1354" y="560"/>
                  </a:lnTo>
                  <a:lnTo>
                    <a:pt x="1356" y="562"/>
                  </a:lnTo>
                  <a:lnTo>
                    <a:pt x="1358" y="564"/>
                  </a:lnTo>
                  <a:lnTo>
                    <a:pt x="1364" y="574"/>
                  </a:lnTo>
                  <a:lnTo>
                    <a:pt x="1366" y="582"/>
                  </a:lnTo>
                  <a:lnTo>
                    <a:pt x="1366" y="586"/>
                  </a:lnTo>
                  <a:lnTo>
                    <a:pt x="1364" y="596"/>
                  </a:lnTo>
                  <a:lnTo>
                    <a:pt x="1366" y="598"/>
                  </a:lnTo>
                  <a:lnTo>
                    <a:pt x="1370" y="602"/>
                  </a:lnTo>
                  <a:lnTo>
                    <a:pt x="1374" y="608"/>
                  </a:lnTo>
                  <a:lnTo>
                    <a:pt x="1384" y="620"/>
                  </a:lnTo>
                  <a:lnTo>
                    <a:pt x="1384" y="624"/>
                  </a:lnTo>
                  <a:lnTo>
                    <a:pt x="1388" y="634"/>
                  </a:lnTo>
                  <a:lnTo>
                    <a:pt x="1390" y="638"/>
                  </a:lnTo>
                  <a:lnTo>
                    <a:pt x="1394" y="642"/>
                  </a:lnTo>
                  <a:lnTo>
                    <a:pt x="1398" y="644"/>
                  </a:lnTo>
                  <a:lnTo>
                    <a:pt x="1398" y="656"/>
                  </a:lnTo>
                  <a:lnTo>
                    <a:pt x="1396" y="686"/>
                  </a:lnTo>
                  <a:lnTo>
                    <a:pt x="1390" y="702"/>
                  </a:lnTo>
                  <a:lnTo>
                    <a:pt x="1386" y="706"/>
                  </a:lnTo>
                  <a:lnTo>
                    <a:pt x="1384" y="708"/>
                  </a:lnTo>
                  <a:lnTo>
                    <a:pt x="1380" y="714"/>
                  </a:lnTo>
                  <a:lnTo>
                    <a:pt x="1380" y="720"/>
                  </a:lnTo>
                  <a:lnTo>
                    <a:pt x="1376" y="740"/>
                  </a:lnTo>
                  <a:lnTo>
                    <a:pt x="1378" y="744"/>
                  </a:lnTo>
                  <a:lnTo>
                    <a:pt x="1380" y="748"/>
                  </a:lnTo>
                  <a:lnTo>
                    <a:pt x="1382" y="754"/>
                  </a:lnTo>
                  <a:lnTo>
                    <a:pt x="1384" y="766"/>
                  </a:lnTo>
                  <a:lnTo>
                    <a:pt x="1382" y="776"/>
                  </a:lnTo>
                  <a:lnTo>
                    <a:pt x="1378" y="782"/>
                  </a:lnTo>
                  <a:lnTo>
                    <a:pt x="1374" y="784"/>
                  </a:lnTo>
                  <a:lnTo>
                    <a:pt x="1368" y="786"/>
                  </a:lnTo>
                  <a:lnTo>
                    <a:pt x="1356" y="806"/>
                  </a:lnTo>
                  <a:lnTo>
                    <a:pt x="1358" y="810"/>
                  </a:lnTo>
                  <a:lnTo>
                    <a:pt x="1362" y="812"/>
                  </a:lnTo>
                  <a:lnTo>
                    <a:pt x="1364" y="814"/>
                  </a:lnTo>
                  <a:lnTo>
                    <a:pt x="1368" y="822"/>
                  </a:lnTo>
                  <a:lnTo>
                    <a:pt x="1364" y="822"/>
                  </a:lnTo>
                  <a:lnTo>
                    <a:pt x="1362" y="822"/>
                  </a:lnTo>
                  <a:lnTo>
                    <a:pt x="1348" y="822"/>
                  </a:lnTo>
                  <a:lnTo>
                    <a:pt x="1344" y="822"/>
                  </a:lnTo>
                  <a:lnTo>
                    <a:pt x="1338" y="826"/>
                  </a:lnTo>
                  <a:lnTo>
                    <a:pt x="1318" y="834"/>
                  </a:lnTo>
                  <a:lnTo>
                    <a:pt x="1302" y="840"/>
                  </a:lnTo>
                  <a:lnTo>
                    <a:pt x="1286" y="848"/>
                  </a:lnTo>
                  <a:lnTo>
                    <a:pt x="1282" y="850"/>
                  </a:lnTo>
                  <a:lnTo>
                    <a:pt x="1278" y="852"/>
                  </a:lnTo>
                  <a:lnTo>
                    <a:pt x="1276" y="856"/>
                  </a:lnTo>
                  <a:lnTo>
                    <a:pt x="1272" y="858"/>
                  </a:lnTo>
                  <a:lnTo>
                    <a:pt x="1270" y="860"/>
                  </a:lnTo>
                  <a:lnTo>
                    <a:pt x="1268" y="860"/>
                  </a:lnTo>
                  <a:lnTo>
                    <a:pt x="1268" y="856"/>
                  </a:lnTo>
                  <a:lnTo>
                    <a:pt x="1278" y="848"/>
                  </a:lnTo>
                  <a:lnTo>
                    <a:pt x="1286" y="846"/>
                  </a:lnTo>
                  <a:lnTo>
                    <a:pt x="1296" y="842"/>
                  </a:lnTo>
                  <a:lnTo>
                    <a:pt x="1300" y="838"/>
                  </a:lnTo>
                  <a:lnTo>
                    <a:pt x="1290" y="836"/>
                  </a:lnTo>
                  <a:lnTo>
                    <a:pt x="1278" y="838"/>
                  </a:lnTo>
                  <a:lnTo>
                    <a:pt x="1268" y="836"/>
                  </a:lnTo>
                  <a:lnTo>
                    <a:pt x="1272" y="832"/>
                  </a:lnTo>
                  <a:lnTo>
                    <a:pt x="1274" y="828"/>
                  </a:lnTo>
                  <a:lnTo>
                    <a:pt x="1274" y="826"/>
                  </a:lnTo>
                  <a:lnTo>
                    <a:pt x="1276" y="820"/>
                  </a:lnTo>
                  <a:lnTo>
                    <a:pt x="1274" y="814"/>
                  </a:lnTo>
                  <a:lnTo>
                    <a:pt x="1268" y="810"/>
                  </a:lnTo>
                  <a:lnTo>
                    <a:pt x="1262" y="814"/>
                  </a:lnTo>
                  <a:lnTo>
                    <a:pt x="1260" y="816"/>
                  </a:lnTo>
                  <a:lnTo>
                    <a:pt x="1248" y="822"/>
                  </a:lnTo>
                  <a:lnTo>
                    <a:pt x="1242" y="820"/>
                  </a:lnTo>
                  <a:lnTo>
                    <a:pt x="1236" y="820"/>
                  </a:lnTo>
                  <a:lnTo>
                    <a:pt x="1242" y="838"/>
                  </a:lnTo>
                  <a:lnTo>
                    <a:pt x="1254" y="854"/>
                  </a:lnTo>
                  <a:lnTo>
                    <a:pt x="1256" y="858"/>
                  </a:lnTo>
                  <a:lnTo>
                    <a:pt x="1256" y="864"/>
                  </a:lnTo>
                  <a:lnTo>
                    <a:pt x="1254" y="866"/>
                  </a:lnTo>
                  <a:lnTo>
                    <a:pt x="1234" y="882"/>
                  </a:lnTo>
                  <a:lnTo>
                    <a:pt x="1226" y="898"/>
                  </a:lnTo>
                  <a:lnTo>
                    <a:pt x="1210" y="912"/>
                  </a:lnTo>
                  <a:lnTo>
                    <a:pt x="1206" y="914"/>
                  </a:lnTo>
                  <a:lnTo>
                    <a:pt x="1204" y="916"/>
                  </a:lnTo>
                  <a:lnTo>
                    <a:pt x="1176" y="934"/>
                  </a:lnTo>
                  <a:lnTo>
                    <a:pt x="1168" y="936"/>
                  </a:lnTo>
                  <a:lnTo>
                    <a:pt x="1160" y="936"/>
                  </a:lnTo>
                  <a:lnTo>
                    <a:pt x="1156" y="936"/>
                  </a:lnTo>
                  <a:lnTo>
                    <a:pt x="1140" y="942"/>
                  </a:lnTo>
                  <a:lnTo>
                    <a:pt x="1140" y="950"/>
                  </a:lnTo>
                  <a:lnTo>
                    <a:pt x="1144" y="948"/>
                  </a:lnTo>
                  <a:lnTo>
                    <a:pt x="1148" y="946"/>
                  </a:lnTo>
                  <a:lnTo>
                    <a:pt x="1150" y="944"/>
                  </a:lnTo>
                  <a:lnTo>
                    <a:pt x="1154" y="942"/>
                  </a:lnTo>
                  <a:lnTo>
                    <a:pt x="1160" y="940"/>
                  </a:lnTo>
                  <a:lnTo>
                    <a:pt x="1152" y="946"/>
                  </a:lnTo>
                  <a:lnTo>
                    <a:pt x="1150" y="948"/>
                  </a:lnTo>
                  <a:lnTo>
                    <a:pt x="1144" y="950"/>
                  </a:lnTo>
                  <a:lnTo>
                    <a:pt x="1140" y="950"/>
                  </a:lnTo>
                  <a:lnTo>
                    <a:pt x="1138" y="952"/>
                  </a:lnTo>
                  <a:lnTo>
                    <a:pt x="1136" y="952"/>
                  </a:lnTo>
                  <a:lnTo>
                    <a:pt x="1132" y="954"/>
                  </a:lnTo>
                  <a:lnTo>
                    <a:pt x="1128" y="956"/>
                  </a:lnTo>
                  <a:lnTo>
                    <a:pt x="1126" y="956"/>
                  </a:lnTo>
                  <a:lnTo>
                    <a:pt x="1118" y="962"/>
                  </a:lnTo>
                  <a:lnTo>
                    <a:pt x="1116" y="962"/>
                  </a:lnTo>
                  <a:lnTo>
                    <a:pt x="1110" y="966"/>
                  </a:lnTo>
                  <a:lnTo>
                    <a:pt x="1112" y="962"/>
                  </a:lnTo>
                  <a:lnTo>
                    <a:pt x="1118" y="960"/>
                  </a:lnTo>
                  <a:lnTo>
                    <a:pt x="1126" y="956"/>
                  </a:lnTo>
                  <a:lnTo>
                    <a:pt x="1128" y="954"/>
                  </a:lnTo>
                  <a:lnTo>
                    <a:pt x="1130" y="952"/>
                  </a:lnTo>
                  <a:lnTo>
                    <a:pt x="1134" y="952"/>
                  </a:lnTo>
                  <a:lnTo>
                    <a:pt x="1136" y="948"/>
                  </a:lnTo>
                  <a:lnTo>
                    <a:pt x="1134" y="946"/>
                  </a:lnTo>
                  <a:lnTo>
                    <a:pt x="1130" y="946"/>
                  </a:lnTo>
                  <a:lnTo>
                    <a:pt x="1126" y="948"/>
                  </a:lnTo>
                  <a:lnTo>
                    <a:pt x="1124" y="950"/>
                  </a:lnTo>
                  <a:lnTo>
                    <a:pt x="1120" y="950"/>
                  </a:lnTo>
                  <a:lnTo>
                    <a:pt x="1118" y="952"/>
                  </a:lnTo>
                  <a:lnTo>
                    <a:pt x="1108" y="954"/>
                  </a:lnTo>
                  <a:lnTo>
                    <a:pt x="1110" y="952"/>
                  </a:lnTo>
                  <a:lnTo>
                    <a:pt x="1112" y="952"/>
                  </a:lnTo>
                  <a:lnTo>
                    <a:pt x="1118" y="948"/>
                  </a:lnTo>
                  <a:lnTo>
                    <a:pt x="1112" y="940"/>
                  </a:lnTo>
                  <a:lnTo>
                    <a:pt x="1104" y="942"/>
                  </a:lnTo>
                  <a:lnTo>
                    <a:pt x="1090" y="936"/>
                  </a:lnTo>
                  <a:lnTo>
                    <a:pt x="1084" y="932"/>
                  </a:lnTo>
                  <a:lnTo>
                    <a:pt x="1084" y="938"/>
                  </a:lnTo>
                  <a:lnTo>
                    <a:pt x="1088" y="948"/>
                  </a:lnTo>
                  <a:lnTo>
                    <a:pt x="1092" y="950"/>
                  </a:lnTo>
                  <a:lnTo>
                    <a:pt x="1086" y="952"/>
                  </a:lnTo>
                  <a:lnTo>
                    <a:pt x="1078" y="950"/>
                  </a:lnTo>
                  <a:lnTo>
                    <a:pt x="1072" y="946"/>
                  </a:lnTo>
                  <a:lnTo>
                    <a:pt x="1070" y="944"/>
                  </a:lnTo>
                  <a:lnTo>
                    <a:pt x="1070" y="940"/>
                  </a:lnTo>
                  <a:lnTo>
                    <a:pt x="1066" y="938"/>
                  </a:lnTo>
                  <a:lnTo>
                    <a:pt x="1062" y="938"/>
                  </a:lnTo>
                  <a:lnTo>
                    <a:pt x="1060" y="942"/>
                  </a:lnTo>
                  <a:lnTo>
                    <a:pt x="1068" y="956"/>
                  </a:lnTo>
                  <a:lnTo>
                    <a:pt x="1078" y="962"/>
                  </a:lnTo>
                  <a:lnTo>
                    <a:pt x="1088" y="970"/>
                  </a:lnTo>
                  <a:lnTo>
                    <a:pt x="1064" y="984"/>
                  </a:lnTo>
                  <a:lnTo>
                    <a:pt x="1060" y="986"/>
                  </a:lnTo>
                  <a:lnTo>
                    <a:pt x="1054" y="984"/>
                  </a:lnTo>
                  <a:lnTo>
                    <a:pt x="1054" y="980"/>
                  </a:lnTo>
                  <a:lnTo>
                    <a:pt x="1054" y="976"/>
                  </a:lnTo>
                  <a:lnTo>
                    <a:pt x="1050" y="970"/>
                  </a:lnTo>
                  <a:lnTo>
                    <a:pt x="1044" y="966"/>
                  </a:lnTo>
                  <a:lnTo>
                    <a:pt x="1038" y="974"/>
                  </a:lnTo>
                  <a:lnTo>
                    <a:pt x="1040" y="976"/>
                  </a:lnTo>
                  <a:lnTo>
                    <a:pt x="1046" y="980"/>
                  </a:lnTo>
                  <a:lnTo>
                    <a:pt x="1046" y="994"/>
                  </a:lnTo>
                  <a:lnTo>
                    <a:pt x="1034" y="1006"/>
                  </a:lnTo>
                  <a:lnTo>
                    <a:pt x="1030" y="1008"/>
                  </a:lnTo>
                  <a:lnTo>
                    <a:pt x="1022" y="1008"/>
                  </a:lnTo>
                  <a:lnTo>
                    <a:pt x="1020" y="1006"/>
                  </a:lnTo>
                  <a:lnTo>
                    <a:pt x="1018" y="1000"/>
                  </a:lnTo>
                  <a:lnTo>
                    <a:pt x="1002" y="1004"/>
                  </a:lnTo>
                  <a:lnTo>
                    <a:pt x="998" y="1014"/>
                  </a:lnTo>
                  <a:lnTo>
                    <a:pt x="1000" y="1016"/>
                  </a:lnTo>
                  <a:lnTo>
                    <a:pt x="1004" y="1018"/>
                  </a:lnTo>
                  <a:lnTo>
                    <a:pt x="1010" y="1014"/>
                  </a:lnTo>
                  <a:lnTo>
                    <a:pt x="1016" y="1012"/>
                  </a:lnTo>
                  <a:lnTo>
                    <a:pt x="1018" y="1012"/>
                  </a:lnTo>
                  <a:lnTo>
                    <a:pt x="1018" y="1018"/>
                  </a:lnTo>
                  <a:lnTo>
                    <a:pt x="1000" y="1044"/>
                  </a:lnTo>
                  <a:lnTo>
                    <a:pt x="996" y="1044"/>
                  </a:lnTo>
                  <a:lnTo>
                    <a:pt x="982" y="1040"/>
                  </a:lnTo>
                  <a:lnTo>
                    <a:pt x="966" y="1036"/>
                  </a:lnTo>
                  <a:lnTo>
                    <a:pt x="962" y="1038"/>
                  </a:lnTo>
                  <a:lnTo>
                    <a:pt x="966" y="1042"/>
                  </a:lnTo>
                  <a:lnTo>
                    <a:pt x="976" y="1048"/>
                  </a:lnTo>
                  <a:lnTo>
                    <a:pt x="986" y="1056"/>
                  </a:lnTo>
                  <a:lnTo>
                    <a:pt x="990" y="1062"/>
                  </a:lnTo>
                  <a:lnTo>
                    <a:pt x="976" y="1094"/>
                  </a:lnTo>
                  <a:lnTo>
                    <a:pt x="974" y="1102"/>
                  </a:lnTo>
                  <a:lnTo>
                    <a:pt x="964" y="1104"/>
                  </a:lnTo>
                  <a:lnTo>
                    <a:pt x="960" y="1094"/>
                  </a:lnTo>
                  <a:lnTo>
                    <a:pt x="950" y="1100"/>
                  </a:lnTo>
                  <a:lnTo>
                    <a:pt x="948" y="1096"/>
                  </a:lnTo>
                  <a:lnTo>
                    <a:pt x="944" y="1094"/>
                  </a:lnTo>
                  <a:lnTo>
                    <a:pt x="938" y="1088"/>
                  </a:lnTo>
                  <a:lnTo>
                    <a:pt x="934" y="1086"/>
                  </a:lnTo>
                  <a:lnTo>
                    <a:pt x="938" y="1092"/>
                  </a:lnTo>
                  <a:lnTo>
                    <a:pt x="944" y="1102"/>
                  </a:lnTo>
                  <a:lnTo>
                    <a:pt x="946" y="1106"/>
                  </a:lnTo>
                  <a:lnTo>
                    <a:pt x="948" y="1110"/>
                  </a:lnTo>
                  <a:lnTo>
                    <a:pt x="960" y="1112"/>
                  </a:lnTo>
                  <a:lnTo>
                    <a:pt x="966" y="1110"/>
                  </a:lnTo>
                  <a:lnTo>
                    <a:pt x="972" y="1110"/>
                  </a:lnTo>
                  <a:lnTo>
                    <a:pt x="970" y="1124"/>
                  </a:lnTo>
                  <a:lnTo>
                    <a:pt x="966" y="1136"/>
                  </a:lnTo>
                  <a:lnTo>
                    <a:pt x="956" y="1140"/>
                  </a:lnTo>
                  <a:lnTo>
                    <a:pt x="956" y="1142"/>
                  </a:lnTo>
                  <a:lnTo>
                    <a:pt x="956" y="1158"/>
                  </a:lnTo>
                  <a:lnTo>
                    <a:pt x="958" y="1162"/>
                  </a:lnTo>
                  <a:lnTo>
                    <a:pt x="962" y="1162"/>
                  </a:lnTo>
                  <a:lnTo>
                    <a:pt x="964" y="1166"/>
                  </a:lnTo>
                  <a:lnTo>
                    <a:pt x="966" y="1172"/>
                  </a:lnTo>
                  <a:lnTo>
                    <a:pt x="970" y="1194"/>
                  </a:lnTo>
                  <a:lnTo>
                    <a:pt x="972" y="1210"/>
                  </a:lnTo>
                  <a:lnTo>
                    <a:pt x="972" y="1214"/>
                  </a:lnTo>
                  <a:lnTo>
                    <a:pt x="976" y="1216"/>
                  </a:lnTo>
                  <a:lnTo>
                    <a:pt x="982" y="1230"/>
                  </a:lnTo>
                  <a:lnTo>
                    <a:pt x="982" y="1234"/>
                  </a:lnTo>
                  <a:lnTo>
                    <a:pt x="982" y="1240"/>
                  </a:lnTo>
                  <a:lnTo>
                    <a:pt x="984" y="1246"/>
                  </a:lnTo>
                  <a:lnTo>
                    <a:pt x="990" y="1262"/>
                  </a:lnTo>
                  <a:lnTo>
                    <a:pt x="994" y="1260"/>
                  </a:lnTo>
                  <a:lnTo>
                    <a:pt x="998" y="1256"/>
                  </a:lnTo>
                  <a:lnTo>
                    <a:pt x="1000" y="1252"/>
                  </a:lnTo>
                  <a:lnTo>
                    <a:pt x="1000" y="1254"/>
                  </a:lnTo>
                  <a:lnTo>
                    <a:pt x="1002" y="1258"/>
                  </a:lnTo>
                  <a:lnTo>
                    <a:pt x="1002" y="1262"/>
                  </a:lnTo>
                  <a:lnTo>
                    <a:pt x="1002" y="1264"/>
                  </a:lnTo>
                  <a:lnTo>
                    <a:pt x="1000" y="1264"/>
                  </a:lnTo>
                  <a:lnTo>
                    <a:pt x="988" y="1266"/>
                  </a:lnTo>
                  <a:lnTo>
                    <a:pt x="982" y="1270"/>
                  </a:lnTo>
                  <a:lnTo>
                    <a:pt x="978" y="1272"/>
                  </a:lnTo>
                  <a:lnTo>
                    <a:pt x="978" y="1276"/>
                  </a:lnTo>
                  <a:lnTo>
                    <a:pt x="976" y="1278"/>
                  </a:lnTo>
                  <a:lnTo>
                    <a:pt x="970" y="1278"/>
                  </a:lnTo>
                  <a:lnTo>
                    <a:pt x="958" y="1270"/>
                  </a:lnTo>
                  <a:lnTo>
                    <a:pt x="954" y="1264"/>
                  </a:lnTo>
                  <a:lnTo>
                    <a:pt x="948" y="1258"/>
                  </a:lnTo>
                  <a:lnTo>
                    <a:pt x="944" y="1256"/>
                  </a:lnTo>
                  <a:lnTo>
                    <a:pt x="940" y="1254"/>
                  </a:lnTo>
                  <a:lnTo>
                    <a:pt x="926" y="1252"/>
                  </a:lnTo>
                  <a:lnTo>
                    <a:pt x="922" y="1252"/>
                  </a:lnTo>
                  <a:lnTo>
                    <a:pt x="906" y="1252"/>
                  </a:lnTo>
                  <a:lnTo>
                    <a:pt x="900" y="1252"/>
                  </a:lnTo>
                  <a:lnTo>
                    <a:pt x="896" y="1254"/>
                  </a:lnTo>
                  <a:lnTo>
                    <a:pt x="880" y="1250"/>
                  </a:lnTo>
                  <a:lnTo>
                    <a:pt x="872" y="1246"/>
                  </a:lnTo>
                  <a:lnTo>
                    <a:pt x="868" y="1244"/>
                  </a:lnTo>
                  <a:lnTo>
                    <a:pt x="862" y="1240"/>
                  </a:lnTo>
                  <a:lnTo>
                    <a:pt x="860" y="1234"/>
                  </a:lnTo>
                  <a:lnTo>
                    <a:pt x="854" y="1230"/>
                  </a:lnTo>
                  <a:lnTo>
                    <a:pt x="838" y="1226"/>
                  </a:lnTo>
                  <a:lnTo>
                    <a:pt x="834" y="1226"/>
                  </a:lnTo>
                  <a:lnTo>
                    <a:pt x="824" y="1222"/>
                  </a:lnTo>
                  <a:lnTo>
                    <a:pt x="820" y="1218"/>
                  </a:lnTo>
                  <a:lnTo>
                    <a:pt x="814" y="1214"/>
                  </a:lnTo>
                  <a:lnTo>
                    <a:pt x="798" y="1208"/>
                  </a:lnTo>
                  <a:lnTo>
                    <a:pt x="794" y="1206"/>
                  </a:lnTo>
                  <a:lnTo>
                    <a:pt x="778" y="1202"/>
                  </a:lnTo>
                  <a:lnTo>
                    <a:pt x="776" y="1192"/>
                  </a:lnTo>
                  <a:lnTo>
                    <a:pt x="768" y="1170"/>
                  </a:lnTo>
                  <a:lnTo>
                    <a:pt x="766" y="1158"/>
                  </a:lnTo>
                  <a:lnTo>
                    <a:pt x="764" y="1154"/>
                  </a:lnTo>
                  <a:lnTo>
                    <a:pt x="762" y="1152"/>
                  </a:lnTo>
                  <a:lnTo>
                    <a:pt x="756" y="1150"/>
                  </a:lnTo>
                  <a:lnTo>
                    <a:pt x="742" y="1130"/>
                  </a:lnTo>
                  <a:lnTo>
                    <a:pt x="744" y="1104"/>
                  </a:lnTo>
                  <a:lnTo>
                    <a:pt x="742" y="1078"/>
                  </a:lnTo>
                  <a:lnTo>
                    <a:pt x="738" y="1066"/>
                  </a:lnTo>
                  <a:lnTo>
                    <a:pt x="736" y="1064"/>
                  </a:lnTo>
                  <a:lnTo>
                    <a:pt x="728" y="1058"/>
                  </a:lnTo>
                  <a:lnTo>
                    <a:pt x="722" y="1058"/>
                  </a:lnTo>
                  <a:lnTo>
                    <a:pt x="718" y="1056"/>
                  </a:lnTo>
                  <a:lnTo>
                    <a:pt x="716" y="1054"/>
                  </a:lnTo>
                  <a:lnTo>
                    <a:pt x="714" y="1052"/>
                  </a:lnTo>
                  <a:lnTo>
                    <a:pt x="712" y="1048"/>
                  </a:lnTo>
                  <a:lnTo>
                    <a:pt x="710" y="1046"/>
                  </a:lnTo>
                  <a:lnTo>
                    <a:pt x="708" y="1046"/>
                  </a:lnTo>
                  <a:lnTo>
                    <a:pt x="706" y="1042"/>
                  </a:lnTo>
                  <a:lnTo>
                    <a:pt x="702" y="1040"/>
                  </a:lnTo>
                  <a:lnTo>
                    <a:pt x="700" y="1038"/>
                  </a:lnTo>
                  <a:lnTo>
                    <a:pt x="698" y="1032"/>
                  </a:lnTo>
                  <a:close/>
                </a:path>
              </a:pathLst>
            </a:custGeom>
            <a:grpFill/>
            <a:ln w="3175" cmpd="sng">
              <a:solidFill>
                <a:schemeClr val="bg2">
                  <a:lumMod val="75000"/>
                </a:schemeClr>
              </a:solidFill>
              <a:round/>
              <a:headEnd/>
              <a:tailEnd/>
            </a:ln>
          </p:spPr>
          <p:txBody>
            <a:bodyPr/>
            <a:lstStyle/>
            <a:p>
              <a:endParaRPr lang="en-US">
                <a:solidFill>
                  <a:srgbClr val="FFFF00"/>
                </a:solidFill>
              </a:endParaRPr>
            </a:p>
          </p:txBody>
        </p:sp>
        <p:sp>
          <p:nvSpPr>
            <p:cNvPr id="256" name="Freeform 463"/>
            <p:cNvSpPr>
              <a:spLocks/>
            </p:cNvSpPr>
            <p:nvPr/>
          </p:nvSpPr>
          <p:spPr bwMode="auto">
            <a:xfrm>
              <a:off x="3036" y="3154"/>
              <a:ext cx="36" cy="28"/>
            </a:xfrm>
            <a:custGeom>
              <a:avLst/>
              <a:gdLst>
                <a:gd name="T0" fmla="*/ 28 w 36"/>
                <a:gd name="T1" fmla="*/ 8 h 28"/>
                <a:gd name="T2" fmla="*/ 26 w 36"/>
                <a:gd name="T3" fmla="*/ 10 h 28"/>
                <a:gd name="T4" fmla="*/ 24 w 36"/>
                <a:gd name="T5" fmla="*/ 12 h 28"/>
                <a:gd name="T6" fmla="*/ 0 w 36"/>
                <a:gd name="T7" fmla="*/ 28 h 28"/>
                <a:gd name="T8" fmla="*/ 0 w 36"/>
                <a:gd name="T9" fmla="*/ 26 h 28"/>
                <a:gd name="T10" fmla="*/ 2 w 36"/>
                <a:gd name="T11" fmla="*/ 24 h 28"/>
                <a:gd name="T12" fmla="*/ 16 w 36"/>
                <a:gd name="T13" fmla="*/ 12 h 28"/>
                <a:gd name="T14" fmla="*/ 32 w 36"/>
                <a:gd name="T15" fmla="*/ 0 h 28"/>
                <a:gd name="T16" fmla="*/ 36 w 36"/>
                <a:gd name="T17" fmla="*/ 2 h 28"/>
                <a:gd name="T18" fmla="*/ 36 w 36"/>
                <a:gd name="T19" fmla="*/ 4 h 28"/>
                <a:gd name="T20" fmla="*/ 28 w 36"/>
                <a:gd name="T21"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28">
                  <a:moveTo>
                    <a:pt x="28" y="8"/>
                  </a:moveTo>
                  <a:lnTo>
                    <a:pt x="26" y="10"/>
                  </a:lnTo>
                  <a:lnTo>
                    <a:pt x="24" y="12"/>
                  </a:lnTo>
                  <a:lnTo>
                    <a:pt x="0" y="28"/>
                  </a:lnTo>
                  <a:lnTo>
                    <a:pt x="0" y="26"/>
                  </a:lnTo>
                  <a:lnTo>
                    <a:pt x="2" y="24"/>
                  </a:lnTo>
                  <a:lnTo>
                    <a:pt x="16" y="12"/>
                  </a:lnTo>
                  <a:lnTo>
                    <a:pt x="32" y="0"/>
                  </a:lnTo>
                  <a:lnTo>
                    <a:pt x="36" y="2"/>
                  </a:lnTo>
                  <a:lnTo>
                    <a:pt x="36" y="4"/>
                  </a:lnTo>
                  <a:lnTo>
                    <a:pt x="28" y="8"/>
                  </a:lnTo>
                  <a:close/>
                </a:path>
              </a:pathLst>
            </a:custGeom>
            <a:grpFill/>
            <a:ln w="3175" cmpd="sng">
              <a:solidFill>
                <a:schemeClr val="bg2">
                  <a:lumMod val="75000"/>
                </a:schemeClr>
              </a:solidFill>
              <a:round/>
              <a:headEnd/>
              <a:tailEnd/>
            </a:ln>
          </p:spPr>
          <p:txBody>
            <a:bodyPr/>
            <a:lstStyle/>
            <a:p>
              <a:endParaRPr lang="en-US">
                <a:solidFill>
                  <a:srgbClr val="FFFF00"/>
                </a:solidFill>
              </a:endParaRPr>
            </a:p>
          </p:txBody>
        </p:sp>
        <p:sp>
          <p:nvSpPr>
            <p:cNvPr id="257" name="Freeform 464"/>
            <p:cNvSpPr>
              <a:spLocks/>
            </p:cNvSpPr>
            <p:nvPr/>
          </p:nvSpPr>
          <p:spPr bwMode="auto">
            <a:xfrm>
              <a:off x="2846" y="3266"/>
              <a:ext cx="46" cy="36"/>
            </a:xfrm>
            <a:custGeom>
              <a:avLst/>
              <a:gdLst>
                <a:gd name="T0" fmla="*/ 4 w 46"/>
                <a:gd name="T1" fmla="*/ 24 h 36"/>
                <a:gd name="T2" fmla="*/ 6 w 46"/>
                <a:gd name="T3" fmla="*/ 24 h 36"/>
                <a:gd name="T4" fmla="*/ 12 w 46"/>
                <a:gd name="T5" fmla="*/ 22 h 36"/>
                <a:gd name="T6" fmla="*/ 16 w 46"/>
                <a:gd name="T7" fmla="*/ 18 h 36"/>
                <a:gd name="T8" fmla="*/ 18 w 46"/>
                <a:gd name="T9" fmla="*/ 18 h 36"/>
                <a:gd name="T10" fmla="*/ 20 w 46"/>
                <a:gd name="T11" fmla="*/ 16 h 36"/>
                <a:gd name="T12" fmla="*/ 34 w 46"/>
                <a:gd name="T13" fmla="*/ 8 h 36"/>
                <a:gd name="T14" fmla="*/ 44 w 46"/>
                <a:gd name="T15" fmla="*/ 2 h 36"/>
                <a:gd name="T16" fmla="*/ 44 w 46"/>
                <a:gd name="T17" fmla="*/ 0 h 36"/>
                <a:gd name="T18" fmla="*/ 46 w 46"/>
                <a:gd name="T19" fmla="*/ 0 h 36"/>
                <a:gd name="T20" fmla="*/ 46 w 46"/>
                <a:gd name="T21" fmla="*/ 4 h 36"/>
                <a:gd name="T22" fmla="*/ 46 w 46"/>
                <a:gd name="T23" fmla="*/ 6 h 36"/>
                <a:gd name="T24" fmla="*/ 44 w 46"/>
                <a:gd name="T25" fmla="*/ 8 h 36"/>
                <a:gd name="T26" fmla="*/ 42 w 46"/>
                <a:gd name="T27" fmla="*/ 10 h 36"/>
                <a:gd name="T28" fmla="*/ 38 w 46"/>
                <a:gd name="T29" fmla="*/ 10 h 36"/>
                <a:gd name="T30" fmla="*/ 36 w 46"/>
                <a:gd name="T31" fmla="*/ 12 h 36"/>
                <a:gd name="T32" fmla="*/ 32 w 46"/>
                <a:gd name="T33" fmla="*/ 14 h 36"/>
                <a:gd name="T34" fmla="*/ 30 w 46"/>
                <a:gd name="T35" fmla="*/ 16 h 36"/>
                <a:gd name="T36" fmla="*/ 14 w 46"/>
                <a:gd name="T37" fmla="*/ 24 h 36"/>
                <a:gd name="T38" fmla="*/ 12 w 46"/>
                <a:gd name="T39" fmla="*/ 26 h 36"/>
                <a:gd name="T40" fmla="*/ 8 w 46"/>
                <a:gd name="T41" fmla="*/ 28 h 36"/>
                <a:gd name="T42" fmla="*/ 6 w 46"/>
                <a:gd name="T43" fmla="*/ 30 h 36"/>
                <a:gd name="T44" fmla="*/ 2 w 46"/>
                <a:gd name="T45" fmla="*/ 34 h 36"/>
                <a:gd name="T46" fmla="*/ 0 w 46"/>
                <a:gd name="T47" fmla="*/ 36 h 36"/>
                <a:gd name="T48" fmla="*/ 0 w 46"/>
                <a:gd name="T49" fmla="*/ 34 h 36"/>
                <a:gd name="T50" fmla="*/ 0 w 46"/>
                <a:gd name="T51" fmla="*/ 28 h 36"/>
                <a:gd name="T52" fmla="*/ 2 w 46"/>
                <a:gd name="T53" fmla="*/ 26 h 36"/>
                <a:gd name="T54" fmla="*/ 2 w 46"/>
                <a:gd name="T55" fmla="*/ 24 h 36"/>
                <a:gd name="T56" fmla="*/ 4 w 46"/>
                <a:gd name="T5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 h="36">
                  <a:moveTo>
                    <a:pt x="4" y="24"/>
                  </a:moveTo>
                  <a:lnTo>
                    <a:pt x="6" y="24"/>
                  </a:lnTo>
                  <a:lnTo>
                    <a:pt x="12" y="22"/>
                  </a:lnTo>
                  <a:lnTo>
                    <a:pt x="16" y="18"/>
                  </a:lnTo>
                  <a:lnTo>
                    <a:pt x="18" y="18"/>
                  </a:lnTo>
                  <a:lnTo>
                    <a:pt x="20" y="16"/>
                  </a:lnTo>
                  <a:lnTo>
                    <a:pt x="34" y="8"/>
                  </a:lnTo>
                  <a:lnTo>
                    <a:pt x="44" y="2"/>
                  </a:lnTo>
                  <a:lnTo>
                    <a:pt x="44" y="0"/>
                  </a:lnTo>
                  <a:lnTo>
                    <a:pt x="46" y="0"/>
                  </a:lnTo>
                  <a:lnTo>
                    <a:pt x="46" y="4"/>
                  </a:lnTo>
                  <a:lnTo>
                    <a:pt x="46" y="6"/>
                  </a:lnTo>
                  <a:lnTo>
                    <a:pt x="44" y="8"/>
                  </a:lnTo>
                  <a:lnTo>
                    <a:pt x="42" y="10"/>
                  </a:lnTo>
                  <a:lnTo>
                    <a:pt x="38" y="10"/>
                  </a:lnTo>
                  <a:lnTo>
                    <a:pt x="36" y="12"/>
                  </a:lnTo>
                  <a:lnTo>
                    <a:pt x="32" y="14"/>
                  </a:lnTo>
                  <a:lnTo>
                    <a:pt x="30" y="16"/>
                  </a:lnTo>
                  <a:lnTo>
                    <a:pt x="14" y="24"/>
                  </a:lnTo>
                  <a:lnTo>
                    <a:pt x="12" y="26"/>
                  </a:lnTo>
                  <a:lnTo>
                    <a:pt x="8" y="28"/>
                  </a:lnTo>
                  <a:lnTo>
                    <a:pt x="6" y="30"/>
                  </a:lnTo>
                  <a:lnTo>
                    <a:pt x="2" y="34"/>
                  </a:lnTo>
                  <a:lnTo>
                    <a:pt x="0" y="36"/>
                  </a:lnTo>
                  <a:lnTo>
                    <a:pt x="0" y="34"/>
                  </a:lnTo>
                  <a:lnTo>
                    <a:pt x="0" y="28"/>
                  </a:lnTo>
                  <a:lnTo>
                    <a:pt x="2" y="26"/>
                  </a:lnTo>
                  <a:lnTo>
                    <a:pt x="2" y="24"/>
                  </a:lnTo>
                  <a:lnTo>
                    <a:pt x="4" y="24"/>
                  </a:lnTo>
                  <a:close/>
                </a:path>
              </a:pathLst>
            </a:custGeom>
            <a:grpFill/>
            <a:ln w="3175" cmpd="sng">
              <a:solidFill>
                <a:schemeClr val="bg2">
                  <a:lumMod val="75000"/>
                </a:schemeClr>
              </a:solidFill>
              <a:round/>
              <a:headEnd/>
              <a:tailEnd/>
            </a:ln>
          </p:spPr>
          <p:txBody>
            <a:bodyPr/>
            <a:lstStyle/>
            <a:p>
              <a:endParaRPr lang="en-US">
                <a:solidFill>
                  <a:srgbClr val="FFFF00"/>
                </a:solidFill>
              </a:endParaRPr>
            </a:p>
          </p:txBody>
        </p:sp>
        <p:sp>
          <p:nvSpPr>
            <p:cNvPr id="258" name="Freeform 465"/>
            <p:cNvSpPr>
              <a:spLocks/>
            </p:cNvSpPr>
            <p:nvPr/>
          </p:nvSpPr>
          <p:spPr bwMode="auto">
            <a:xfrm>
              <a:off x="2820" y="3296"/>
              <a:ext cx="24" cy="32"/>
            </a:xfrm>
            <a:custGeom>
              <a:avLst/>
              <a:gdLst>
                <a:gd name="T0" fmla="*/ 24 w 24"/>
                <a:gd name="T1" fmla="*/ 4 h 32"/>
                <a:gd name="T2" fmla="*/ 22 w 24"/>
                <a:gd name="T3" fmla="*/ 6 h 32"/>
                <a:gd name="T4" fmla="*/ 18 w 24"/>
                <a:gd name="T5" fmla="*/ 12 h 32"/>
                <a:gd name="T6" fmla="*/ 2 w 24"/>
                <a:gd name="T7" fmla="*/ 32 h 32"/>
                <a:gd name="T8" fmla="*/ 0 w 24"/>
                <a:gd name="T9" fmla="*/ 30 h 32"/>
                <a:gd name="T10" fmla="*/ 2 w 24"/>
                <a:gd name="T11" fmla="*/ 26 h 32"/>
                <a:gd name="T12" fmla="*/ 14 w 24"/>
                <a:gd name="T13" fmla="*/ 6 h 32"/>
                <a:gd name="T14" fmla="*/ 20 w 24"/>
                <a:gd name="T15" fmla="*/ 0 h 32"/>
                <a:gd name="T16" fmla="*/ 22 w 24"/>
                <a:gd name="T17" fmla="*/ 2 h 32"/>
                <a:gd name="T18" fmla="*/ 24 w 24"/>
                <a:gd name="T19"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2">
                  <a:moveTo>
                    <a:pt x="24" y="4"/>
                  </a:moveTo>
                  <a:lnTo>
                    <a:pt x="22" y="6"/>
                  </a:lnTo>
                  <a:lnTo>
                    <a:pt x="18" y="12"/>
                  </a:lnTo>
                  <a:lnTo>
                    <a:pt x="2" y="32"/>
                  </a:lnTo>
                  <a:lnTo>
                    <a:pt x="0" y="30"/>
                  </a:lnTo>
                  <a:lnTo>
                    <a:pt x="2" y="26"/>
                  </a:lnTo>
                  <a:lnTo>
                    <a:pt x="14" y="6"/>
                  </a:lnTo>
                  <a:lnTo>
                    <a:pt x="20" y="0"/>
                  </a:lnTo>
                  <a:lnTo>
                    <a:pt x="22" y="2"/>
                  </a:lnTo>
                  <a:lnTo>
                    <a:pt x="24" y="4"/>
                  </a:lnTo>
                  <a:close/>
                </a:path>
              </a:pathLst>
            </a:custGeom>
            <a:grpFill/>
            <a:ln w="3175" cmpd="sng">
              <a:solidFill>
                <a:schemeClr val="bg2">
                  <a:lumMod val="75000"/>
                </a:schemeClr>
              </a:solidFill>
              <a:round/>
              <a:headEnd/>
              <a:tailEnd/>
            </a:ln>
          </p:spPr>
          <p:txBody>
            <a:bodyPr/>
            <a:lstStyle/>
            <a:p>
              <a:endParaRPr lang="en-US">
                <a:solidFill>
                  <a:srgbClr val="FFFF00"/>
                </a:solidFill>
              </a:endParaRPr>
            </a:p>
          </p:txBody>
        </p:sp>
        <p:sp>
          <p:nvSpPr>
            <p:cNvPr id="259" name="Freeform 466"/>
            <p:cNvSpPr>
              <a:spLocks/>
            </p:cNvSpPr>
            <p:nvPr/>
          </p:nvSpPr>
          <p:spPr bwMode="auto">
            <a:xfrm>
              <a:off x="2780" y="3330"/>
              <a:ext cx="40" cy="74"/>
            </a:xfrm>
            <a:custGeom>
              <a:avLst/>
              <a:gdLst>
                <a:gd name="T0" fmla="*/ 16 w 40"/>
                <a:gd name="T1" fmla="*/ 36 h 74"/>
                <a:gd name="T2" fmla="*/ 14 w 40"/>
                <a:gd name="T3" fmla="*/ 40 h 74"/>
                <a:gd name="T4" fmla="*/ 12 w 40"/>
                <a:gd name="T5" fmla="*/ 46 h 74"/>
                <a:gd name="T6" fmla="*/ 10 w 40"/>
                <a:gd name="T7" fmla="*/ 50 h 74"/>
                <a:gd name="T8" fmla="*/ 6 w 40"/>
                <a:gd name="T9" fmla="*/ 56 h 74"/>
                <a:gd name="T10" fmla="*/ 6 w 40"/>
                <a:gd name="T11" fmla="*/ 58 h 74"/>
                <a:gd name="T12" fmla="*/ 4 w 40"/>
                <a:gd name="T13" fmla="*/ 62 h 74"/>
                <a:gd name="T14" fmla="*/ 4 w 40"/>
                <a:gd name="T15" fmla="*/ 68 h 74"/>
                <a:gd name="T16" fmla="*/ 2 w 40"/>
                <a:gd name="T17" fmla="*/ 72 h 74"/>
                <a:gd name="T18" fmla="*/ 2 w 40"/>
                <a:gd name="T19" fmla="*/ 74 h 74"/>
                <a:gd name="T20" fmla="*/ 0 w 40"/>
                <a:gd name="T21" fmla="*/ 74 h 74"/>
                <a:gd name="T22" fmla="*/ 0 w 40"/>
                <a:gd name="T23" fmla="*/ 66 h 74"/>
                <a:gd name="T24" fmla="*/ 2 w 40"/>
                <a:gd name="T25" fmla="*/ 60 h 74"/>
                <a:gd name="T26" fmla="*/ 2 w 40"/>
                <a:gd name="T27" fmla="*/ 58 h 74"/>
                <a:gd name="T28" fmla="*/ 6 w 40"/>
                <a:gd name="T29" fmla="*/ 48 h 74"/>
                <a:gd name="T30" fmla="*/ 6 w 40"/>
                <a:gd name="T31" fmla="*/ 46 h 74"/>
                <a:gd name="T32" fmla="*/ 8 w 40"/>
                <a:gd name="T33" fmla="*/ 42 h 74"/>
                <a:gd name="T34" fmla="*/ 10 w 40"/>
                <a:gd name="T35" fmla="*/ 40 h 74"/>
                <a:gd name="T36" fmla="*/ 14 w 40"/>
                <a:gd name="T37" fmla="*/ 36 h 74"/>
                <a:gd name="T38" fmla="*/ 26 w 40"/>
                <a:gd name="T39" fmla="*/ 14 h 74"/>
                <a:gd name="T40" fmla="*/ 28 w 40"/>
                <a:gd name="T41" fmla="*/ 12 h 74"/>
                <a:gd name="T42" fmla="*/ 36 w 40"/>
                <a:gd name="T43" fmla="*/ 2 h 74"/>
                <a:gd name="T44" fmla="*/ 38 w 40"/>
                <a:gd name="T45" fmla="*/ 0 h 74"/>
                <a:gd name="T46" fmla="*/ 40 w 40"/>
                <a:gd name="T47" fmla="*/ 0 h 74"/>
                <a:gd name="T48" fmla="*/ 40 w 40"/>
                <a:gd name="T49" fmla="*/ 2 h 74"/>
                <a:gd name="T50" fmla="*/ 38 w 40"/>
                <a:gd name="T51" fmla="*/ 4 h 74"/>
                <a:gd name="T52" fmla="*/ 36 w 40"/>
                <a:gd name="T53" fmla="*/ 6 h 74"/>
                <a:gd name="T54" fmla="*/ 34 w 40"/>
                <a:gd name="T55" fmla="*/ 10 h 74"/>
                <a:gd name="T56" fmla="*/ 32 w 40"/>
                <a:gd name="T57" fmla="*/ 12 h 74"/>
                <a:gd name="T58" fmla="*/ 26 w 40"/>
                <a:gd name="T59" fmla="*/ 20 h 74"/>
                <a:gd name="T60" fmla="*/ 24 w 40"/>
                <a:gd name="T61" fmla="*/ 22 h 74"/>
                <a:gd name="T62" fmla="*/ 16 w 40"/>
                <a:gd name="T63"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74">
                  <a:moveTo>
                    <a:pt x="16" y="36"/>
                  </a:moveTo>
                  <a:lnTo>
                    <a:pt x="14" y="40"/>
                  </a:lnTo>
                  <a:lnTo>
                    <a:pt x="12" y="46"/>
                  </a:lnTo>
                  <a:lnTo>
                    <a:pt x="10" y="50"/>
                  </a:lnTo>
                  <a:lnTo>
                    <a:pt x="6" y="56"/>
                  </a:lnTo>
                  <a:lnTo>
                    <a:pt x="6" y="58"/>
                  </a:lnTo>
                  <a:lnTo>
                    <a:pt x="4" y="62"/>
                  </a:lnTo>
                  <a:lnTo>
                    <a:pt x="4" y="68"/>
                  </a:lnTo>
                  <a:lnTo>
                    <a:pt x="2" y="72"/>
                  </a:lnTo>
                  <a:lnTo>
                    <a:pt x="2" y="74"/>
                  </a:lnTo>
                  <a:lnTo>
                    <a:pt x="0" y="74"/>
                  </a:lnTo>
                  <a:lnTo>
                    <a:pt x="0" y="66"/>
                  </a:lnTo>
                  <a:lnTo>
                    <a:pt x="2" y="60"/>
                  </a:lnTo>
                  <a:lnTo>
                    <a:pt x="2" y="58"/>
                  </a:lnTo>
                  <a:lnTo>
                    <a:pt x="6" y="48"/>
                  </a:lnTo>
                  <a:lnTo>
                    <a:pt x="6" y="46"/>
                  </a:lnTo>
                  <a:lnTo>
                    <a:pt x="8" y="42"/>
                  </a:lnTo>
                  <a:lnTo>
                    <a:pt x="10" y="40"/>
                  </a:lnTo>
                  <a:lnTo>
                    <a:pt x="14" y="36"/>
                  </a:lnTo>
                  <a:lnTo>
                    <a:pt x="26" y="14"/>
                  </a:lnTo>
                  <a:lnTo>
                    <a:pt x="28" y="12"/>
                  </a:lnTo>
                  <a:lnTo>
                    <a:pt x="36" y="2"/>
                  </a:lnTo>
                  <a:lnTo>
                    <a:pt x="38" y="0"/>
                  </a:lnTo>
                  <a:lnTo>
                    <a:pt x="40" y="0"/>
                  </a:lnTo>
                  <a:lnTo>
                    <a:pt x="40" y="2"/>
                  </a:lnTo>
                  <a:lnTo>
                    <a:pt x="38" y="4"/>
                  </a:lnTo>
                  <a:lnTo>
                    <a:pt x="36" y="6"/>
                  </a:lnTo>
                  <a:lnTo>
                    <a:pt x="34" y="10"/>
                  </a:lnTo>
                  <a:lnTo>
                    <a:pt x="32" y="12"/>
                  </a:lnTo>
                  <a:lnTo>
                    <a:pt x="26" y="20"/>
                  </a:lnTo>
                  <a:lnTo>
                    <a:pt x="24" y="22"/>
                  </a:lnTo>
                  <a:lnTo>
                    <a:pt x="16" y="36"/>
                  </a:lnTo>
                  <a:close/>
                </a:path>
              </a:pathLst>
            </a:custGeom>
            <a:grpFill/>
            <a:ln w="3175" cmpd="sng">
              <a:solidFill>
                <a:schemeClr val="bg2">
                  <a:lumMod val="75000"/>
                </a:schemeClr>
              </a:solidFill>
              <a:round/>
              <a:headEnd/>
              <a:tailEnd/>
            </a:ln>
          </p:spPr>
          <p:txBody>
            <a:bodyPr/>
            <a:lstStyle/>
            <a:p>
              <a:endParaRPr lang="en-US">
                <a:solidFill>
                  <a:srgbClr val="FFFF00"/>
                </a:solidFill>
              </a:endParaRPr>
            </a:p>
          </p:txBody>
        </p:sp>
        <p:sp>
          <p:nvSpPr>
            <p:cNvPr id="260" name="Freeform 467"/>
            <p:cNvSpPr>
              <a:spLocks/>
            </p:cNvSpPr>
            <p:nvPr/>
          </p:nvSpPr>
          <p:spPr bwMode="auto">
            <a:xfrm>
              <a:off x="2778" y="3406"/>
              <a:ext cx="26" cy="134"/>
            </a:xfrm>
            <a:custGeom>
              <a:avLst/>
              <a:gdLst>
                <a:gd name="T0" fmla="*/ 4 w 26"/>
                <a:gd name="T1" fmla="*/ 60 h 134"/>
                <a:gd name="T2" fmla="*/ 4 w 26"/>
                <a:gd name="T3" fmla="*/ 48 h 134"/>
                <a:gd name="T4" fmla="*/ 2 w 26"/>
                <a:gd name="T5" fmla="*/ 44 h 134"/>
                <a:gd name="T6" fmla="*/ 0 w 26"/>
                <a:gd name="T7" fmla="*/ 22 h 134"/>
                <a:gd name="T8" fmla="*/ 0 w 26"/>
                <a:gd name="T9" fmla="*/ 18 h 134"/>
                <a:gd name="T10" fmla="*/ 0 w 26"/>
                <a:gd name="T11" fmla="*/ 10 h 134"/>
                <a:gd name="T12" fmla="*/ 0 w 26"/>
                <a:gd name="T13" fmla="*/ 8 h 134"/>
                <a:gd name="T14" fmla="*/ 0 w 26"/>
                <a:gd name="T15" fmla="*/ 6 h 134"/>
                <a:gd name="T16" fmla="*/ 2 w 26"/>
                <a:gd name="T17" fmla="*/ 0 h 134"/>
                <a:gd name="T18" fmla="*/ 4 w 26"/>
                <a:gd name="T19" fmla="*/ 2 h 134"/>
                <a:gd name="T20" fmla="*/ 2 w 26"/>
                <a:gd name="T21" fmla="*/ 8 h 134"/>
                <a:gd name="T22" fmla="*/ 2 w 26"/>
                <a:gd name="T23" fmla="*/ 18 h 134"/>
                <a:gd name="T24" fmla="*/ 2 w 26"/>
                <a:gd name="T25" fmla="*/ 22 h 134"/>
                <a:gd name="T26" fmla="*/ 2 w 26"/>
                <a:gd name="T27" fmla="*/ 24 h 134"/>
                <a:gd name="T28" fmla="*/ 6 w 26"/>
                <a:gd name="T29" fmla="*/ 44 h 134"/>
                <a:gd name="T30" fmla="*/ 6 w 26"/>
                <a:gd name="T31" fmla="*/ 50 h 134"/>
                <a:gd name="T32" fmla="*/ 8 w 26"/>
                <a:gd name="T33" fmla="*/ 60 h 134"/>
                <a:gd name="T34" fmla="*/ 12 w 26"/>
                <a:gd name="T35" fmla="*/ 72 h 134"/>
                <a:gd name="T36" fmla="*/ 16 w 26"/>
                <a:gd name="T37" fmla="*/ 80 h 134"/>
                <a:gd name="T38" fmla="*/ 16 w 26"/>
                <a:gd name="T39" fmla="*/ 86 h 134"/>
                <a:gd name="T40" fmla="*/ 18 w 26"/>
                <a:gd name="T41" fmla="*/ 94 h 134"/>
                <a:gd name="T42" fmla="*/ 22 w 26"/>
                <a:gd name="T43" fmla="*/ 104 h 134"/>
                <a:gd name="T44" fmla="*/ 22 w 26"/>
                <a:gd name="T45" fmla="*/ 110 h 134"/>
                <a:gd name="T46" fmla="*/ 24 w 26"/>
                <a:gd name="T47" fmla="*/ 124 h 134"/>
                <a:gd name="T48" fmla="*/ 24 w 26"/>
                <a:gd name="T49" fmla="*/ 130 h 134"/>
                <a:gd name="T50" fmla="*/ 26 w 26"/>
                <a:gd name="T51" fmla="*/ 132 h 134"/>
                <a:gd name="T52" fmla="*/ 24 w 26"/>
                <a:gd name="T53" fmla="*/ 134 h 134"/>
                <a:gd name="T54" fmla="*/ 22 w 26"/>
                <a:gd name="T55" fmla="*/ 132 h 134"/>
                <a:gd name="T56" fmla="*/ 22 w 26"/>
                <a:gd name="T57" fmla="*/ 130 h 134"/>
                <a:gd name="T58" fmla="*/ 22 w 26"/>
                <a:gd name="T59" fmla="*/ 126 h 134"/>
                <a:gd name="T60" fmla="*/ 20 w 26"/>
                <a:gd name="T61" fmla="*/ 116 h 134"/>
                <a:gd name="T62" fmla="*/ 18 w 26"/>
                <a:gd name="T63" fmla="*/ 102 h 134"/>
                <a:gd name="T64" fmla="*/ 14 w 26"/>
                <a:gd name="T65" fmla="*/ 84 h 134"/>
                <a:gd name="T66" fmla="*/ 10 w 26"/>
                <a:gd name="T67" fmla="*/ 74 h 134"/>
                <a:gd name="T68" fmla="*/ 6 w 26"/>
                <a:gd name="T69" fmla="*/ 62 h 134"/>
                <a:gd name="T70" fmla="*/ 4 w 26"/>
                <a:gd name="T71"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 h="134">
                  <a:moveTo>
                    <a:pt x="4" y="60"/>
                  </a:moveTo>
                  <a:lnTo>
                    <a:pt x="4" y="48"/>
                  </a:lnTo>
                  <a:lnTo>
                    <a:pt x="2" y="44"/>
                  </a:lnTo>
                  <a:lnTo>
                    <a:pt x="0" y="22"/>
                  </a:lnTo>
                  <a:lnTo>
                    <a:pt x="0" y="18"/>
                  </a:lnTo>
                  <a:lnTo>
                    <a:pt x="0" y="10"/>
                  </a:lnTo>
                  <a:lnTo>
                    <a:pt x="0" y="8"/>
                  </a:lnTo>
                  <a:lnTo>
                    <a:pt x="0" y="6"/>
                  </a:lnTo>
                  <a:lnTo>
                    <a:pt x="2" y="0"/>
                  </a:lnTo>
                  <a:lnTo>
                    <a:pt x="4" y="2"/>
                  </a:lnTo>
                  <a:lnTo>
                    <a:pt x="2" y="8"/>
                  </a:lnTo>
                  <a:lnTo>
                    <a:pt x="2" y="18"/>
                  </a:lnTo>
                  <a:lnTo>
                    <a:pt x="2" y="22"/>
                  </a:lnTo>
                  <a:lnTo>
                    <a:pt x="2" y="24"/>
                  </a:lnTo>
                  <a:lnTo>
                    <a:pt x="6" y="44"/>
                  </a:lnTo>
                  <a:lnTo>
                    <a:pt x="6" y="50"/>
                  </a:lnTo>
                  <a:lnTo>
                    <a:pt x="8" y="60"/>
                  </a:lnTo>
                  <a:lnTo>
                    <a:pt x="12" y="72"/>
                  </a:lnTo>
                  <a:lnTo>
                    <a:pt x="16" y="80"/>
                  </a:lnTo>
                  <a:lnTo>
                    <a:pt x="16" y="86"/>
                  </a:lnTo>
                  <a:lnTo>
                    <a:pt x="18" y="94"/>
                  </a:lnTo>
                  <a:lnTo>
                    <a:pt x="22" y="104"/>
                  </a:lnTo>
                  <a:lnTo>
                    <a:pt x="22" y="110"/>
                  </a:lnTo>
                  <a:lnTo>
                    <a:pt x="24" y="124"/>
                  </a:lnTo>
                  <a:lnTo>
                    <a:pt x="24" y="130"/>
                  </a:lnTo>
                  <a:lnTo>
                    <a:pt x="26" y="132"/>
                  </a:lnTo>
                  <a:lnTo>
                    <a:pt x="24" y="134"/>
                  </a:lnTo>
                  <a:lnTo>
                    <a:pt x="22" y="132"/>
                  </a:lnTo>
                  <a:lnTo>
                    <a:pt x="22" y="130"/>
                  </a:lnTo>
                  <a:lnTo>
                    <a:pt x="22" y="126"/>
                  </a:lnTo>
                  <a:lnTo>
                    <a:pt x="20" y="116"/>
                  </a:lnTo>
                  <a:lnTo>
                    <a:pt x="18" y="102"/>
                  </a:lnTo>
                  <a:lnTo>
                    <a:pt x="14" y="84"/>
                  </a:lnTo>
                  <a:lnTo>
                    <a:pt x="10" y="74"/>
                  </a:lnTo>
                  <a:lnTo>
                    <a:pt x="6" y="62"/>
                  </a:lnTo>
                  <a:lnTo>
                    <a:pt x="4" y="60"/>
                  </a:lnTo>
                  <a:close/>
                </a:path>
              </a:pathLst>
            </a:custGeom>
            <a:grpFill/>
            <a:ln w="3175" cmpd="sng">
              <a:solidFill>
                <a:schemeClr val="bg2">
                  <a:lumMod val="75000"/>
                </a:schemeClr>
              </a:solidFill>
              <a:round/>
              <a:headEnd/>
              <a:tailEnd/>
            </a:ln>
          </p:spPr>
          <p:txBody>
            <a:bodyPr/>
            <a:lstStyle/>
            <a:p>
              <a:endParaRPr lang="en-US">
                <a:solidFill>
                  <a:srgbClr val="FFFF00"/>
                </a:solidFill>
              </a:endParaRPr>
            </a:p>
          </p:txBody>
        </p:sp>
      </p:grpSp>
      <p:sp>
        <p:nvSpPr>
          <p:cNvPr id="261" name="Freeform 468"/>
          <p:cNvSpPr>
            <a:spLocks/>
          </p:cNvSpPr>
          <p:nvPr/>
        </p:nvSpPr>
        <p:spPr bwMode="auto">
          <a:xfrm>
            <a:off x="9218613" y="2536826"/>
            <a:ext cx="25400" cy="28575"/>
          </a:xfrm>
          <a:custGeom>
            <a:avLst/>
            <a:gdLst>
              <a:gd name="T0" fmla="*/ 14 w 16"/>
              <a:gd name="T1" fmla="*/ 0 h 18"/>
              <a:gd name="T2" fmla="*/ 12 w 16"/>
              <a:gd name="T3" fmla="*/ 0 h 18"/>
              <a:gd name="T4" fmla="*/ 4 w 16"/>
              <a:gd name="T5" fmla="*/ 4 h 18"/>
              <a:gd name="T6" fmla="*/ 2 w 16"/>
              <a:gd name="T7" fmla="*/ 4 h 18"/>
              <a:gd name="T8" fmla="*/ 0 w 16"/>
              <a:gd name="T9" fmla="*/ 16 h 18"/>
              <a:gd name="T10" fmla="*/ 2 w 16"/>
              <a:gd name="T11" fmla="*/ 18 h 18"/>
              <a:gd name="T12" fmla="*/ 4 w 16"/>
              <a:gd name="T13" fmla="*/ 18 h 18"/>
              <a:gd name="T14" fmla="*/ 10 w 16"/>
              <a:gd name="T15" fmla="*/ 14 h 18"/>
              <a:gd name="T16" fmla="*/ 10 w 16"/>
              <a:gd name="T17" fmla="*/ 12 h 18"/>
              <a:gd name="T18" fmla="*/ 12 w 16"/>
              <a:gd name="T19" fmla="*/ 10 h 18"/>
              <a:gd name="T20" fmla="*/ 16 w 16"/>
              <a:gd name="T21" fmla="*/ 4 h 18"/>
              <a:gd name="T22" fmla="*/ 14 w 16"/>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8">
                <a:moveTo>
                  <a:pt x="14" y="0"/>
                </a:moveTo>
                <a:lnTo>
                  <a:pt x="12" y="0"/>
                </a:lnTo>
                <a:lnTo>
                  <a:pt x="4" y="4"/>
                </a:lnTo>
                <a:lnTo>
                  <a:pt x="2" y="4"/>
                </a:lnTo>
                <a:lnTo>
                  <a:pt x="0" y="16"/>
                </a:lnTo>
                <a:lnTo>
                  <a:pt x="2" y="18"/>
                </a:lnTo>
                <a:lnTo>
                  <a:pt x="4" y="18"/>
                </a:lnTo>
                <a:lnTo>
                  <a:pt x="10" y="14"/>
                </a:lnTo>
                <a:lnTo>
                  <a:pt x="10" y="12"/>
                </a:lnTo>
                <a:lnTo>
                  <a:pt x="12" y="10"/>
                </a:lnTo>
                <a:lnTo>
                  <a:pt x="16" y="4"/>
                </a:lnTo>
                <a:lnTo>
                  <a:pt x="14" y="0"/>
                </a:lnTo>
                <a:close/>
              </a:path>
            </a:pathLst>
          </a:custGeom>
          <a:solidFill>
            <a:schemeClr val="bg2">
              <a:lumMod val="90000"/>
            </a:schemeClr>
          </a:solidFill>
          <a:ln w="3175" cmpd="sng">
            <a:solidFill>
              <a:schemeClr val="bg2">
                <a:lumMod val="75000"/>
              </a:schemeClr>
            </a:solidFill>
            <a:round/>
            <a:headEnd/>
            <a:tailEnd/>
          </a:ln>
        </p:spPr>
        <p:txBody>
          <a:bodyPr/>
          <a:lstStyle/>
          <a:p>
            <a:endParaRPr lang="en-US">
              <a:solidFill>
                <a:prstClr val="black"/>
              </a:solidFill>
            </a:endParaRPr>
          </a:p>
        </p:txBody>
      </p:sp>
      <p:sp>
        <p:nvSpPr>
          <p:cNvPr id="262" name="Freeform 469"/>
          <p:cNvSpPr>
            <a:spLocks/>
          </p:cNvSpPr>
          <p:nvPr/>
        </p:nvSpPr>
        <p:spPr bwMode="auto">
          <a:xfrm>
            <a:off x="7186613" y="1987550"/>
            <a:ext cx="50800" cy="95250"/>
          </a:xfrm>
          <a:custGeom>
            <a:avLst/>
            <a:gdLst>
              <a:gd name="T0" fmla="*/ 8 w 32"/>
              <a:gd name="T1" fmla="*/ 58 h 60"/>
              <a:gd name="T2" fmla="*/ 2 w 32"/>
              <a:gd name="T3" fmla="*/ 56 h 60"/>
              <a:gd name="T4" fmla="*/ 2 w 32"/>
              <a:gd name="T5" fmla="*/ 54 h 60"/>
              <a:gd name="T6" fmla="*/ 0 w 32"/>
              <a:gd name="T7" fmla="*/ 48 h 60"/>
              <a:gd name="T8" fmla="*/ 0 w 32"/>
              <a:gd name="T9" fmla="*/ 40 h 60"/>
              <a:gd name="T10" fmla="*/ 0 w 32"/>
              <a:gd name="T11" fmla="*/ 38 h 60"/>
              <a:gd name="T12" fmla="*/ 10 w 32"/>
              <a:gd name="T13" fmla="*/ 16 h 60"/>
              <a:gd name="T14" fmla="*/ 14 w 32"/>
              <a:gd name="T15" fmla="*/ 16 h 60"/>
              <a:gd name="T16" fmla="*/ 16 w 32"/>
              <a:gd name="T17" fmla="*/ 16 h 60"/>
              <a:gd name="T18" fmla="*/ 20 w 32"/>
              <a:gd name="T19" fmla="*/ 12 h 60"/>
              <a:gd name="T20" fmla="*/ 22 w 32"/>
              <a:gd name="T21" fmla="*/ 8 h 60"/>
              <a:gd name="T22" fmla="*/ 22 w 32"/>
              <a:gd name="T23" fmla="*/ 6 h 60"/>
              <a:gd name="T24" fmla="*/ 24 w 32"/>
              <a:gd name="T25" fmla="*/ 0 h 60"/>
              <a:gd name="T26" fmla="*/ 32 w 32"/>
              <a:gd name="T27" fmla="*/ 0 h 60"/>
              <a:gd name="T28" fmla="*/ 32 w 32"/>
              <a:gd name="T29" fmla="*/ 2 h 60"/>
              <a:gd name="T30" fmla="*/ 32 w 32"/>
              <a:gd name="T31" fmla="*/ 4 h 60"/>
              <a:gd name="T32" fmla="*/ 32 w 32"/>
              <a:gd name="T33" fmla="*/ 6 h 60"/>
              <a:gd name="T34" fmla="*/ 32 w 32"/>
              <a:gd name="T35" fmla="*/ 8 h 60"/>
              <a:gd name="T36" fmla="*/ 26 w 32"/>
              <a:gd name="T37" fmla="*/ 6 h 60"/>
              <a:gd name="T38" fmla="*/ 24 w 32"/>
              <a:gd name="T39" fmla="*/ 24 h 60"/>
              <a:gd name="T40" fmla="*/ 22 w 32"/>
              <a:gd name="T41" fmla="*/ 26 h 60"/>
              <a:gd name="T42" fmla="*/ 18 w 32"/>
              <a:gd name="T43" fmla="*/ 38 h 60"/>
              <a:gd name="T44" fmla="*/ 18 w 32"/>
              <a:gd name="T45" fmla="*/ 40 h 60"/>
              <a:gd name="T46" fmla="*/ 18 w 32"/>
              <a:gd name="T47" fmla="*/ 42 h 60"/>
              <a:gd name="T48" fmla="*/ 18 w 32"/>
              <a:gd name="T49" fmla="*/ 44 h 60"/>
              <a:gd name="T50" fmla="*/ 16 w 32"/>
              <a:gd name="T51" fmla="*/ 48 h 60"/>
              <a:gd name="T52" fmla="*/ 10 w 32"/>
              <a:gd name="T53" fmla="*/ 58 h 60"/>
              <a:gd name="T54" fmla="*/ 10 w 32"/>
              <a:gd name="T55" fmla="*/ 60 h 60"/>
              <a:gd name="T56" fmla="*/ 8 w 32"/>
              <a:gd name="T57"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60">
                <a:moveTo>
                  <a:pt x="8" y="58"/>
                </a:moveTo>
                <a:lnTo>
                  <a:pt x="2" y="56"/>
                </a:lnTo>
                <a:lnTo>
                  <a:pt x="2" y="54"/>
                </a:lnTo>
                <a:lnTo>
                  <a:pt x="0" y="48"/>
                </a:lnTo>
                <a:lnTo>
                  <a:pt x="0" y="40"/>
                </a:lnTo>
                <a:lnTo>
                  <a:pt x="0" y="38"/>
                </a:lnTo>
                <a:lnTo>
                  <a:pt x="10" y="16"/>
                </a:lnTo>
                <a:lnTo>
                  <a:pt x="14" y="16"/>
                </a:lnTo>
                <a:lnTo>
                  <a:pt x="16" y="16"/>
                </a:lnTo>
                <a:lnTo>
                  <a:pt x="20" y="12"/>
                </a:lnTo>
                <a:lnTo>
                  <a:pt x="22" y="8"/>
                </a:lnTo>
                <a:lnTo>
                  <a:pt x="22" y="6"/>
                </a:lnTo>
                <a:lnTo>
                  <a:pt x="24" y="0"/>
                </a:lnTo>
                <a:lnTo>
                  <a:pt x="32" y="0"/>
                </a:lnTo>
                <a:lnTo>
                  <a:pt x="32" y="2"/>
                </a:lnTo>
                <a:lnTo>
                  <a:pt x="32" y="4"/>
                </a:lnTo>
                <a:lnTo>
                  <a:pt x="32" y="6"/>
                </a:lnTo>
                <a:lnTo>
                  <a:pt x="32" y="8"/>
                </a:lnTo>
                <a:lnTo>
                  <a:pt x="26" y="6"/>
                </a:lnTo>
                <a:lnTo>
                  <a:pt x="24" y="24"/>
                </a:lnTo>
                <a:lnTo>
                  <a:pt x="22" y="26"/>
                </a:lnTo>
                <a:lnTo>
                  <a:pt x="18" y="38"/>
                </a:lnTo>
                <a:lnTo>
                  <a:pt x="18" y="40"/>
                </a:lnTo>
                <a:lnTo>
                  <a:pt x="18" y="42"/>
                </a:lnTo>
                <a:lnTo>
                  <a:pt x="18" y="44"/>
                </a:lnTo>
                <a:lnTo>
                  <a:pt x="16" y="48"/>
                </a:lnTo>
                <a:lnTo>
                  <a:pt x="10" y="58"/>
                </a:lnTo>
                <a:lnTo>
                  <a:pt x="10" y="60"/>
                </a:lnTo>
                <a:lnTo>
                  <a:pt x="8" y="58"/>
                </a:lnTo>
                <a:close/>
              </a:path>
            </a:pathLst>
          </a:custGeom>
          <a:solidFill>
            <a:schemeClr val="bg2">
              <a:lumMod val="90000"/>
            </a:schemeClr>
          </a:solidFill>
          <a:ln w="3175" cmpd="sng">
            <a:solidFill>
              <a:schemeClr val="bg2">
                <a:lumMod val="75000"/>
              </a:schemeClr>
            </a:solidFill>
            <a:round/>
            <a:headEnd/>
            <a:tailEnd/>
          </a:ln>
        </p:spPr>
        <p:txBody>
          <a:bodyPr/>
          <a:lstStyle/>
          <a:p>
            <a:endParaRPr lang="en-US">
              <a:solidFill>
                <a:prstClr val="black"/>
              </a:solidFill>
            </a:endParaRPr>
          </a:p>
        </p:txBody>
      </p:sp>
      <p:sp>
        <p:nvSpPr>
          <p:cNvPr id="263" name="Freeform 470"/>
          <p:cNvSpPr>
            <a:spLocks/>
          </p:cNvSpPr>
          <p:nvPr/>
        </p:nvSpPr>
        <p:spPr bwMode="auto">
          <a:xfrm>
            <a:off x="5815013" y="1279526"/>
            <a:ext cx="1022350" cy="1101725"/>
          </a:xfrm>
          <a:custGeom>
            <a:avLst/>
            <a:gdLst>
              <a:gd name="T0" fmla="*/ 522 w 644"/>
              <a:gd name="T1" fmla="*/ 634 h 694"/>
              <a:gd name="T2" fmla="*/ 500 w 644"/>
              <a:gd name="T3" fmla="*/ 622 h 694"/>
              <a:gd name="T4" fmla="*/ 478 w 644"/>
              <a:gd name="T5" fmla="*/ 608 h 694"/>
              <a:gd name="T6" fmla="*/ 466 w 644"/>
              <a:gd name="T7" fmla="*/ 590 h 694"/>
              <a:gd name="T8" fmla="*/ 450 w 644"/>
              <a:gd name="T9" fmla="*/ 578 h 694"/>
              <a:gd name="T10" fmla="*/ 432 w 644"/>
              <a:gd name="T11" fmla="*/ 570 h 694"/>
              <a:gd name="T12" fmla="*/ 416 w 644"/>
              <a:gd name="T13" fmla="*/ 562 h 694"/>
              <a:gd name="T14" fmla="*/ 386 w 644"/>
              <a:gd name="T15" fmla="*/ 542 h 694"/>
              <a:gd name="T16" fmla="*/ 386 w 644"/>
              <a:gd name="T17" fmla="*/ 490 h 694"/>
              <a:gd name="T18" fmla="*/ 388 w 644"/>
              <a:gd name="T19" fmla="*/ 448 h 694"/>
              <a:gd name="T20" fmla="*/ 374 w 644"/>
              <a:gd name="T21" fmla="*/ 446 h 694"/>
              <a:gd name="T22" fmla="*/ 374 w 644"/>
              <a:gd name="T23" fmla="*/ 430 h 694"/>
              <a:gd name="T24" fmla="*/ 402 w 644"/>
              <a:gd name="T25" fmla="*/ 400 h 694"/>
              <a:gd name="T26" fmla="*/ 424 w 644"/>
              <a:gd name="T27" fmla="*/ 354 h 694"/>
              <a:gd name="T28" fmla="*/ 436 w 644"/>
              <a:gd name="T29" fmla="*/ 302 h 694"/>
              <a:gd name="T30" fmla="*/ 448 w 644"/>
              <a:gd name="T31" fmla="*/ 290 h 694"/>
              <a:gd name="T32" fmla="*/ 506 w 644"/>
              <a:gd name="T33" fmla="*/ 236 h 694"/>
              <a:gd name="T34" fmla="*/ 542 w 644"/>
              <a:gd name="T35" fmla="*/ 200 h 694"/>
              <a:gd name="T36" fmla="*/ 570 w 644"/>
              <a:gd name="T37" fmla="*/ 184 h 694"/>
              <a:gd name="T38" fmla="*/ 622 w 644"/>
              <a:gd name="T39" fmla="*/ 160 h 694"/>
              <a:gd name="T40" fmla="*/ 628 w 644"/>
              <a:gd name="T41" fmla="*/ 144 h 694"/>
              <a:gd name="T42" fmla="*/ 604 w 644"/>
              <a:gd name="T43" fmla="*/ 140 h 694"/>
              <a:gd name="T44" fmla="*/ 542 w 644"/>
              <a:gd name="T45" fmla="*/ 140 h 694"/>
              <a:gd name="T46" fmla="*/ 528 w 644"/>
              <a:gd name="T47" fmla="*/ 126 h 694"/>
              <a:gd name="T48" fmla="*/ 502 w 644"/>
              <a:gd name="T49" fmla="*/ 144 h 694"/>
              <a:gd name="T50" fmla="*/ 488 w 644"/>
              <a:gd name="T51" fmla="*/ 150 h 694"/>
              <a:gd name="T52" fmla="*/ 460 w 644"/>
              <a:gd name="T53" fmla="*/ 134 h 694"/>
              <a:gd name="T54" fmla="*/ 438 w 644"/>
              <a:gd name="T55" fmla="*/ 126 h 694"/>
              <a:gd name="T56" fmla="*/ 424 w 644"/>
              <a:gd name="T57" fmla="*/ 116 h 694"/>
              <a:gd name="T58" fmla="*/ 414 w 644"/>
              <a:gd name="T59" fmla="*/ 128 h 694"/>
              <a:gd name="T60" fmla="*/ 388 w 644"/>
              <a:gd name="T61" fmla="*/ 106 h 694"/>
              <a:gd name="T62" fmla="*/ 326 w 644"/>
              <a:gd name="T63" fmla="*/ 86 h 694"/>
              <a:gd name="T64" fmla="*/ 298 w 644"/>
              <a:gd name="T65" fmla="*/ 100 h 694"/>
              <a:gd name="T66" fmla="*/ 282 w 644"/>
              <a:gd name="T67" fmla="*/ 90 h 694"/>
              <a:gd name="T68" fmla="*/ 256 w 644"/>
              <a:gd name="T69" fmla="*/ 86 h 694"/>
              <a:gd name="T70" fmla="*/ 232 w 644"/>
              <a:gd name="T71" fmla="*/ 80 h 694"/>
              <a:gd name="T72" fmla="*/ 214 w 644"/>
              <a:gd name="T73" fmla="*/ 76 h 694"/>
              <a:gd name="T74" fmla="*/ 208 w 644"/>
              <a:gd name="T75" fmla="*/ 52 h 694"/>
              <a:gd name="T76" fmla="*/ 202 w 644"/>
              <a:gd name="T77" fmla="*/ 26 h 694"/>
              <a:gd name="T78" fmla="*/ 184 w 644"/>
              <a:gd name="T79" fmla="*/ 2 h 694"/>
              <a:gd name="T80" fmla="*/ 172 w 644"/>
              <a:gd name="T81" fmla="*/ 2 h 694"/>
              <a:gd name="T82" fmla="*/ 0 w 644"/>
              <a:gd name="T83" fmla="*/ 44 h 694"/>
              <a:gd name="T84" fmla="*/ 6 w 644"/>
              <a:gd name="T85" fmla="*/ 96 h 694"/>
              <a:gd name="T86" fmla="*/ 6 w 644"/>
              <a:gd name="T87" fmla="*/ 136 h 694"/>
              <a:gd name="T88" fmla="*/ 22 w 644"/>
              <a:gd name="T89" fmla="*/ 192 h 694"/>
              <a:gd name="T90" fmla="*/ 30 w 644"/>
              <a:gd name="T91" fmla="*/ 282 h 694"/>
              <a:gd name="T92" fmla="*/ 36 w 644"/>
              <a:gd name="T93" fmla="*/ 342 h 694"/>
              <a:gd name="T94" fmla="*/ 48 w 644"/>
              <a:gd name="T95" fmla="*/ 360 h 694"/>
              <a:gd name="T96" fmla="*/ 50 w 644"/>
              <a:gd name="T97" fmla="*/ 396 h 694"/>
              <a:gd name="T98" fmla="*/ 38 w 644"/>
              <a:gd name="T99" fmla="*/ 432 h 694"/>
              <a:gd name="T100" fmla="*/ 38 w 644"/>
              <a:gd name="T101" fmla="*/ 466 h 694"/>
              <a:gd name="T102" fmla="*/ 54 w 644"/>
              <a:gd name="T103" fmla="*/ 472 h 694"/>
              <a:gd name="T104" fmla="*/ 60 w 644"/>
              <a:gd name="T105" fmla="*/ 574 h 694"/>
              <a:gd name="T106" fmla="*/ 64 w 644"/>
              <a:gd name="T107" fmla="*/ 694 h 694"/>
              <a:gd name="T108" fmla="*/ 96 w 644"/>
              <a:gd name="T109" fmla="*/ 694 h 694"/>
              <a:gd name="T110" fmla="*/ 158 w 644"/>
              <a:gd name="T111" fmla="*/ 694 h 694"/>
              <a:gd name="T112" fmla="*/ 194 w 644"/>
              <a:gd name="T113" fmla="*/ 692 h 694"/>
              <a:gd name="T114" fmla="*/ 240 w 644"/>
              <a:gd name="T115" fmla="*/ 692 h 694"/>
              <a:gd name="T116" fmla="*/ 280 w 644"/>
              <a:gd name="T117" fmla="*/ 692 h 694"/>
              <a:gd name="T118" fmla="*/ 306 w 644"/>
              <a:gd name="T119" fmla="*/ 690 h 694"/>
              <a:gd name="T120" fmla="*/ 342 w 644"/>
              <a:gd name="T121" fmla="*/ 690 h 694"/>
              <a:gd name="T122" fmla="*/ 398 w 644"/>
              <a:gd name="T123" fmla="*/ 688 h 694"/>
              <a:gd name="T124" fmla="*/ 530 w 644"/>
              <a:gd name="T125" fmla="*/ 68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4" h="694">
                <a:moveTo>
                  <a:pt x="528" y="654"/>
                </a:moveTo>
                <a:lnTo>
                  <a:pt x="530" y="650"/>
                </a:lnTo>
                <a:lnTo>
                  <a:pt x="528" y="646"/>
                </a:lnTo>
                <a:lnTo>
                  <a:pt x="526" y="644"/>
                </a:lnTo>
                <a:lnTo>
                  <a:pt x="522" y="634"/>
                </a:lnTo>
                <a:lnTo>
                  <a:pt x="518" y="632"/>
                </a:lnTo>
                <a:lnTo>
                  <a:pt x="516" y="628"/>
                </a:lnTo>
                <a:lnTo>
                  <a:pt x="512" y="626"/>
                </a:lnTo>
                <a:lnTo>
                  <a:pt x="504" y="620"/>
                </a:lnTo>
                <a:lnTo>
                  <a:pt x="500" y="622"/>
                </a:lnTo>
                <a:lnTo>
                  <a:pt x="498" y="620"/>
                </a:lnTo>
                <a:lnTo>
                  <a:pt x="496" y="620"/>
                </a:lnTo>
                <a:lnTo>
                  <a:pt x="492" y="618"/>
                </a:lnTo>
                <a:lnTo>
                  <a:pt x="490" y="616"/>
                </a:lnTo>
                <a:lnTo>
                  <a:pt x="478" y="608"/>
                </a:lnTo>
                <a:lnTo>
                  <a:pt x="474" y="604"/>
                </a:lnTo>
                <a:lnTo>
                  <a:pt x="474" y="602"/>
                </a:lnTo>
                <a:lnTo>
                  <a:pt x="470" y="598"/>
                </a:lnTo>
                <a:lnTo>
                  <a:pt x="468" y="594"/>
                </a:lnTo>
                <a:lnTo>
                  <a:pt x="466" y="590"/>
                </a:lnTo>
                <a:lnTo>
                  <a:pt x="464" y="588"/>
                </a:lnTo>
                <a:lnTo>
                  <a:pt x="462" y="586"/>
                </a:lnTo>
                <a:lnTo>
                  <a:pt x="458" y="584"/>
                </a:lnTo>
                <a:lnTo>
                  <a:pt x="456" y="582"/>
                </a:lnTo>
                <a:lnTo>
                  <a:pt x="450" y="578"/>
                </a:lnTo>
                <a:lnTo>
                  <a:pt x="446" y="578"/>
                </a:lnTo>
                <a:lnTo>
                  <a:pt x="442" y="576"/>
                </a:lnTo>
                <a:lnTo>
                  <a:pt x="438" y="576"/>
                </a:lnTo>
                <a:lnTo>
                  <a:pt x="436" y="574"/>
                </a:lnTo>
                <a:lnTo>
                  <a:pt x="432" y="570"/>
                </a:lnTo>
                <a:lnTo>
                  <a:pt x="430" y="566"/>
                </a:lnTo>
                <a:lnTo>
                  <a:pt x="428" y="564"/>
                </a:lnTo>
                <a:lnTo>
                  <a:pt x="426" y="562"/>
                </a:lnTo>
                <a:lnTo>
                  <a:pt x="420" y="562"/>
                </a:lnTo>
                <a:lnTo>
                  <a:pt x="416" y="562"/>
                </a:lnTo>
                <a:lnTo>
                  <a:pt x="414" y="560"/>
                </a:lnTo>
                <a:lnTo>
                  <a:pt x="410" y="560"/>
                </a:lnTo>
                <a:lnTo>
                  <a:pt x="406" y="560"/>
                </a:lnTo>
                <a:lnTo>
                  <a:pt x="402" y="556"/>
                </a:lnTo>
                <a:lnTo>
                  <a:pt x="386" y="542"/>
                </a:lnTo>
                <a:lnTo>
                  <a:pt x="386" y="538"/>
                </a:lnTo>
                <a:lnTo>
                  <a:pt x="388" y="534"/>
                </a:lnTo>
                <a:lnTo>
                  <a:pt x="388" y="520"/>
                </a:lnTo>
                <a:lnTo>
                  <a:pt x="386" y="510"/>
                </a:lnTo>
                <a:lnTo>
                  <a:pt x="386" y="490"/>
                </a:lnTo>
                <a:lnTo>
                  <a:pt x="388" y="478"/>
                </a:lnTo>
                <a:lnTo>
                  <a:pt x="392" y="474"/>
                </a:lnTo>
                <a:lnTo>
                  <a:pt x="394" y="464"/>
                </a:lnTo>
                <a:lnTo>
                  <a:pt x="394" y="460"/>
                </a:lnTo>
                <a:lnTo>
                  <a:pt x="388" y="448"/>
                </a:lnTo>
                <a:lnTo>
                  <a:pt x="384" y="446"/>
                </a:lnTo>
                <a:lnTo>
                  <a:pt x="382" y="446"/>
                </a:lnTo>
                <a:lnTo>
                  <a:pt x="378" y="446"/>
                </a:lnTo>
                <a:lnTo>
                  <a:pt x="376" y="446"/>
                </a:lnTo>
                <a:lnTo>
                  <a:pt x="374" y="446"/>
                </a:lnTo>
                <a:lnTo>
                  <a:pt x="374" y="442"/>
                </a:lnTo>
                <a:lnTo>
                  <a:pt x="374" y="440"/>
                </a:lnTo>
                <a:lnTo>
                  <a:pt x="374" y="436"/>
                </a:lnTo>
                <a:lnTo>
                  <a:pt x="374" y="434"/>
                </a:lnTo>
                <a:lnTo>
                  <a:pt x="374" y="430"/>
                </a:lnTo>
                <a:lnTo>
                  <a:pt x="386" y="408"/>
                </a:lnTo>
                <a:lnTo>
                  <a:pt x="390" y="404"/>
                </a:lnTo>
                <a:lnTo>
                  <a:pt x="392" y="404"/>
                </a:lnTo>
                <a:lnTo>
                  <a:pt x="396" y="402"/>
                </a:lnTo>
                <a:lnTo>
                  <a:pt x="402" y="400"/>
                </a:lnTo>
                <a:lnTo>
                  <a:pt x="418" y="390"/>
                </a:lnTo>
                <a:lnTo>
                  <a:pt x="424" y="382"/>
                </a:lnTo>
                <a:lnTo>
                  <a:pt x="424" y="374"/>
                </a:lnTo>
                <a:lnTo>
                  <a:pt x="424" y="362"/>
                </a:lnTo>
                <a:lnTo>
                  <a:pt x="424" y="354"/>
                </a:lnTo>
                <a:lnTo>
                  <a:pt x="422" y="340"/>
                </a:lnTo>
                <a:lnTo>
                  <a:pt x="422" y="318"/>
                </a:lnTo>
                <a:lnTo>
                  <a:pt x="422" y="314"/>
                </a:lnTo>
                <a:lnTo>
                  <a:pt x="434" y="304"/>
                </a:lnTo>
                <a:lnTo>
                  <a:pt x="436" y="302"/>
                </a:lnTo>
                <a:lnTo>
                  <a:pt x="438" y="300"/>
                </a:lnTo>
                <a:lnTo>
                  <a:pt x="440" y="296"/>
                </a:lnTo>
                <a:lnTo>
                  <a:pt x="442" y="296"/>
                </a:lnTo>
                <a:lnTo>
                  <a:pt x="442" y="294"/>
                </a:lnTo>
                <a:lnTo>
                  <a:pt x="448" y="290"/>
                </a:lnTo>
                <a:lnTo>
                  <a:pt x="462" y="280"/>
                </a:lnTo>
                <a:lnTo>
                  <a:pt x="472" y="272"/>
                </a:lnTo>
                <a:lnTo>
                  <a:pt x="498" y="248"/>
                </a:lnTo>
                <a:lnTo>
                  <a:pt x="504" y="240"/>
                </a:lnTo>
                <a:lnTo>
                  <a:pt x="506" y="236"/>
                </a:lnTo>
                <a:lnTo>
                  <a:pt x="510" y="230"/>
                </a:lnTo>
                <a:lnTo>
                  <a:pt x="514" y="226"/>
                </a:lnTo>
                <a:lnTo>
                  <a:pt x="518" y="222"/>
                </a:lnTo>
                <a:lnTo>
                  <a:pt x="522" y="216"/>
                </a:lnTo>
                <a:lnTo>
                  <a:pt x="542" y="200"/>
                </a:lnTo>
                <a:lnTo>
                  <a:pt x="544" y="198"/>
                </a:lnTo>
                <a:lnTo>
                  <a:pt x="548" y="196"/>
                </a:lnTo>
                <a:lnTo>
                  <a:pt x="556" y="190"/>
                </a:lnTo>
                <a:lnTo>
                  <a:pt x="566" y="184"/>
                </a:lnTo>
                <a:lnTo>
                  <a:pt x="570" y="184"/>
                </a:lnTo>
                <a:lnTo>
                  <a:pt x="584" y="178"/>
                </a:lnTo>
                <a:lnTo>
                  <a:pt x="590" y="176"/>
                </a:lnTo>
                <a:lnTo>
                  <a:pt x="592" y="176"/>
                </a:lnTo>
                <a:lnTo>
                  <a:pt x="606" y="168"/>
                </a:lnTo>
                <a:lnTo>
                  <a:pt x="622" y="160"/>
                </a:lnTo>
                <a:lnTo>
                  <a:pt x="628" y="158"/>
                </a:lnTo>
                <a:lnTo>
                  <a:pt x="642" y="148"/>
                </a:lnTo>
                <a:lnTo>
                  <a:pt x="644" y="146"/>
                </a:lnTo>
                <a:lnTo>
                  <a:pt x="640" y="144"/>
                </a:lnTo>
                <a:lnTo>
                  <a:pt x="628" y="144"/>
                </a:lnTo>
                <a:lnTo>
                  <a:pt x="622" y="146"/>
                </a:lnTo>
                <a:lnTo>
                  <a:pt x="620" y="148"/>
                </a:lnTo>
                <a:lnTo>
                  <a:pt x="616" y="148"/>
                </a:lnTo>
                <a:lnTo>
                  <a:pt x="608" y="144"/>
                </a:lnTo>
                <a:lnTo>
                  <a:pt x="604" y="140"/>
                </a:lnTo>
                <a:lnTo>
                  <a:pt x="602" y="136"/>
                </a:lnTo>
                <a:lnTo>
                  <a:pt x="594" y="134"/>
                </a:lnTo>
                <a:lnTo>
                  <a:pt x="584" y="136"/>
                </a:lnTo>
                <a:lnTo>
                  <a:pt x="544" y="140"/>
                </a:lnTo>
                <a:lnTo>
                  <a:pt x="542" y="140"/>
                </a:lnTo>
                <a:lnTo>
                  <a:pt x="536" y="128"/>
                </a:lnTo>
                <a:lnTo>
                  <a:pt x="536" y="126"/>
                </a:lnTo>
                <a:lnTo>
                  <a:pt x="534" y="124"/>
                </a:lnTo>
                <a:lnTo>
                  <a:pt x="530" y="124"/>
                </a:lnTo>
                <a:lnTo>
                  <a:pt x="528" y="126"/>
                </a:lnTo>
                <a:lnTo>
                  <a:pt x="524" y="128"/>
                </a:lnTo>
                <a:lnTo>
                  <a:pt x="512" y="136"/>
                </a:lnTo>
                <a:lnTo>
                  <a:pt x="510" y="136"/>
                </a:lnTo>
                <a:lnTo>
                  <a:pt x="506" y="140"/>
                </a:lnTo>
                <a:lnTo>
                  <a:pt x="502" y="144"/>
                </a:lnTo>
                <a:lnTo>
                  <a:pt x="500" y="146"/>
                </a:lnTo>
                <a:lnTo>
                  <a:pt x="496" y="146"/>
                </a:lnTo>
                <a:lnTo>
                  <a:pt x="494" y="146"/>
                </a:lnTo>
                <a:lnTo>
                  <a:pt x="490" y="148"/>
                </a:lnTo>
                <a:lnTo>
                  <a:pt x="488" y="150"/>
                </a:lnTo>
                <a:lnTo>
                  <a:pt x="484" y="148"/>
                </a:lnTo>
                <a:lnTo>
                  <a:pt x="474" y="144"/>
                </a:lnTo>
                <a:lnTo>
                  <a:pt x="468" y="144"/>
                </a:lnTo>
                <a:lnTo>
                  <a:pt x="464" y="138"/>
                </a:lnTo>
                <a:lnTo>
                  <a:pt x="460" y="134"/>
                </a:lnTo>
                <a:lnTo>
                  <a:pt x="456" y="132"/>
                </a:lnTo>
                <a:lnTo>
                  <a:pt x="450" y="132"/>
                </a:lnTo>
                <a:lnTo>
                  <a:pt x="442" y="130"/>
                </a:lnTo>
                <a:lnTo>
                  <a:pt x="440" y="128"/>
                </a:lnTo>
                <a:lnTo>
                  <a:pt x="438" y="126"/>
                </a:lnTo>
                <a:lnTo>
                  <a:pt x="438" y="124"/>
                </a:lnTo>
                <a:lnTo>
                  <a:pt x="436" y="120"/>
                </a:lnTo>
                <a:lnTo>
                  <a:pt x="434" y="116"/>
                </a:lnTo>
                <a:lnTo>
                  <a:pt x="426" y="114"/>
                </a:lnTo>
                <a:lnTo>
                  <a:pt x="424" y="116"/>
                </a:lnTo>
                <a:lnTo>
                  <a:pt x="416" y="116"/>
                </a:lnTo>
                <a:lnTo>
                  <a:pt x="414" y="118"/>
                </a:lnTo>
                <a:lnTo>
                  <a:pt x="412" y="122"/>
                </a:lnTo>
                <a:lnTo>
                  <a:pt x="414" y="126"/>
                </a:lnTo>
                <a:lnTo>
                  <a:pt x="414" y="128"/>
                </a:lnTo>
                <a:lnTo>
                  <a:pt x="410" y="130"/>
                </a:lnTo>
                <a:lnTo>
                  <a:pt x="408" y="130"/>
                </a:lnTo>
                <a:lnTo>
                  <a:pt x="402" y="122"/>
                </a:lnTo>
                <a:lnTo>
                  <a:pt x="398" y="112"/>
                </a:lnTo>
                <a:lnTo>
                  <a:pt x="388" y="106"/>
                </a:lnTo>
                <a:lnTo>
                  <a:pt x="378" y="102"/>
                </a:lnTo>
                <a:lnTo>
                  <a:pt x="376" y="96"/>
                </a:lnTo>
                <a:lnTo>
                  <a:pt x="356" y="86"/>
                </a:lnTo>
                <a:lnTo>
                  <a:pt x="332" y="84"/>
                </a:lnTo>
                <a:lnTo>
                  <a:pt x="326" y="86"/>
                </a:lnTo>
                <a:lnTo>
                  <a:pt x="318" y="90"/>
                </a:lnTo>
                <a:lnTo>
                  <a:pt x="314" y="92"/>
                </a:lnTo>
                <a:lnTo>
                  <a:pt x="314" y="96"/>
                </a:lnTo>
                <a:lnTo>
                  <a:pt x="310" y="98"/>
                </a:lnTo>
                <a:lnTo>
                  <a:pt x="298" y="100"/>
                </a:lnTo>
                <a:lnTo>
                  <a:pt x="292" y="102"/>
                </a:lnTo>
                <a:lnTo>
                  <a:pt x="288" y="100"/>
                </a:lnTo>
                <a:lnTo>
                  <a:pt x="286" y="98"/>
                </a:lnTo>
                <a:lnTo>
                  <a:pt x="284" y="92"/>
                </a:lnTo>
                <a:lnTo>
                  <a:pt x="282" y="90"/>
                </a:lnTo>
                <a:lnTo>
                  <a:pt x="280" y="88"/>
                </a:lnTo>
                <a:lnTo>
                  <a:pt x="278" y="88"/>
                </a:lnTo>
                <a:lnTo>
                  <a:pt x="264" y="86"/>
                </a:lnTo>
                <a:lnTo>
                  <a:pt x="258" y="86"/>
                </a:lnTo>
                <a:lnTo>
                  <a:pt x="256" y="86"/>
                </a:lnTo>
                <a:lnTo>
                  <a:pt x="248" y="84"/>
                </a:lnTo>
                <a:lnTo>
                  <a:pt x="246" y="80"/>
                </a:lnTo>
                <a:lnTo>
                  <a:pt x="244" y="78"/>
                </a:lnTo>
                <a:lnTo>
                  <a:pt x="236" y="78"/>
                </a:lnTo>
                <a:lnTo>
                  <a:pt x="232" y="80"/>
                </a:lnTo>
                <a:lnTo>
                  <a:pt x="230" y="80"/>
                </a:lnTo>
                <a:lnTo>
                  <a:pt x="226" y="80"/>
                </a:lnTo>
                <a:lnTo>
                  <a:pt x="224" y="80"/>
                </a:lnTo>
                <a:lnTo>
                  <a:pt x="218" y="78"/>
                </a:lnTo>
                <a:lnTo>
                  <a:pt x="214" y="76"/>
                </a:lnTo>
                <a:lnTo>
                  <a:pt x="210" y="72"/>
                </a:lnTo>
                <a:lnTo>
                  <a:pt x="208" y="68"/>
                </a:lnTo>
                <a:lnTo>
                  <a:pt x="208" y="62"/>
                </a:lnTo>
                <a:lnTo>
                  <a:pt x="210" y="56"/>
                </a:lnTo>
                <a:lnTo>
                  <a:pt x="208" y="52"/>
                </a:lnTo>
                <a:lnTo>
                  <a:pt x="208" y="48"/>
                </a:lnTo>
                <a:lnTo>
                  <a:pt x="206" y="46"/>
                </a:lnTo>
                <a:lnTo>
                  <a:pt x="206" y="40"/>
                </a:lnTo>
                <a:lnTo>
                  <a:pt x="204" y="36"/>
                </a:lnTo>
                <a:lnTo>
                  <a:pt x="202" y="26"/>
                </a:lnTo>
                <a:lnTo>
                  <a:pt x="200" y="22"/>
                </a:lnTo>
                <a:lnTo>
                  <a:pt x="198" y="8"/>
                </a:lnTo>
                <a:lnTo>
                  <a:pt x="190" y="2"/>
                </a:lnTo>
                <a:lnTo>
                  <a:pt x="186" y="2"/>
                </a:lnTo>
                <a:lnTo>
                  <a:pt x="184" y="2"/>
                </a:lnTo>
                <a:lnTo>
                  <a:pt x="182" y="2"/>
                </a:lnTo>
                <a:lnTo>
                  <a:pt x="178" y="2"/>
                </a:lnTo>
                <a:lnTo>
                  <a:pt x="174" y="2"/>
                </a:lnTo>
                <a:lnTo>
                  <a:pt x="172" y="0"/>
                </a:lnTo>
                <a:lnTo>
                  <a:pt x="172" y="2"/>
                </a:lnTo>
                <a:lnTo>
                  <a:pt x="172" y="6"/>
                </a:lnTo>
                <a:lnTo>
                  <a:pt x="172" y="24"/>
                </a:lnTo>
                <a:lnTo>
                  <a:pt x="172" y="46"/>
                </a:lnTo>
                <a:lnTo>
                  <a:pt x="162" y="46"/>
                </a:lnTo>
                <a:lnTo>
                  <a:pt x="0" y="44"/>
                </a:lnTo>
                <a:lnTo>
                  <a:pt x="0" y="52"/>
                </a:lnTo>
                <a:lnTo>
                  <a:pt x="4" y="68"/>
                </a:lnTo>
                <a:lnTo>
                  <a:pt x="10" y="86"/>
                </a:lnTo>
                <a:lnTo>
                  <a:pt x="8" y="92"/>
                </a:lnTo>
                <a:lnTo>
                  <a:pt x="6" y="96"/>
                </a:lnTo>
                <a:lnTo>
                  <a:pt x="4" y="98"/>
                </a:lnTo>
                <a:lnTo>
                  <a:pt x="6" y="106"/>
                </a:lnTo>
                <a:lnTo>
                  <a:pt x="6" y="114"/>
                </a:lnTo>
                <a:lnTo>
                  <a:pt x="6" y="126"/>
                </a:lnTo>
                <a:lnTo>
                  <a:pt x="6" y="136"/>
                </a:lnTo>
                <a:lnTo>
                  <a:pt x="6" y="144"/>
                </a:lnTo>
                <a:lnTo>
                  <a:pt x="10" y="156"/>
                </a:lnTo>
                <a:lnTo>
                  <a:pt x="14" y="178"/>
                </a:lnTo>
                <a:lnTo>
                  <a:pt x="18" y="184"/>
                </a:lnTo>
                <a:lnTo>
                  <a:pt x="22" y="192"/>
                </a:lnTo>
                <a:lnTo>
                  <a:pt x="24" y="200"/>
                </a:lnTo>
                <a:lnTo>
                  <a:pt x="28" y="212"/>
                </a:lnTo>
                <a:lnTo>
                  <a:pt x="30" y="236"/>
                </a:lnTo>
                <a:lnTo>
                  <a:pt x="28" y="258"/>
                </a:lnTo>
                <a:lnTo>
                  <a:pt x="30" y="282"/>
                </a:lnTo>
                <a:lnTo>
                  <a:pt x="34" y="294"/>
                </a:lnTo>
                <a:lnTo>
                  <a:pt x="34" y="296"/>
                </a:lnTo>
                <a:lnTo>
                  <a:pt x="32" y="306"/>
                </a:lnTo>
                <a:lnTo>
                  <a:pt x="32" y="322"/>
                </a:lnTo>
                <a:lnTo>
                  <a:pt x="36" y="342"/>
                </a:lnTo>
                <a:lnTo>
                  <a:pt x="38" y="346"/>
                </a:lnTo>
                <a:lnTo>
                  <a:pt x="40" y="350"/>
                </a:lnTo>
                <a:lnTo>
                  <a:pt x="44" y="356"/>
                </a:lnTo>
                <a:lnTo>
                  <a:pt x="46" y="358"/>
                </a:lnTo>
                <a:lnTo>
                  <a:pt x="48" y="360"/>
                </a:lnTo>
                <a:lnTo>
                  <a:pt x="50" y="362"/>
                </a:lnTo>
                <a:lnTo>
                  <a:pt x="52" y="380"/>
                </a:lnTo>
                <a:lnTo>
                  <a:pt x="54" y="390"/>
                </a:lnTo>
                <a:lnTo>
                  <a:pt x="52" y="392"/>
                </a:lnTo>
                <a:lnTo>
                  <a:pt x="50" y="396"/>
                </a:lnTo>
                <a:lnTo>
                  <a:pt x="52" y="406"/>
                </a:lnTo>
                <a:lnTo>
                  <a:pt x="52" y="416"/>
                </a:lnTo>
                <a:lnTo>
                  <a:pt x="44" y="428"/>
                </a:lnTo>
                <a:lnTo>
                  <a:pt x="42" y="432"/>
                </a:lnTo>
                <a:lnTo>
                  <a:pt x="38" y="432"/>
                </a:lnTo>
                <a:lnTo>
                  <a:pt x="34" y="434"/>
                </a:lnTo>
                <a:lnTo>
                  <a:pt x="28" y="440"/>
                </a:lnTo>
                <a:lnTo>
                  <a:pt x="26" y="444"/>
                </a:lnTo>
                <a:lnTo>
                  <a:pt x="26" y="446"/>
                </a:lnTo>
                <a:lnTo>
                  <a:pt x="38" y="466"/>
                </a:lnTo>
                <a:lnTo>
                  <a:pt x="42" y="470"/>
                </a:lnTo>
                <a:lnTo>
                  <a:pt x="44" y="470"/>
                </a:lnTo>
                <a:lnTo>
                  <a:pt x="46" y="470"/>
                </a:lnTo>
                <a:lnTo>
                  <a:pt x="50" y="470"/>
                </a:lnTo>
                <a:lnTo>
                  <a:pt x="54" y="472"/>
                </a:lnTo>
                <a:lnTo>
                  <a:pt x="56" y="476"/>
                </a:lnTo>
                <a:lnTo>
                  <a:pt x="62" y="482"/>
                </a:lnTo>
                <a:lnTo>
                  <a:pt x="62" y="488"/>
                </a:lnTo>
                <a:lnTo>
                  <a:pt x="62" y="502"/>
                </a:lnTo>
                <a:lnTo>
                  <a:pt x="60" y="574"/>
                </a:lnTo>
                <a:lnTo>
                  <a:pt x="60" y="642"/>
                </a:lnTo>
                <a:lnTo>
                  <a:pt x="60" y="682"/>
                </a:lnTo>
                <a:lnTo>
                  <a:pt x="60" y="688"/>
                </a:lnTo>
                <a:lnTo>
                  <a:pt x="60" y="694"/>
                </a:lnTo>
                <a:lnTo>
                  <a:pt x="64" y="694"/>
                </a:lnTo>
                <a:lnTo>
                  <a:pt x="72" y="694"/>
                </a:lnTo>
                <a:lnTo>
                  <a:pt x="78" y="694"/>
                </a:lnTo>
                <a:lnTo>
                  <a:pt x="84" y="694"/>
                </a:lnTo>
                <a:lnTo>
                  <a:pt x="90" y="694"/>
                </a:lnTo>
                <a:lnTo>
                  <a:pt x="96" y="694"/>
                </a:lnTo>
                <a:lnTo>
                  <a:pt x="124" y="694"/>
                </a:lnTo>
                <a:lnTo>
                  <a:pt x="128" y="694"/>
                </a:lnTo>
                <a:lnTo>
                  <a:pt x="144" y="694"/>
                </a:lnTo>
                <a:lnTo>
                  <a:pt x="150" y="694"/>
                </a:lnTo>
                <a:lnTo>
                  <a:pt x="158" y="694"/>
                </a:lnTo>
                <a:lnTo>
                  <a:pt x="162" y="692"/>
                </a:lnTo>
                <a:lnTo>
                  <a:pt x="172" y="692"/>
                </a:lnTo>
                <a:lnTo>
                  <a:pt x="186" y="692"/>
                </a:lnTo>
                <a:lnTo>
                  <a:pt x="188" y="692"/>
                </a:lnTo>
                <a:lnTo>
                  <a:pt x="194" y="692"/>
                </a:lnTo>
                <a:lnTo>
                  <a:pt x="210" y="692"/>
                </a:lnTo>
                <a:lnTo>
                  <a:pt x="214" y="692"/>
                </a:lnTo>
                <a:lnTo>
                  <a:pt x="216" y="692"/>
                </a:lnTo>
                <a:lnTo>
                  <a:pt x="226" y="692"/>
                </a:lnTo>
                <a:lnTo>
                  <a:pt x="240" y="692"/>
                </a:lnTo>
                <a:lnTo>
                  <a:pt x="248" y="692"/>
                </a:lnTo>
                <a:lnTo>
                  <a:pt x="262" y="692"/>
                </a:lnTo>
                <a:lnTo>
                  <a:pt x="266" y="692"/>
                </a:lnTo>
                <a:lnTo>
                  <a:pt x="276" y="692"/>
                </a:lnTo>
                <a:lnTo>
                  <a:pt x="280" y="692"/>
                </a:lnTo>
                <a:lnTo>
                  <a:pt x="284" y="690"/>
                </a:lnTo>
                <a:lnTo>
                  <a:pt x="288" y="690"/>
                </a:lnTo>
                <a:lnTo>
                  <a:pt x="294" y="690"/>
                </a:lnTo>
                <a:lnTo>
                  <a:pt x="300" y="690"/>
                </a:lnTo>
                <a:lnTo>
                  <a:pt x="306" y="690"/>
                </a:lnTo>
                <a:lnTo>
                  <a:pt x="310" y="690"/>
                </a:lnTo>
                <a:lnTo>
                  <a:pt x="316" y="690"/>
                </a:lnTo>
                <a:lnTo>
                  <a:pt x="322" y="690"/>
                </a:lnTo>
                <a:lnTo>
                  <a:pt x="328" y="690"/>
                </a:lnTo>
                <a:lnTo>
                  <a:pt x="342" y="690"/>
                </a:lnTo>
                <a:lnTo>
                  <a:pt x="348" y="690"/>
                </a:lnTo>
                <a:lnTo>
                  <a:pt x="356" y="688"/>
                </a:lnTo>
                <a:lnTo>
                  <a:pt x="364" y="688"/>
                </a:lnTo>
                <a:lnTo>
                  <a:pt x="384" y="688"/>
                </a:lnTo>
                <a:lnTo>
                  <a:pt x="398" y="688"/>
                </a:lnTo>
                <a:lnTo>
                  <a:pt x="416" y="688"/>
                </a:lnTo>
                <a:lnTo>
                  <a:pt x="438" y="686"/>
                </a:lnTo>
                <a:lnTo>
                  <a:pt x="512" y="684"/>
                </a:lnTo>
                <a:lnTo>
                  <a:pt x="522" y="682"/>
                </a:lnTo>
                <a:lnTo>
                  <a:pt x="530" y="682"/>
                </a:lnTo>
                <a:lnTo>
                  <a:pt x="534" y="682"/>
                </a:lnTo>
                <a:lnTo>
                  <a:pt x="532" y="676"/>
                </a:lnTo>
                <a:lnTo>
                  <a:pt x="528" y="654"/>
                </a:lnTo>
                <a:close/>
              </a:path>
            </a:pathLst>
          </a:custGeom>
          <a:solidFill>
            <a:schemeClr val="bg2">
              <a:lumMod val="90000"/>
            </a:schemeClr>
          </a:solidFill>
          <a:ln w="3175" cmpd="sng">
            <a:solidFill>
              <a:schemeClr val="bg2">
                <a:lumMod val="75000"/>
              </a:schemeClr>
            </a:solidFill>
            <a:round/>
            <a:headEnd/>
            <a:tailEnd/>
          </a:ln>
        </p:spPr>
        <p:txBody>
          <a:bodyPr/>
          <a:lstStyle/>
          <a:p>
            <a:endParaRPr lang="en-US">
              <a:solidFill>
                <a:prstClr val="black"/>
              </a:solidFill>
            </a:endParaRPr>
          </a:p>
        </p:txBody>
      </p:sp>
      <p:sp>
        <p:nvSpPr>
          <p:cNvPr id="264" name="Freeform 471"/>
          <p:cNvSpPr>
            <a:spLocks/>
          </p:cNvSpPr>
          <p:nvPr/>
        </p:nvSpPr>
        <p:spPr bwMode="auto">
          <a:xfrm>
            <a:off x="7205663" y="2606675"/>
            <a:ext cx="495300" cy="781050"/>
          </a:xfrm>
          <a:custGeom>
            <a:avLst/>
            <a:gdLst>
              <a:gd name="T0" fmla="*/ 242 w 312"/>
              <a:gd name="T1" fmla="*/ 2 h 492"/>
              <a:gd name="T2" fmla="*/ 206 w 312"/>
              <a:gd name="T3" fmla="*/ 6 h 492"/>
              <a:gd name="T4" fmla="*/ 162 w 312"/>
              <a:gd name="T5" fmla="*/ 12 h 492"/>
              <a:gd name="T6" fmla="*/ 140 w 312"/>
              <a:gd name="T7" fmla="*/ 14 h 492"/>
              <a:gd name="T8" fmla="*/ 124 w 312"/>
              <a:gd name="T9" fmla="*/ 14 h 492"/>
              <a:gd name="T10" fmla="*/ 94 w 312"/>
              <a:gd name="T11" fmla="*/ 18 h 492"/>
              <a:gd name="T12" fmla="*/ 58 w 312"/>
              <a:gd name="T13" fmla="*/ 32 h 492"/>
              <a:gd name="T14" fmla="*/ 42 w 312"/>
              <a:gd name="T15" fmla="*/ 38 h 492"/>
              <a:gd name="T16" fmla="*/ 28 w 312"/>
              <a:gd name="T17" fmla="*/ 38 h 492"/>
              <a:gd name="T18" fmla="*/ 14 w 312"/>
              <a:gd name="T19" fmla="*/ 32 h 492"/>
              <a:gd name="T20" fmla="*/ 20 w 312"/>
              <a:gd name="T21" fmla="*/ 92 h 492"/>
              <a:gd name="T22" fmla="*/ 34 w 312"/>
              <a:gd name="T23" fmla="*/ 232 h 492"/>
              <a:gd name="T24" fmla="*/ 40 w 312"/>
              <a:gd name="T25" fmla="*/ 304 h 492"/>
              <a:gd name="T26" fmla="*/ 30 w 312"/>
              <a:gd name="T27" fmla="*/ 330 h 492"/>
              <a:gd name="T28" fmla="*/ 38 w 312"/>
              <a:gd name="T29" fmla="*/ 340 h 492"/>
              <a:gd name="T30" fmla="*/ 48 w 312"/>
              <a:gd name="T31" fmla="*/ 382 h 492"/>
              <a:gd name="T32" fmla="*/ 40 w 312"/>
              <a:gd name="T33" fmla="*/ 388 h 492"/>
              <a:gd name="T34" fmla="*/ 22 w 312"/>
              <a:gd name="T35" fmla="*/ 432 h 492"/>
              <a:gd name="T36" fmla="*/ 10 w 312"/>
              <a:gd name="T37" fmla="*/ 440 h 492"/>
              <a:gd name="T38" fmla="*/ 12 w 312"/>
              <a:gd name="T39" fmla="*/ 450 h 492"/>
              <a:gd name="T40" fmla="*/ 6 w 312"/>
              <a:gd name="T41" fmla="*/ 462 h 492"/>
              <a:gd name="T42" fmla="*/ 4 w 312"/>
              <a:gd name="T43" fmla="*/ 480 h 492"/>
              <a:gd name="T44" fmla="*/ 8 w 312"/>
              <a:gd name="T45" fmla="*/ 490 h 492"/>
              <a:gd name="T46" fmla="*/ 18 w 312"/>
              <a:gd name="T47" fmla="*/ 492 h 492"/>
              <a:gd name="T48" fmla="*/ 36 w 312"/>
              <a:gd name="T49" fmla="*/ 478 h 492"/>
              <a:gd name="T50" fmla="*/ 48 w 312"/>
              <a:gd name="T51" fmla="*/ 482 h 492"/>
              <a:gd name="T52" fmla="*/ 64 w 312"/>
              <a:gd name="T53" fmla="*/ 468 h 492"/>
              <a:gd name="T54" fmla="*/ 90 w 312"/>
              <a:gd name="T55" fmla="*/ 478 h 492"/>
              <a:gd name="T56" fmla="*/ 100 w 312"/>
              <a:gd name="T57" fmla="*/ 482 h 492"/>
              <a:gd name="T58" fmla="*/ 104 w 312"/>
              <a:gd name="T59" fmla="*/ 476 h 492"/>
              <a:gd name="T60" fmla="*/ 108 w 312"/>
              <a:gd name="T61" fmla="*/ 468 h 492"/>
              <a:gd name="T62" fmla="*/ 128 w 312"/>
              <a:gd name="T63" fmla="*/ 460 h 492"/>
              <a:gd name="T64" fmla="*/ 148 w 312"/>
              <a:gd name="T65" fmla="*/ 470 h 492"/>
              <a:gd name="T66" fmla="*/ 154 w 312"/>
              <a:gd name="T67" fmla="*/ 450 h 492"/>
              <a:gd name="T68" fmla="*/ 166 w 312"/>
              <a:gd name="T69" fmla="*/ 440 h 492"/>
              <a:gd name="T70" fmla="*/ 168 w 312"/>
              <a:gd name="T71" fmla="*/ 430 h 492"/>
              <a:gd name="T72" fmla="*/ 176 w 312"/>
              <a:gd name="T73" fmla="*/ 442 h 492"/>
              <a:gd name="T74" fmla="*/ 202 w 312"/>
              <a:gd name="T75" fmla="*/ 452 h 492"/>
              <a:gd name="T76" fmla="*/ 214 w 312"/>
              <a:gd name="T77" fmla="*/ 438 h 492"/>
              <a:gd name="T78" fmla="*/ 214 w 312"/>
              <a:gd name="T79" fmla="*/ 426 h 492"/>
              <a:gd name="T80" fmla="*/ 226 w 312"/>
              <a:gd name="T81" fmla="*/ 414 h 492"/>
              <a:gd name="T82" fmla="*/ 234 w 312"/>
              <a:gd name="T83" fmla="*/ 408 h 492"/>
              <a:gd name="T84" fmla="*/ 236 w 312"/>
              <a:gd name="T85" fmla="*/ 396 h 492"/>
              <a:gd name="T86" fmla="*/ 244 w 312"/>
              <a:gd name="T87" fmla="*/ 390 h 492"/>
              <a:gd name="T88" fmla="*/ 256 w 312"/>
              <a:gd name="T89" fmla="*/ 378 h 492"/>
              <a:gd name="T90" fmla="*/ 250 w 312"/>
              <a:gd name="T91" fmla="*/ 360 h 492"/>
              <a:gd name="T92" fmla="*/ 266 w 312"/>
              <a:gd name="T93" fmla="*/ 354 h 492"/>
              <a:gd name="T94" fmla="*/ 278 w 312"/>
              <a:gd name="T95" fmla="*/ 358 h 492"/>
              <a:gd name="T96" fmla="*/ 294 w 312"/>
              <a:gd name="T97" fmla="*/ 346 h 492"/>
              <a:gd name="T98" fmla="*/ 310 w 312"/>
              <a:gd name="T99" fmla="*/ 340 h 492"/>
              <a:gd name="T100" fmla="*/ 302 w 312"/>
              <a:gd name="T101" fmla="*/ 318 h 492"/>
              <a:gd name="T102" fmla="*/ 304 w 312"/>
              <a:gd name="T103" fmla="*/ 308 h 492"/>
              <a:gd name="T104" fmla="*/ 278 w 312"/>
              <a:gd name="T105" fmla="*/ 96 h 492"/>
              <a:gd name="T106" fmla="*/ 274 w 312"/>
              <a:gd name="T107" fmla="*/ 62 h 492"/>
              <a:gd name="T108" fmla="*/ 272 w 312"/>
              <a:gd name="T109" fmla="*/ 40 h 492"/>
              <a:gd name="T110" fmla="*/ 266 w 312"/>
              <a:gd name="T111" fmla="*/ 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2" h="492">
                <a:moveTo>
                  <a:pt x="262" y="0"/>
                </a:moveTo>
                <a:lnTo>
                  <a:pt x="254" y="2"/>
                </a:lnTo>
                <a:lnTo>
                  <a:pt x="242" y="2"/>
                </a:lnTo>
                <a:lnTo>
                  <a:pt x="218" y="6"/>
                </a:lnTo>
                <a:lnTo>
                  <a:pt x="212" y="6"/>
                </a:lnTo>
                <a:lnTo>
                  <a:pt x="206" y="6"/>
                </a:lnTo>
                <a:lnTo>
                  <a:pt x="200" y="8"/>
                </a:lnTo>
                <a:lnTo>
                  <a:pt x="192" y="8"/>
                </a:lnTo>
                <a:lnTo>
                  <a:pt x="162" y="12"/>
                </a:lnTo>
                <a:lnTo>
                  <a:pt x="150" y="12"/>
                </a:lnTo>
                <a:lnTo>
                  <a:pt x="146" y="14"/>
                </a:lnTo>
                <a:lnTo>
                  <a:pt x="140" y="14"/>
                </a:lnTo>
                <a:lnTo>
                  <a:pt x="136" y="14"/>
                </a:lnTo>
                <a:lnTo>
                  <a:pt x="128" y="14"/>
                </a:lnTo>
                <a:lnTo>
                  <a:pt x="124" y="14"/>
                </a:lnTo>
                <a:lnTo>
                  <a:pt x="120" y="16"/>
                </a:lnTo>
                <a:lnTo>
                  <a:pt x="106" y="16"/>
                </a:lnTo>
                <a:lnTo>
                  <a:pt x="94" y="18"/>
                </a:lnTo>
                <a:lnTo>
                  <a:pt x="76" y="20"/>
                </a:lnTo>
                <a:lnTo>
                  <a:pt x="64" y="28"/>
                </a:lnTo>
                <a:lnTo>
                  <a:pt x="58" y="32"/>
                </a:lnTo>
                <a:lnTo>
                  <a:pt x="50" y="36"/>
                </a:lnTo>
                <a:lnTo>
                  <a:pt x="46" y="38"/>
                </a:lnTo>
                <a:lnTo>
                  <a:pt x="42" y="38"/>
                </a:lnTo>
                <a:lnTo>
                  <a:pt x="38" y="40"/>
                </a:lnTo>
                <a:lnTo>
                  <a:pt x="34" y="40"/>
                </a:lnTo>
                <a:lnTo>
                  <a:pt x="28" y="38"/>
                </a:lnTo>
                <a:lnTo>
                  <a:pt x="26" y="38"/>
                </a:lnTo>
                <a:lnTo>
                  <a:pt x="24" y="38"/>
                </a:lnTo>
                <a:lnTo>
                  <a:pt x="14" y="32"/>
                </a:lnTo>
                <a:lnTo>
                  <a:pt x="14" y="30"/>
                </a:lnTo>
                <a:lnTo>
                  <a:pt x="18" y="74"/>
                </a:lnTo>
                <a:lnTo>
                  <a:pt x="20" y="92"/>
                </a:lnTo>
                <a:lnTo>
                  <a:pt x="20" y="98"/>
                </a:lnTo>
                <a:lnTo>
                  <a:pt x="30" y="198"/>
                </a:lnTo>
                <a:lnTo>
                  <a:pt x="34" y="232"/>
                </a:lnTo>
                <a:lnTo>
                  <a:pt x="36" y="262"/>
                </a:lnTo>
                <a:lnTo>
                  <a:pt x="40" y="302"/>
                </a:lnTo>
                <a:lnTo>
                  <a:pt x="40" y="304"/>
                </a:lnTo>
                <a:lnTo>
                  <a:pt x="36" y="308"/>
                </a:lnTo>
                <a:lnTo>
                  <a:pt x="32" y="310"/>
                </a:lnTo>
                <a:lnTo>
                  <a:pt x="30" y="330"/>
                </a:lnTo>
                <a:lnTo>
                  <a:pt x="30" y="334"/>
                </a:lnTo>
                <a:lnTo>
                  <a:pt x="34" y="338"/>
                </a:lnTo>
                <a:lnTo>
                  <a:pt x="38" y="340"/>
                </a:lnTo>
                <a:lnTo>
                  <a:pt x="44" y="352"/>
                </a:lnTo>
                <a:lnTo>
                  <a:pt x="50" y="376"/>
                </a:lnTo>
                <a:lnTo>
                  <a:pt x="48" y="382"/>
                </a:lnTo>
                <a:lnTo>
                  <a:pt x="46" y="384"/>
                </a:lnTo>
                <a:lnTo>
                  <a:pt x="42" y="384"/>
                </a:lnTo>
                <a:lnTo>
                  <a:pt x="40" y="388"/>
                </a:lnTo>
                <a:lnTo>
                  <a:pt x="36" y="398"/>
                </a:lnTo>
                <a:lnTo>
                  <a:pt x="28" y="420"/>
                </a:lnTo>
                <a:lnTo>
                  <a:pt x="22" y="432"/>
                </a:lnTo>
                <a:lnTo>
                  <a:pt x="16" y="432"/>
                </a:lnTo>
                <a:lnTo>
                  <a:pt x="14" y="432"/>
                </a:lnTo>
                <a:lnTo>
                  <a:pt x="10" y="440"/>
                </a:lnTo>
                <a:lnTo>
                  <a:pt x="10" y="444"/>
                </a:lnTo>
                <a:lnTo>
                  <a:pt x="14" y="446"/>
                </a:lnTo>
                <a:lnTo>
                  <a:pt x="12" y="450"/>
                </a:lnTo>
                <a:lnTo>
                  <a:pt x="8" y="456"/>
                </a:lnTo>
                <a:lnTo>
                  <a:pt x="12" y="456"/>
                </a:lnTo>
                <a:lnTo>
                  <a:pt x="6" y="462"/>
                </a:lnTo>
                <a:lnTo>
                  <a:pt x="8" y="470"/>
                </a:lnTo>
                <a:lnTo>
                  <a:pt x="8" y="478"/>
                </a:lnTo>
                <a:lnTo>
                  <a:pt x="4" y="480"/>
                </a:lnTo>
                <a:lnTo>
                  <a:pt x="0" y="480"/>
                </a:lnTo>
                <a:lnTo>
                  <a:pt x="4" y="488"/>
                </a:lnTo>
                <a:lnTo>
                  <a:pt x="8" y="490"/>
                </a:lnTo>
                <a:lnTo>
                  <a:pt x="10" y="488"/>
                </a:lnTo>
                <a:lnTo>
                  <a:pt x="14" y="490"/>
                </a:lnTo>
                <a:lnTo>
                  <a:pt x="18" y="492"/>
                </a:lnTo>
                <a:lnTo>
                  <a:pt x="22" y="486"/>
                </a:lnTo>
                <a:lnTo>
                  <a:pt x="28" y="478"/>
                </a:lnTo>
                <a:lnTo>
                  <a:pt x="36" y="478"/>
                </a:lnTo>
                <a:lnTo>
                  <a:pt x="44" y="482"/>
                </a:lnTo>
                <a:lnTo>
                  <a:pt x="46" y="484"/>
                </a:lnTo>
                <a:lnTo>
                  <a:pt x="48" y="482"/>
                </a:lnTo>
                <a:lnTo>
                  <a:pt x="52" y="480"/>
                </a:lnTo>
                <a:lnTo>
                  <a:pt x="56" y="474"/>
                </a:lnTo>
                <a:lnTo>
                  <a:pt x="64" y="468"/>
                </a:lnTo>
                <a:lnTo>
                  <a:pt x="66" y="468"/>
                </a:lnTo>
                <a:lnTo>
                  <a:pt x="70" y="468"/>
                </a:lnTo>
                <a:lnTo>
                  <a:pt x="90" y="478"/>
                </a:lnTo>
                <a:lnTo>
                  <a:pt x="96" y="480"/>
                </a:lnTo>
                <a:lnTo>
                  <a:pt x="98" y="484"/>
                </a:lnTo>
                <a:lnTo>
                  <a:pt x="100" y="482"/>
                </a:lnTo>
                <a:lnTo>
                  <a:pt x="102" y="482"/>
                </a:lnTo>
                <a:lnTo>
                  <a:pt x="104" y="480"/>
                </a:lnTo>
                <a:lnTo>
                  <a:pt x="104" y="476"/>
                </a:lnTo>
                <a:lnTo>
                  <a:pt x="104" y="472"/>
                </a:lnTo>
                <a:lnTo>
                  <a:pt x="106" y="468"/>
                </a:lnTo>
                <a:lnTo>
                  <a:pt x="108" y="468"/>
                </a:lnTo>
                <a:lnTo>
                  <a:pt x="124" y="458"/>
                </a:lnTo>
                <a:lnTo>
                  <a:pt x="126" y="458"/>
                </a:lnTo>
                <a:lnTo>
                  <a:pt x="128" y="460"/>
                </a:lnTo>
                <a:lnTo>
                  <a:pt x="132" y="464"/>
                </a:lnTo>
                <a:lnTo>
                  <a:pt x="146" y="472"/>
                </a:lnTo>
                <a:lnTo>
                  <a:pt x="148" y="470"/>
                </a:lnTo>
                <a:lnTo>
                  <a:pt x="156" y="460"/>
                </a:lnTo>
                <a:lnTo>
                  <a:pt x="156" y="456"/>
                </a:lnTo>
                <a:lnTo>
                  <a:pt x="154" y="450"/>
                </a:lnTo>
                <a:lnTo>
                  <a:pt x="156" y="448"/>
                </a:lnTo>
                <a:lnTo>
                  <a:pt x="162" y="444"/>
                </a:lnTo>
                <a:lnTo>
                  <a:pt x="166" y="440"/>
                </a:lnTo>
                <a:lnTo>
                  <a:pt x="168" y="432"/>
                </a:lnTo>
                <a:lnTo>
                  <a:pt x="166" y="430"/>
                </a:lnTo>
                <a:lnTo>
                  <a:pt x="168" y="430"/>
                </a:lnTo>
                <a:lnTo>
                  <a:pt x="176" y="434"/>
                </a:lnTo>
                <a:lnTo>
                  <a:pt x="178" y="438"/>
                </a:lnTo>
                <a:lnTo>
                  <a:pt x="176" y="442"/>
                </a:lnTo>
                <a:lnTo>
                  <a:pt x="180" y="444"/>
                </a:lnTo>
                <a:lnTo>
                  <a:pt x="186" y="446"/>
                </a:lnTo>
                <a:lnTo>
                  <a:pt x="202" y="452"/>
                </a:lnTo>
                <a:lnTo>
                  <a:pt x="212" y="446"/>
                </a:lnTo>
                <a:lnTo>
                  <a:pt x="212" y="442"/>
                </a:lnTo>
                <a:lnTo>
                  <a:pt x="214" y="438"/>
                </a:lnTo>
                <a:lnTo>
                  <a:pt x="214" y="432"/>
                </a:lnTo>
                <a:lnTo>
                  <a:pt x="212" y="428"/>
                </a:lnTo>
                <a:lnTo>
                  <a:pt x="214" y="426"/>
                </a:lnTo>
                <a:lnTo>
                  <a:pt x="218" y="414"/>
                </a:lnTo>
                <a:lnTo>
                  <a:pt x="222" y="414"/>
                </a:lnTo>
                <a:lnTo>
                  <a:pt x="226" y="414"/>
                </a:lnTo>
                <a:lnTo>
                  <a:pt x="230" y="414"/>
                </a:lnTo>
                <a:lnTo>
                  <a:pt x="232" y="410"/>
                </a:lnTo>
                <a:lnTo>
                  <a:pt x="234" y="408"/>
                </a:lnTo>
                <a:lnTo>
                  <a:pt x="236" y="402"/>
                </a:lnTo>
                <a:lnTo>
                  <a:pt x="236" y="400"/>
                </a:lnTo>
                <a:lnTo>
                  <a:pt x="236" y="396"/>
                </a:lnTo>
                <a:lnTo>
                  <a:pt x="238" y="392"/>
                </a:lnTo>
                <a:lnTo>
                  <a:pt x="242" y="390"/>
                </a:lnTo>
                <a:lnTo>
                  <a:pt x="244" y="390"/>
                </a:lnTo>
                <a:lnTo>
                  <a:pt x="246" y="388"/>
                </a:lnTo>
                <a:lnTo>
                  <a:pt x="254" y="380"/>
                </a:lnTo>
                <a:lnTo>
                  <a:pt x="256" y="378"/>
                </a:lnTo>
                <a:lnTo>
                  <a:pt x="252" y="366"/>
                </a:lnTo>
                <a:lnTo>
                  <a:pt x="250" y="362"/>
                </a:lnTo>
                <a:lnTo>
                  <a:pt x="250" y="360"/>
                </a:lnTo>
                <a:lnTo>
                  <a:pt x="252" y="358"/>
                </a:lnTo>
                <a:lnTo>
                  <a:pt x="264" y="354"/>
                </a:lnTo>
                <a:lnTo>
                  <a:pt x="266" y="354"/>
                </a:lnTo>
                <a:lnTo>
                  <a:pt x="272" y="358"/>
                </a:lnTo>
                <a:lnTo>
                  <a:pt x="276" y="360"/>
                </a:lnTo>
                <a:lnTo>
                  <a:pt x="278" y="358"/>
                </a:lnTo>
                <a:lnTo>
                  <a:pt x="282" y="354"/>
                </a:lnTo>
                <a:lnTo>
                  <a:pt x="288" y="350"/>
                </a:lnTo>
                <a:lnTo>
                  <a:pt x="294" y="346"/>
                </a:lnTo>
                <a:lnTo>
                  <a:pt x="302" y="344"/>
                </a:lnTo>
                <a:lnTo>
                  <a:pt x="306" y="344"/>
                </a:lnTo>
                <a:lnTo>
                  <a:pt x="310" y="340"/>
                </a:lnTo>
                <a:lnTo>
                  <a:pt x="312" y="334"/>
                </a:lnTo>
                <a:lnTo>
                  <a:pt x="306" y="322"/>
                </a:lnTo>
                <a:lnTo>
                  <a:pt x="302" y="318"/>
                </a:lnTo>
                <a:lnTo>
                  <a:pt x="300" y="316"/>
                </a:lnTo>
                <a:lnTo>
                  <a:pt x="298" y="314"/>
                </a:lnTo>
                <a:lnTo>
                  <a:pt x="304" y="308"/>
                </a:lnTo>
                <a:lnTo>
                  <a:pt x="302" y="296"/>
                </a:lnTo>
                <a:lnTo>
                  <a:pt x="296" y="246"/>
                </a:lnTo>
                <a:lnTo>
                  <a:pt x="278" y="96"/>
                </a:lnTo>
                <a:lnTo>
                  <a:pt x="278" y="88"/>
                </a:lnTo>
                <a:lnTo>
                  <a:pt x="274" y="66"/>
                </a:lnTo>
                <a:lnTo>
                  <a:pt x="274" y="62"/>
                </a:lnTo>
                <a:lnTo>
                  <a:pt x="274" y="58"/>
                </a:lnTo>
                <a:lnTo>
                  <a:pt x="274" y="56"/>
                </a:lnTo>
                <a:lnTo>
                  <a:pt x="272" y="40"/>
                </a:lnTo>
                <a:lnTo>
                  <a:pt x="266" y="8"/>
                </a:lnTo>
                <a:lnTo>
                  <a:pt x="266" y="6"/>
                </a:lnTo>
                <a:lnTo>
                  <a:pt x="266" y="0"/>
                </a:lnTo>
                <a:lnTo>
                  <a:pt x="262" y="0"/>
                </a:lnTo>
                <a:close/>
              </a:path>
            </a:pathLst>
          </a:custGeom>
          <a:solidFill>
            <a:schemeClr val="bg2">
              <a:lumMod val="90000"/>
            </a:schemeClr>
          </a:solidFill>
          <a:ln w="3175" cmpd="sng">
            <a:solidFill>
              <a:schemeClr val="bg2">
                <a:lumMod val="75000"/>
              </a:schemeClr>
            </a:solidFill>
            <a:round/>
            <a:headEnd/>
            <a:tailEnd/>
          </a:ln>
        </p:spPr>
        <p:txBody>
          <a:bodyPr/>
          <a:lstStyle/>
          <a:p>
            <a:endParaRPr lang="en-US">
              <a:solidFill>
                <a:prstClr val="black"/>
              </a:solidFill>
            </a:endParaRPr>
          </a:p>
        </p:txBody>
      </p:sp>
      <p:sp>
        <p:nvSpPr>
          <p:cNvPr id="265" name="Freeform 472"/>
          <p:cNvSpPr>
            <a:spLocks/>
          </p:cNvSpPr>
          <p:nvPr/>
        </p:nvSpPr>
        <p:spPr bwMode="auto">
          <a:xfrm>
            <a:off x="6653214" y="2514600"/>
            <a:ext cx="631825" cy="1035050"/>
          </a:xfrm>
          <a:custGeom>
            <a:avLst/>
            <a:gdLst>
              <a:gd name="T0" fmla="*/ 354 w 398"/>
              <a:gd name="T1" fmla="*/ 520 h 652"/>
              <a:gd name="T2" fmla="*/ 358 w 398"/>
              <a:gd name="T3" fmla="*/ 502 h 652"/>
              <a:gd name="T4" fmla="*/ 376 w 398"/>
              <a:gd name="T5" fmla="*/ 478 h 652"/>
              <a:gd name="T6" fmla="*/ 396 w 398"/>
              <a:gd name="T7" fmla="*/ 440 h 652"/>
              <a:gd name="T8" fmla="*/ 378 w 398"/>
              <a:gd name="T9" fmla="*/ 392 h 652"/>
              <a:gd name="T10" fmla="*/ 388 w 398"/>
              <a:gd name="T11" fmla="*/ 360 h 652"/>
              <a:gd name="T12" fmla="*/ 368 w 398"/>
              <a:gd name="T13" fmla="*/ 150 h 652"/>
              <a:gd name="T14" fmla="*/ 354 w 398"/>
              <a:gd name="T15" fmla="*/ 76 h 652"/>
              <a:gd name="T16" fmla="*/ 344 w 398"/>
              <a:gd name="T17" fmla="*/ 48 h 652"/>
              <a:gd name="T18" fmla="*/ 326 w 398"/>
              <a:gd name="T19" fmla="*/ 18 h 652"/>
              <a:gd name="T20" fmla="*/ 328 w 398"/>
              <a:gd name="T21" fmla="*/ 2 h 652"/>
              <a:gd name="T22" fmla="*/ 260 w 398"/>
              <a:gd name="T23" fmla="*/ 6 h 652"/>
              <a:gd name="T24" fmla="*/ 228 w 398"/>
              <a:gd name="T25" fmla="*/ 8 h 652"/>
              <a:gd name="T26" fmla="*/ 78 w 398"/>
              <a:gd name="T27" fmla="*/ 16 h 652"/>
              <a:gd name="T28" fmla="*/ 78 w 398"/>
              <a:gd name="T29" fmla="*/ 30 h 652"/>
              <a:gd name="T30" fmla="*/ 90 w 398"/>
              <a:gd name="T31" fmla="*/ 42 h 652"/>
              <a:gd name="T32" fmla="*/ 102 w 398"/>
              <a:gd name="T33" fmla="*/ 54 h 652"/>
              <a:gd name="T34" fmla="*/ 114 w 398"/>
              <a:gd name="T35" fmla="*/ 90 h 652"/>
              <a:gd name="T36" fmla="*/ 102 w 398"/>
              <a:gd name="T37" fmla="*/ 104 h 652"/>
              <a:gd name="T38" fmla="*/ 90 w 398"/>
              <a:gd name="T39" fmla="*/ 130 h 652"/>
              <a:gd name="T40" fmla="*/ 46 w 398"/>
              <a:gd name="T41" fmla="*/ 144 h 652"/>
              <a:gd name="T42" fmla="*/ 32 w 398"/>
              <a:gd name="T43" fmla="*/ 164 h 652"/>
              <a:gd name="T44" fmla="*/ 38 w 398"/>
              <a:gd name="T45" fmla="*/ 176 h 652"/>
              <a:gd name="T46" fmla="*/ 48 w 398"/>
              <a:gd name="T47" fmla="*/ 186 h 652"/>
              <a:gd name="T48" fmla="*/ 46 w 398"/>
              <a:gd name="T49" fmla="*/ 202 h 652"/>
              <a:gd name="T50" fmla="*/ 36 w 398"/>
              <a:gd name="T51" fmla="*/ 220 h 652"/>
              <a:gd name="T52" fmla="*/ 28 w 398"/>
              <a:gd name="T53" fmla="*/ 236 h 652"/>
              <a:gd name="T54" fmla="*/ 10 w 398"/>
              <a:gd name="T55" fmla="*/ 244 h 652"/>
              <a:gd name="T56" fmla="*/ 12 w 398"/>
              <a:gd name="T57" fmla="*/ 256 h 652"/>
              <a:gd name="T58" fmla="*/ 2 w 398"/>
              <a:gd name="T59" fmla="*/ 282 h 652"/>
              <a:gd name="T60" fmla="*/ 4 w 398"/>
              <a:gd name="T61" fmla="*/ 314 h 652"/>
              <a:gd name="T62" fmla="*/ 20 w 398"/>
              <a:gd name="T63" fmla="*/ 348 h 652"/>
              <a:gd name="T64" fmla="*/ 48 w 398"/>
              <a:gd name="T65" fmla="*/ 372 h 652"/>
              <a:gd name="T66" fmla="*/ 66 w 398"/>
              <a:gd name="T67" fmla="*/ 384 h 652"/>
              <a:gd name="T68" fmla="*/ 84 w 398"/>
              <a:gd name="T69" fmla="*/ 412 h 652"/>
              <a:gd name="T70" fmla="*/ 96 w 398"/>
              <a:gd name="T71" fmla="*/ 440 h 652"/>
              <a:gd name="T72" fmla="*/ 108 w 398"/>
              <a:gd name="T73" fmla="*/ 428 h 652"/>
              <a:gd name="T74" fmla="*/ 144 w 398"/>
              <a:gd name="T75" fmla="*/ 442 h 652"/>
              <a:gd name="T76" fmla="*/ 136 w 398"/>
              <a:gd name="T77" fmla="*/ 458 h 652"/>
              <a:gd name="T78" fmla="*/ 124 w 398"/>
              <a:gd name="T79" fmla="*/ 498 h 652"/>
              <a:gd name="T80" fmla="*/ 124 w 398"/>
              <a:gd name="T81" fmla="*/ 514 h 652"/>
              <a:gd name="T82" fmla="*/ 166 w 398"/>
              <a:gd name="T83" fmla="*/ 550 h 652"/>
              <a:gd name="T84" fmla="*/ 198 w 398"/>
              <a:gd name="T85" fmla="*/ 566 h 652"/>
              <a:gd name="T86" fmla="*/ 214 w 398"/>
              <a:gd name="T87" fmla="*/ 580 h 652"/>
              <a:gd name="T88" fmla="*/ 218 w 398"/>
              <a:gd name="T89" fmla="*/ 596 h 652"/>
              <a:gd name="T90" fmla="*/ 218 w 398"/>
              <a:gd name="T91" fmla="*/ 612 h 652"/>
              <a:gd name="T92" fmla="*/ 226 w 398"/>
              <a:gd name="T93" fmla="*/ 634 h 652"/>
              <a:gd name="T94" fmla="*/ 258 w 398"/>
              <a:gd name="T95" fmla="*/ 652 h 652"/>
              <a:gd name="T96" fmla="*/ 260 w 398"/>
              <a:gd name="T97" fmla="*/ 628 h 652"/>
              <a:gd name="T98" fmla="*/ 278 w 398"/>
              <a:gd name="T99" fmla="*/ 622 h 652"/>
              <a:gd name="T100" fmla="*/ 320 w 398"/>
              <a:gd name="T101" fmla="*/ 636 h 652"/>
              <a:gd name="T102" fmla="*/ 318 w 398"/>
              <a:gd name="T103" fmla="*/ 616 h 652"/>
              <a:gd name="T104" fmla="*/ 320 w 398"/>
              <a:gd name="T105" fmla="*/ 596 h 652"/>
              <a:gd name="T106" fmla="*/ 356 w 398"/>
              <a:gd name="T107" fmla="*/ 584 h 652"/>
              <a:gd name="T108" fmla="*/ 346 w 398"/>
              <a:gd name="T109" fmla="*/ 568 h 652"/>
              <a:gd name="T110" fmla="*/ 356 w 398"/>
              <a:gd name="T111" fmla="*/ 5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8" h="652">
                <a:moveTo>
                  <a:pt x="348" y="538"/>
                </a:moveTo>
                <a:lnTo>
                  <a:pt x="352" y="538"/>
                </a:lnTo>
                <a:lnTo>
                  <a:pt x="356" y="536"/>
                </a:lnTo>
                <a:lnTo>
                  <a:pt x="356" y="528"/>
                </a:lnTo>
                <a:lnTo>
                  <a:pt x="354" y="520"/>
                </a:lnTo>
                <a:lnTo>
                  <a:pt x="360" y="514"/>
                </a:lnTo>
                <a:lnTo>
                  <a:pt x="356" y="514"/>
                </a:lnTo>
                <a:lnTo>
                  <a:pt x="360" y="508"/>
                </a:lnTo>
                <a:lnTo>
                  <a:pt x="362" y="504"/>
                </a:lnTo>
                <a:lnTo>
                  <a:pt x="358" y="502"/>
                </a:lnTo>
                <a:lnTo>
                  <a:pt x="358" y="498"/>
                </a:lnTo>
                <a:lnTo>
                  <a:pt x="362" y="490"/>
                </a:lnTo>
                <a:lnTo>
                  <a:pt x="364" y="490"/>
                </a:lnTo>
                <a:lnTo>
                  <a:pt x="370" y="490"/>
                </a:lnTo>
                <a:lnTo>
                  <a:pt x="376" y="478"/>
                </a:lnTo>
                <a:lnTo>
                  <a:pt x="384" y="456"/>
                </a:lnTo>
                <a:lnTo>
                  <a:pt x="388" y="446"/>
                </a:lnTo>
                <a:lnTo>
                  <a:pt x="390" y="442"/>
                </a:lnTo>
                <a:lnTo>
                  <a:pt x="394" y="442"/>
                </a:lnTo>
                <a:lnTo>
                  <a:pt x="396" y="440"/>
                </a:lnTo>
                <a:lnTo>
                  <a:pt x="398" y="434"/>
                </a:lnTo>
                <a:lnTo>
                  <a:pt x="392" y="410"/>
                </a:lnTo>
                <a:lnTo>
                  <a:pt x="386" y="398"/>
                </a:lnTo>
                <a:lnTo>
                  <a:pt x="382" y="396"/>
                </a:lnTo>
                <a:lnTo>
                  <a:pt x="378" y="392"/>
                </a:lnTo>
                <a:lnTo>
                  <a:pt x="378" y="388"/>
                </a:lnTo>
                <a:lnTo>
                  <a:pt x="380" y="368"/>
                </a:lnTo>
                <a:lnTo>
                  <a:pt x="384" y="366"/>
                </a:lnTo>
                <a:lnTo>
                  <a:pt x="388" y="362"/>
                </a:lnTo>
                <a:lnTo>
                  <a:pt x="388" y="360"/>
                </a:lnTo>
                <a:lnTo>
                  <a:pt x="384" y="320"/>
                </a:lnTo>
                <a:lnTo>
                  <a:pt x="382" y="290"/>
                </a:lnTo>
                <a:lnTo>
                  <a:pt x="378" y="256"/>
                </a:lnTo>
                <a:lnTo>
                  <a:pt x="368" y="156"/>
                </a:lnTo>
                <a:lnTo>
                  <a:pt x="368" y="150"/>
                </a:lnTo>
                <a:lnTo>
                  <a:pt x="366" y="132"/>
                </a:lnTo>
                <a:lnTo>
                  <a:pt x="362" y="88"/>
                </a:lnTo>
                <a:lnTo>
                  <a:pt x="358" y="82"/>
                </a:lnTo>
                <a:lnTo>
                  <a:pt x="356" y="78"/>
                </a:lnTo>
                <a:lnTo>
                  <a:pt x="354" y="76"/>
                </a:lnTo>
                <a:lnTo>
                  <a:pt x="348" y="64"/>
                </a:lnTo>
                <a:lnTo>
                  <a:pt x="346" y="56"/>
                </a:lnTo>
                <a:lnTo>
                  <a:pt x="346" y="52"/>
                </a:lnTo>
                <a:lnTo>
                  <a:pt x="346" y="50"/>
                </a:lnTo>
                <a:lnTo>
                  <a:pt x="344" y="48"/>
                </a:lnTo>
                <a:lnTo>
                  <a:pt x="336" y="42"/>
                </a:lnTo>
                <a:lnTo>
                  <a:pt x="330" y="32"/>
                </a:lnTo>
                <a:lnTo>
                  <a:pt x="328" y="28"/>
                </a:lnTo>
                <a:lnTo>
                  <a:pt x="326" y="24"/>
                </a:lnTo>
                <a:lnTo>
                  <a:pt x="326" y="18"/>
                </a:lnTo>
                <a:lnTo>
                  <a:pt x="328" y="14"/>
                </a:lnTo>
                <a:lnTo>
                  <a:pt x="328" y="12"/>
                </a:lnTo>
                <a:lnTo>
                  <a:pt x="328" y="6"/>
                </a:lnTo>
                <a:lnTo>
                  <a:pt x="328" y="4"/>
                </a:lnTo>
                <a:lnTo>
                  <a:pt x="328" y="2"/>
                </a:lnTo>
                <a:lnTo>
                  <a:pt x="328" y="0"/>
                </a:lnTo>
                <a:lnTo>
                  <a:pt x="304" y="2"/>
                </a:lnTo>
                <a:lnTo>
                  <a:pt x="278" y="4"/>
                </a:lnTo>
                <a:lnTo>
                  <a:pt x="268" y="6"/>
                </a:lnTo>
                <a:lnTo>
                  <a:pt x="260" y="6"/>
                </a:lnTo>
                <a:lnTo>
                  <a:pt x="254" y="6"/>
                </a:lnTo>
                <a:lnTo>
                  <a:pt x="250" y="6"/>
                </a:lnTo>
                <a:lnTo>
                  <a:pt x="246" y="6"/>
                </a:lnTo>
                <a:lnTo>
                  <a:pt x="242" y="6"/>
                </a:lnTo>
                <a:lnTo>
                  <a:pt x="228" y="8"/>
                </a:lnTo>
                <a:lnTo>
                  <a:pt x="194" y="10"/>
                </a:lnTo>
                <a:lnTo>
                  <a:pt x="172" y="12"/>
                </a:lnTo>
                <a:lnTo>
                  <a:pt x="148" y="12"/>
                </a:lnTo>
                <a:lnTo>
                  <a:pt x="116" y="14"/>
                </a:lnTo>
                <a:lnTo>
                  <a:pt x="78" y="16"/>
                </a:lnTo>
                <a:lnTo>
                  <a:pt x="68" y="16"/>
                </a:lnTo>
                <a:lnTo>
                  <a:pt x="66" y="16"/>
                </a:lnTo>
                <a:lnTo>
                  <a:pt x="66" y="22"/>
                </a:lnTo>
                <a:lnTo>
                  <a:pt x="76" y="28"/>
                </a:lnTo>
                <a:lnTo>
                  <a:pt x="78" y="30"/>
                </a:lnTo>
                <a:lnTo>
                  <a:pt x="82" y="30"/>
                </a:lnTo>
                <a:lnTo>
                  <a:pt x="84" y="32"/>
                </a:lnTo>
                <a:lnTo>
                  <a:pt x="86" y="34"/>
                </a:lnTo>
                <a:lnTo>
                  <a:pt x="88" y="36"/>
                </a:lnTo>
                <a:lnTo>
                  <a:pt x="90" y="42"/>
                </a:lnTo>
                <a:lnTo>
                  <a:pt x="90" y="46"/>
                </a:lnTo>
                <a:lnTo>
                  <a:pt x="94" y="50"/>
                </a:lnTo>
                <a:lnTo>
                  <a:pt x="96" y="52"/>
                </a:lnTo>
                <a:lnTo>
                  <a:pt x="100" y="52"/>
                </a:lnTo>
                <a:lnTo>
                  <a:pt x="102" y="54"/>
                </a:lnTo>
                <a:lnTo>
                  <a:pt x="108" y="56"/>
                </a:lnTo>
                <a:lnTo>
                  <a:pt x="112" y="60"/>
                </a:lnTo>
                <a:lnTo>
                  <a:pt x="116" y="68"/>
                </a:lnTo>
                <a:lnTo>
                  <a:pt x="116" y="74"/>
                </a:lnTo>
                <a:lnTo>
                  <a:pt x="114" y="90"/>
                </a:lnTo>
                <a:lnTo>
                  <a:pt x="112" y="96"/>
                </a:lnTo>
                <a:lnTo>
                  <a:pt x="110" y="96"/>
                </a:lnTo>
                <a:lnTo>
                  <a:pt x="110" y="98"/>
                </a:lnTo>
                <a:lnTo>
                  <a:pt x="104" y="102"/>
                </a:lnTo>
                <a:lnTo>
                  <a:pt x="102" y="104"/>
                </a:lnTo>
                <a:lnTo>
                  <a:pt x="102" y="114"/>
                </a:lnTo>
                <a:lnTo>
                  <a:pt x="102" y="118"/>
                </a:lnTo>
                <a:lnTo>
                  <a:pt x="100" y="122"/>
                </a:lnTo>
                <a:lnTo>
                  <a:pt x="92" y="128"/>
                </a:lnTo>
                <a:lnTo>
                  <a:pt x="90" y="130"/>
                </a:lnTo>
                <a:lnTo>
                  <a:pt x="74" y="138"/>
                </a:lnTo>
                <a:lnTo>
                  <a:pt x="64" y="142"/>
                </a:lnTo>
                <a:lnTo>
                  <a:pt x="54" y="144"/>
                </a:lnTo>
                <a:lnTo>
                  <a:pt x="48" y="144"/>
                </a:lnTo>
                <a:lnTo>
                  <a:pt x="46" y="144"/>
                </a:lnTo>
                <a:lnTo>
                  <a:pt x="42" y="144"/>
                </a:lnTo>
                <a:lnTo>
                  <a:pt x="40" y="146"/>
                </a:lnTo>
                <a:lnTo>
                  <a:pt x="38" y="148"/>
                </a:lnTo>
                <a:lnTo>
                  <a:pt x="36" y="150"/>
                </a:lnTo>
                <a:lnTo>
                  <a:pt x="32" y="164"/>
                </a:lnTo>
                <a:lnTo>
                  <a:pt x="32" y="166"/>
                </a:lnTo>
                <a:lnTo>
                  <a:pt x="32" y="168"/>
                </a:lnTo>
                <a:lnTo>
                  <a:pt x="34" y="170"/>
                </a:lnTo>
                <a:lnTo>
                  <a:pt x="36" y="174"/>
                </a:lnTo>
                <a:lnTo>
                  <a:pt x="38" y="176"/>
                </a:lnTo>
                <a:lnTo>
                  <a:pt x="40" y="176"/>
                </a:lnTo>
                <a:lnTo>
                  <a:pt x="44" y="178"/>
                </a:lnTo>
                <a:lnTo>
                  <a:pt x="46" y="180"/>
                </a:lnTo>
                <a:lnTo>
                  <a:pt x="48" y="182"/>
                </a:lnTo>
                <a:lnTo>
                  <a:pt x="48" y="186"/>
                </a:lnTo>
                <a:lnTo>
                  <a:pt x="48" y="188"/>
                </a:lnTo>
                <a:lnTo>
                  <a:pt x="48" y="194"/>
                </a:lnTo>
                <a:lnTo>
                  <a:pt x="48" y="198"/>
                </a:lnTo>
                <a:lnTo>
                  <a:pt x="48" y="200"/>
                </a:lnTo>
                <a:lnTo>
                  <a:pt x="46" y="202"/>
                </a:lnTo>
                <a:lnTo>
                  <a:pt x="44" y="206"/>
                </a:lnTo>
                <a:lnTo>
                  <a:pt x="40" y="208"/>
                </a:lnTo>
                <a:lnTo>
                  <a:pt x="38" y="212"/>
                </a:lnTo>
                <a:lnTo>
                  <a:pt x="36" y="216"/>
                </a:lnTo>
                <a:lnTo>
                  <a:pt x="36" y="220"/>
                </a:lnTo>
                <a:lnTo>
                  <a:pt x="36" y="224"/>
                </a:lnTo>
                <a:lnTo>
                  <a:pt x="34" y="230"/>
                </a:lnTo>
                <a:lnTo>
                  <a:pt x="32" y="232"/>
                </a:lnTo>
                <a:lnTo>
                  <a:pt x="30" y="236"/>
                </a:lnTo>
                <a:lnTo>
                  <a:pt x="28" y="236"/>
                </a:lnTo>
                <a:lnTo>
                  <a:pt x="24" y="238"/>
                </a:lnTo>
                <a:lnTo>
                  <a:pt x="18" y="240"/>
                </a:lnTo>
                <a:lnTo>
                  <a:pt x="16" y="240"/>
                </a:lnTo>
                <a:lnTo>
                  <a:pt x="12" y="242"/>
                </a:lnTo>
                <a:lnTo>
                  <a:pt x="10" y="244"/>
                </a:lnTo>
                <a:lnTo>
                  <a:pt x="8" y="248"/>
                </a:lnTo>
                <a:lnTo>
                  <a:pt x="8" y="250"/>
                </a:lnTo>
                <a:lnTo>
                  <a:pt x="10" y="252"/>
                </a:lnTo>
                <a:lnTo>
                  <a:pt x="12" y="254"/>
                </a:lnTo>
                <a:lnTo>
                  <a:pt x="12" y="256"/>
                </a:lnTo>
                <a:lnTo>
                  <a:pt x="12" y="268"/>
                </a:lnTo>
                <a:lnTo>
                  <a:pt x="6" y="270"/>
                </a:lnTo>
                <a:lnTo>
                  <a:pt x="4" y="272"/>
                </a:lnTo>
                <a:lnTo>
                  <a:pt x="2" y="278"/>
                </a:lnTo>
                <a:lnTo>
                  <a:pt x="2" y="282"/>
                </a:lnTo>
                <a:lnTo>
                  <a:pt x="0" y="284"/>
                </a:lnTo>
                <a:lnTo>
                  <a:pt x="0" y="288"/>
                </a:lnTo>
                <a:lnTo>
                  <a:pt x="0" y="290"/>
                </a:lnTo>
                <a:lnTo>
                  <a:pt x="0" y="298"/>
                </a:lnTo>
                <a:lnTo>
                  <a:pt x="4" y="314"/>
                </a:lnTo>
                <a:lnTo>
                  <a:pt x="10" y="324"/>
                </a:lnTo>
                <a:lnTo>
                  <a:pt x="14" y="334"/>
                </a:lnTo>
                <a:lnTo>
                  <a:pt x="16" y="344"/>
                </a:lnTo>
                <a:lnTo>
                  <a:pt x="18" y="346"/>
                </a:lnTo>
                <a:lnTo>
                  <a:pt x="20" y="348"/>
                </a:lnTo>
                <a:lnTo>
                  <a:pt x="22" y="350"/>
                </a:lnTo>
                <a:lnTo>
                  <a:pt x="28" y="354"/>
                </a:lnTo>
                <a:lnTo>
                  <a:pt x="30" y="356"/>
                </a:lnTo>
                <a:lnTo>
                  <a:pt x="40" y="364"/>
                </a:lnTo>
                <a:lnTo>
                  <a:pt x="48" y="372"/>
                </a:lnTo>
                <a:lnTo>
                  <a:pt x="48" y="374"/>
                </a:lnTo>
                <a:lnTo>
                  <a:pt x="50" y="376"/>
                </a:lnTo>
                <a:lnTo>
                  <a:pt x="58" y="380"/>
                </a:lnTo>
                <a:lnTo>
                  <a:pt x="62" y="382"/>
                </a:lnTo>
                <a:lnTo>
                  <a:pt x="66" y="384"/>
                </a:lnTo>
                <a:lnTo>
                  <a:pt x="68" y="386"/>
                </a:lnTo>
                <a:lnTo>
                  <a:pt x="76" y="392"/>
                </a:lnTo>
                <a:lnTo>
                  <a:pt x="80" y="398"/>
                </a:lnTo>
                <a:lnTo>
                  <a:pt x="82" y="404"/>
                </a:lnTo>
                <a:lnTo>
                  <a:pt x="84" y="412"/>
                </a:lnTo>
                <a:lnTo>
                  <a:pt x="86" y="422"/>
                </a:lnTo>
                <a:lnTo>
                  <a:pt x="88" y="428"/>
                </a:lnTo>
                <a:lnTo>
                  <a:pt x="90" y="432"/>
                </a:lnTo>
                <a:lnTo>
                  <a:pt x="92" y="438"/>
                </a:lnTo>
                <a:lnTo>
                  <a:pt x="96" y="440"/>
                </a:lnTo>
                <a:lnTo>
                  <a:pt x="98" y="440"/>
                </a:lnTo>
                <a:lnTo>
                  <a:pt x="102" y="438"/>
                </a:lnTo>
                <a:lnTo>
                  <a:pt x="104" y="434"/>
                </a:lnTo>
                <a:lnTo>
                  <a:pt x="106" y="432"/>
                </a:lnTo>
                <a:lnTo>
                  <a:pt x="108" y="428"/>
                </a:lnTo>
                <a:lnTo>
                  <a:pt x="112" y="428"/>
                </a:lnTo>
                <a:lnTo>
                  <a:pt x="114" y="428"/>
                </a:lnTo>
                <a:lnTo>
                  <a:pt x="130" y="434"/>
                </a:lnTo>
                <a:lnTo>
                  <a:pt x="140" y="438"/>
                </a:lnTo>
                <a:lnTo>
                  <a:pt x="144" y="442"/>
                </a:lnTo>
                <a:lnTo>
                  <a:pt x="144" y="444"/>
                </a:lnTo>
                <a:lnTo>
                  <a:pt x="144" y="446"/>
                </a:lnTo>
                <a:lnTo>
                  <a:pt x="140" y="448"/>
                </a:lnTo>
                <a:lnTo>
                  <a:pt x="138" y="452"/>
                </a:lnTo>
                <a:lnTo>
                  <a:pt x="136" y="458"/>
                </a:lnTo>
                <a:lnTo>
                  <a:pt x="138" y="460"/>
                </a:lnTo>
                <a:lnTo>
                  <a:pt x="138" y="466"/>
                </a:lnTo>
                <a:lnTo>
                  <a:pt x="132" y="484"/>
                </a:lnTo>
                <a:lnTo>
                  <a:pt x="126" y="496"/>
                </a:lnTo>
                <a:lnTo>
                  <a:pt x="124" y="498"/>
                </a:lnTo>
                <a:lnTo>
                  <a:pt x="122" y="502"/>
                </a:lnTo>
                <a:lnTo>
                  <a:pt x="122" y="504"/>
                </a:lnTo>
                <a:lnTo>
                  <a:pt x="122" y="508"/>
                </a:lnTo>
                <a:lnTo>
                  <a:pt x="124" y="510"/>
                </a:lnTo>
                <a:lnTo>
                  <a:pt x="124" y="514"/>
                </a:lnTo>
                <a:lnTo>
                  <a:pt x="126" y="516"/>
                </a:lnTo>
                <a:lnTo>
                  <a:pt x="128" y="518"/>
                </a:lnTo>
                <a:lnTo>
                  <a:pt x="136" y="526"/>
                </a:lnTo>
                <a:lnTo>
                  <a:pt x="150" y="536"/>
                </a:lnTo>
                <a:lnTo>
                  <a:pt x="166" y="550"/>
                </a:lnTo>
                <a:lnTo>
                  <a:pt x="176" y="550"/>
                </a:lnTo>
                <a:lnTo>
                  <a:pt x="190" y="556"/>
                </a:lnTo>
                <a:lnTo>
                  <a:pt x="192" y="556"/>
                </a:lnTo>
                <a:lnTo>
                  <a:pt x="196" y="562"/>
                </a:lnTo>
                <a:lnTo>
                  <a:pt x="198" y="566"/>
                </a:lnTo>
                <a:lnTo>
                  <a:pt x="202" y="568"/>
                </a:lnTo>
                <a:lnTo>
                  <a:pt x="206" y="570"/>
                </a:lnTo>
                <a:lnTo>
                  <a:pt x="208" y="570"/>
                </a:lnTo>
                <a:lnTo>
                  <a:pt x="212" y="572"/>
                </a:lnTo>
                <a:lnTo>
                  <a:pt x="214" y="580"/>
                </a:lnTo>
                <a:lnTo>
                  <a:pt x="212" y="584"/>
                </a:lnTo>
                <a:lnTo>
                  <a:pt x="212" y="586"/>
                </a:lnTo>
                <a:lnTo>
                  <a:pt x="214" y="590"/>
                </a:lnTo>
                <a:lnTo>
                  <a:pt x="216" y="592"/>
                </a:lnTo>
                <a:lnTo>
                  <a:pt x="218" y="596"/>
                </a:lnTo>
                <a:lnTo>
                  <a:pt x="220" y="598"/>
                </a:lnTo>
                <a:lnTo>
                  <a:pt x="222" y="602"/>
                </a:lnTo>
                <a:lnTo>
                  <a:pt x="222" y="606"/>
                </a:lnTo>
                <a:lnTo>
                  <a:pt x="220" y="610"/>
                </a:lnTo>
                <a:lnTo>
                  <a:pt x="218" y="612"/>
                </a:lnTo>
                <a:lnTo>
                  <a:pt x="216" y="614"/>
                </a:lnTo>
                <a:lnTo>
                  <a:pt x="216" y="616"/>
                </a:lnTo>
                <a:lnTo>
                  <a:pt x="216" y="620"/>
                </a:lnTo>
                <a:lnTo>
                  <a:pt x="222" y="628"/>
                </a:lnTo>
                <a:lnTo>
                  <a:pt x="226" y="634"/>
                </a:lnTo>
                <a:lnTo>
                  <a:pt x="230" y="644"/>
                </a:lnTo>
                <a:lnTo>
                  <a:pt x="234" y="646"/>
                </a:lnTo>
                <a:lnTo>
                  <a:pt x="240" y="650"/>
                </a:lnTo>
                <a:lnTo>
                  <a:pt x="254" y="652"/>
                </a:lnTo>
                <a:lnTo>
                  <a:pt x="258" y="652"/>
                </a:lnTo>
                <a:lnTo>
                  <a:pt x="252" y="648"/>
                </a:lnTo>
                <a:lnTo>
                  <a:pt x="252" y="646"/>
                </a:lnTo>
                <a:lnTo>
                  <a:pt x="252" y="640"/>
                </a:lnTo>
                <a:lnTo>
                  <a:pt x="260" y="630"/>
                </a:lnTo>
                <a:lnTo>
                  <a:pt x="260" y="628"/>
                </a:lnTo>
                <a:lnTo>
                  <a:pt x="266" y="624"/>
                </a:lnTo>
                <a:lnTo>
                  <a:pt x="268" y="622"/>
                </a:lnTo>
                <a:lnTo>
                  <a:pt x="272" y="622"/>
                </a:lnTo>
                <a:lnTo>
                  <a:pt x="274" y="622"/>
                </a:lnTo>
                <a:lnTo>
                  <a:pt x="278" y="622"/>
                </a:lnTo>
                <a:lnTo>
                  <a:pt x="292" y="628"/>
                </a:lnTo>
                <a:lnTo>
                  <a:pt x="310" y="636"/>
                </a:lnTo>
                <a:lnTo>
                  <a:pt x="314" y="636"/>
                </a:lnTo>
                <a:lnTo>
                  <a:pt x="316" y="638"/>
                </a:lnTo>
                <a:lnTo>
                  <a:pt x="320" y="636"/>
                </a:lnTo>
                <a:lnTo>
                  <a:pt x="324" y="634"/>
                </a:lnTo>
                <a:lnTo>
                  <a:pt x="326" y="628"/>
                </a:lnTo>
                <a:lnTo>
                  <a:pt x="326" y="624"/>
                </a:lnTo>
                <a:lnTo>
                  <a:pt x="322" y="620"/>
                </a:lnTo>
                <a:lnTo>
                  <a:pt x="318" y="616"/>
                </a:lnTo>
                <a:lnTo>
                  <a:pt x="316" y="612"/>
                </a:lnTo>
                <a:lnTo>
                  <a:pt x="314" y="608"/>
                </a:lnTo>
                <a:lnTo>
                  <a:pt x="314" y="604"/>
                </a:lnTo>
                <a:lnTo>
                  <a:pt x="318" y="598"/>
                </a:lnTo>
                <a:lnTo>
                  <a:pt x="320" y="596"/>
                </a:lnTo>
                <a:lnTo>
                  <a:pt x="338" y="590"/>
                </a:lnTo>
                <a:lnTo>
                  <a:pt x="346" y="588"/>
                </a:lnTo>
                <a:lnTo>
                  <a:pt x="350" y="586"/>
                </a:lnTo>
                <a:lnTo>
                  <a:pt x="354" y="586"/>
                </a:lnTo>
                <a:lnTo>
                  <a:pt x="356" y="584"/>
                </a:lnTo>
                <a:lnTo>
                  <a:pt x="356" y="580"/>
                </a:lnTo>
                <a:lnTo>
                  <a:pt x="354" y="576"/>
                </a:lnTo>
                <a:lnTo>
                  <a:pt x="350" y="574"/>
                </a:lnTo>
                <a:lnTo>
                  <a:pt x="348" y="572"/>
                </a:lnTo>
                <a:lnTo>
                  <a:pt x="346" y="568"/>
                </a:lnTo>
                <a:lnTo>
                  <a:pt x="346" y="564"/>
                </a:lnTo>
                <a:lnTo>
                  <a:pt x="350" y="560"/>
                </a:lnTo>
                <a:lnTo>
                  <a:pt x="352" y="558"/>
                </a:lnTo>
                <a:lnTo>
                  <a:pt x="354" y="556"/>
                </a:lnTo>
                <a:lnTo>
                  <a:pt x="356" y="552"/>
                </a:lnTo>
                <a:lnTo>
                  <a:pt x="356" y="550"/>
                </a:lnTo>
                <a:lnTo>
                  <a:pt x="356" y="548"/>
                </a:lnTo>
                <a:lnTo>
                  <a:pt x="352" y="546"/>
                </a:lnTo>
                <a:lnTo>
                  <a:pt x="348" y="538"/>
                </a:lnTo>
                <a:close/>
              </a:path>
            </a:pathLst>
          </a:custGeom>
          <a:solidFill>
            <a:schemeClr val="bg2">
              <a:lumMod val="90000"/>
            </a:schemeClr>
          </a:solidFill>
          <a:ln w="3175" cmpd="sng">
            <a:solidFill>
              <a:schemeClr val="bg2">
                <a:lumMod val="75000"/>
              </a:schemeClr>
            </a:solidFill>
            <a:round/>
            <a:headEnd/>
            <a:tailEnd/>
          </a:ln>
        </p:spPr>
        <p:txBody>
          <a:bodyPr/>
          <a:lstStyle/>
          <a:p>
            <a:endParaRPr lang="en-US">
              <a:solidFill>
                <a:prstClr val="black"/>
              </a:solidFill>
            </a:endParaRPr>
          </a:p>
        </p:txBody>
      </p:sp>
      <p:sp>
        <p:nvSpPr>
          <p:cNvPr id="266" name="Freeform 473"/>
          <p:cNvSpPr>
            <a:spLocks/>
          </p:cNvSpPr>
          <p:nvPr/>
        </p:nvSpPr>
        <p:spPr bwMode="auto">
          <a:xfrm>
            <a:off x="6408739" y="1714500"/>
            <a:ext cx="790575" cy="825500"/>
          </a:xfrm>
          <a:custGeom>
            <a:avLst/>
            <a:gdLst>
              <a:gd name="T0" fmla="*/ 348 w 498"/>
              <a:gd name="T1" fmla="*/ 514 h 520"/>
              <a:gd name="T2" fmla="*/ 408 w 498"/>
              <a:gd name="T3" fmla="*/ 510 h 520"/>
              <a:gd name="T4" fmla="*/ 482 w 498"/>
              <a:gd name="T5" fmla="*/ 504 h 520"/>
              <a:gd name="T6" fmla="*/ 480 w 498"/>
              <a:gd name="T7" fmla="*/ 482 h 520"/>
              <a:gd name="T8" fmla="*/ 468 w 498"/>
              <a:gd name="T9" fmla="*/ 438 h 520"/>
              <a:gd name="T10" fmla="*/ 464 w 498"/>
              <a:gd name="T11" fmla="*/ 420 h 520"/>
              <a:gd name="T12" fmla="*/ 466 w 498"/>
              <a:gd name="T13" fmla="*/ 400 h 520"/>
              <a:gd name="T14" fmla="*/ 470 w 498"/>
              <a:gd name="T15" fmla="*/ 382 h 520"/>
              <a:gd name="T16" fmla="*/ 478 w 498"/>
              <a:gd name="T17" fmla="*/ 362 h 520"/>
              <a:gd name="T18" fmla="*/ 474 w 498"/>
              <a:gd name="T19" fmla="*/ 326 h 520"/>
              <a:gd name="T20" fmla="*/ 484 w 498"/>
              <a:gd name="T21" fmla="*/ 312 h 520"/>
              <a:gd name="T22" fmla="*/ 490 w 498"/>
              <a:gd name="T23" fmla="*/ 300 h 520"/>
              <a:gd name="T24" fmla="*/ 484 w 498"/>
              <a:gd name="T25" fmla="*/ 286 h 520"/>
              <a:gd name="T26" fmla="*/ 488 w 498"/>
              <a:gd name="T27" fmla="*/ 264 h 520"/>
              <a:gd name="T28" fmla="*/ 496 w 498"/>
              <a:gd name="T29" fmla="*/ 246 h 520"/>
              <a:gd name="T30" fmla="*/ 474 w 498"/>
              <a:gd name="T31" fmla="*/ 228 h 520"/>
              <a:gd name="T32" fmla="*/ 464 w 498"/>
              <a:gd name="T33" fmla="*/ 244 h 520"/>
              <a:gd name="T34" fmla="*/ 442 w 498"/>
              <a:gd name="T35" fmla="*/ 268 h 520"/>
              <a:gd name="T36" fmla="*/ 452 w 498"/>
              <a:gd name="T37" fmla="*/ 226 h 520"/>
              <a:gd name="T38" fmla="*/ 468 w 498"/>
              <a:gd name="T39" fmla="*/ 208 h 520"/>
              <a:gd name="T40" fmla="*/ 458 w 498"/>
              <a:gd name="T41" fmla="*/ 190 h 520"/>
              <a:gd name="T42" fmla="*/ 452 w 498"/>
              <a:gd name="T43" fmla="*/ 170 h 520"/>
              <a:gd name="T44" fmla="*/ 446 w 498"/>
              <a:gd name="T45" fmla="*/ 154 h 520"/>
              <a:gd name="T46" fmla="*/ 422 w 498"/>
              <a:gd name="T47" fmla="*/ 122 h 520"/>
              <a:gd name="T48" fmla="*/ 416 w 498"/>
              <a:gd name="T49" fmla="*/ 106 h 520"/>
              <a:gd name="T50" fmla="*/ 368 w 498"/>
              <a:gd name="T51" fmla="*/ 100 h 520"/>
              <a:gd name="T52" fmla="*/ 314 w 498"/>
              <a:gd name="T53" fmla="*/ 84 h 520"/>
              <a:gd name="T54" fmla="*/ 236 w 498"/>
              <a:gd name="T55" fmla="*/ 66 h 520"/>
              <a:gd name="T56" fmla="*/ 212 w 498"/>
              <a:gd name="T57" fmla="*/ 46 h 520"/>
              <a:gd name="T58" fmla="*/ 180 w 498"/>
              <a:gd name="T59" fmla="*/ 36 h 520"/>
              <a:gd name="T60" fmla="*/ 164 w 498"/>
              <a:gd name="T61" fmla="*/ 44 h 520"/>
              <a:gd name="T62" fmla="*/ 178 w 498"/>
              <a:gd name="T63" fmla="*/ 8 h 520"/>
              <a:gd name="T64" fmla="*/ 154 w 498"/>
              <a:gd name="T65" fmla="*/ 6 h 520"/>
              <a:gd name="T66" fmla="*/ 140 w 498"/>
              <a:gd name="T67" fmla="*/ 14 h 520"/>
              <a:gd name="T68" fmla="*/ 92 w 498"/>
              <a:gd name="T69" fmla="*/ 34 h 520"/>
              <a:gd name="T70" fmla="*/ 70 w 498"/>
              <a:gd name="T71" fmla="*/ 36 h 520"/>
              <a:gd name="T72" fmla="*/ 48 w 498"/>
              <a:gd name="T73" fmla="*/ 40 h 520"/>
              <a:gd name="T74" fmla="*/ 50 w 498"/>
              <a:gd name="T75" fmla="*/ 100 h 520"/>
              <a:gd name="T76" fmla="*/ 18 w 498"/>
              <a:gd name="T77" fmla="*/ 130 h 520"/>
              <a:gd name="T78" fmla="*/ 0 w 498"/>
              <a:gd name="T79" fmla="*/ 162 h 520"/>
              <a:gd name="T80" fmla="*/ 4 w 498"/>
              <a:gd name="T81" fmla="*/ 172 h 520"/>
              <a:gd name="T82" fmla="*/ 20 w 498"/>
              <a:gd name="T83" fmla="*/ 190 h 520"/>
              <a:gd name="T84" fmla="*/ 14 w 498"/>
              <a:gd name="T85" fmla="*/ 246 h 520"/>
              <a:gd name="T86" fmla="*/ 32 w 498"/>
              <a:gd name="T87" fmla="*/ 286 h 520"/>
              <a:gd name="T88" fmla="*/ 52 w 498"/>
              <a:gd name="T89" fmla="*/ 288 h 520"/>
              <a:gd name="T90" fmla="*/ 64 w 498"/>
              <a:gd name="T91" fmla="*/ 302 h 520"/>
              <a:gd name="T92" fmla="*/ 84 w 498"/>
              <a:gd name="T93" fmla="*/ 310 h 520"/>
              <a:gd name="T94" fmla="*/ 96 w 498"/>
              <a:gd name="T95" fmla="*/ 324 h 520"/>
              <a:gd name="T96" fmla="*/ 118 w 498"/>
              <a:gd name="T97" fmla="*/ 344 h 520"/>
              <a:gd name="T98" fmla="*/ 138 w 498"/>
              <a:gd name="T99" fmla="*/ 352 h 520"/>
              <a:gd name="T100" fmla="*/ 154 w 498"/>
              <a:gd name="T101" fmla="*/ 372 h 520"/>
              <a:gd name="T102" fmla="*/ 160 w 498"/>
              <a:gd name="T103" fmla="*/ 412 h 520"/>
              <a:gd name="T104" fmla="*/ 174 w 498"/>
              <a:gd name="T105" fmla="*/ 432 h 520"/>
              <a:gd name="T106" fmla="*/ 168 w 498"/>
              <a:gd name="T107" fmla="*/ 444 h 520"/>
              <a:gd name="T108" fmla="*/ 172 w 498"/>
              <a:gd name="T109" fmla="*/ 476 h 520"/>
              <a:gd name="T110" fmla="*/ 190 w 498"/>
              <a:gd name="T111" fmla="*/ 502 h 520"/>
              <a:gd name="T112" fmla="*/ 206 w 498"/>
              <a:gd name="T113" fmla="*/ 504 h 520"/>
              <a:gd name="T114" fmla="*/ 220 w 498"/>
              <a:gd name="T115" fmla="*/ 52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8" h="520">
                <a:moveTo>
                  <a:pt x="232" y="520"/>
                </a:moveTo>
                <a:lnTo>
                  <a:pt x="270" y="518"/>
                </a:lnTo>
                <a:lnTo>
                  <a:pt x="302" y="516"/>
                </a:lnTo>
                <a:lnTo>
                  <a:pt x="326" y="516"/>
                </a:lnTo>
                <a:lnTo>
                  <a:pt x="348" y="514"/>
                </a:lnTo>
                <a:lnTo>
                  <a:pt x="382" y="512"/>
                </a:lnTo>
                <a:lnTo>
                  <a:pt x="396" y="510"/>
                </a:lnTo>
                <a:lnTo>
                  <a:pt x="400" y="510"/>
                </a:lnTo>
                <a:lnTo>
                  <a:pt x="404" y="510"/>
                </a:lnTo>
                <a:lnTo>
                  <a:pt x="408" y="510"/>
                </a:lnTo>
                <a:lnTo>
                  <a:pt x="414" y="510"/>
                </a:lnTo>
                <a:lnTo>
                  <a:pt x="422" y="510"/>
                </a:lnTo>
                <a:lnTo>
                  <a:pt x="432" y="508"/>
                </a:lnTo>
                <a:lnTo>
                  <a:pt x="458" y="506"/>
                </a:lnTo>
                <a:lnTo>
                  <a:pt x="482" y="504"/>
                </a:lnTo>
                <a:lnTo>
                  <a:pt x="480" y="502"/>
                </a:lnTo>
                <a:lnTo>
                  <a:pt x="480" y="498"/>
                </a:lnTo>
                <a:lnTo>
                  <a:pt x="480" y="488"/>
                </a:lnTo>
                <a:lnTo>
                  <a:pt x="480" y="486"/>
                </a:lnTo>
                <a:lnTo>
                  <a:pt x="480" y="482"/>
                </a:lnTo>
                <a:lnTo>
                  <a:pt x="482" y="480"/>
                </a:lnTo>
                <a:lnTo>
                  <a:pt x="482" y="478"/>
                </a:lnTo>
                <a:lnTo>
                  <a:pt x="482" y="470"/>
                </a:lnTo>
                <a:lnTo>
                  <a:pt x="474" y="456"/>
                </a:lnTo>
                <a:lnTo>
                  <a:pt x="468" y="438"/>
                </a:lnTo>
                <a:lnTo>
                  <a:pt x="468" y="426"/>
                </a:lnTo>
                <a:lnTo>
                  <a:pt x="466" y="426"/>
                </a:lnTo>
                <a:lnTo>
                  <a:pt x="466" y="422"/>
                </a:lnTo>
                <a:lnTo>
                  <a:pt x="464" y="422"/>
                </a:lnTo>
                <a:lnTo>
                  <a:pt x="464" y="420"/>
                </a:lnTo>
                <a:lnTo>
                  <a:pt x="464" y="418"/>
                </a:lnTo>
                <a:lnTo>
                  <a:pt x="466" y="406"/>
                </a:lnTo>
                <a:lnTo>
                  <a:pt x="466" y="404"/>
                </a:lnTo>
                <a:lnTo>
                  <a:pt x="466" y="402"/>
                </a:lnTo>
                <a:lnTo>
                  <a:pt x="466" y="400"/>
                </a:lnTo>
                <a:lnTo>
                  <a:pt x="468" y="396"/>
                </a:lnTo>
                <a:lnTo>
                  <a:pt x="470" y="390"/>
                </a:lnTo>
                <a:lnTo>
                  <a:pt x="470" y="388"/>
                </a:lnTo>
                <a:lnTo>
                  <a:pt x="470" y="384"/>
                </a:lnTo>
                <a:lnTo>
                  <a:pt x="470" y="382"/>
                </a:lnTo>
                <a:lnTo>
                  <a:pt x="470" y="380"/>
                </a:lnTo>
                <a:lnTo>
                  <a:pt x="470" y="376"/>
                </a:lnTo>
                <a:lnTo>
                  <a:pt x="476" y="370"/>
                </a:lnTo>
                <a:lnTo>
                  <a:pt x="476" y="366"/>
                </a:lnTo>
                <a:lnTo>
                  <a:pt x="478" y="362"/>
                </a:lnTo>
                <a:lnTo>
                  <a:pt x="476" y="360"/>
                </a:lnTo>
                <a:lnTo>
                  <a:pt x="472" y="346"/>
                </a:lnTo>
                <a:lnTo>
                  <a:pt x="472" y="338"/>
                </a:lnTo>
                <a:lnTo>
                  <a:pt x="472" y="336"/>
                </a:lnTo>
                <a:lnTo>
                  <a:pt x="474" y="326"/>
                </a:lnTo>
                <a:lnTo>
                  <a:pt x="478" y="318"/>
                </a:lnTo>
                <a:lnTo>
                  <a:pt x="478" y="316"/>
                </a:lnTo>
                <a:lnTo>
                  <a:pt x="480" y="316"/>
                </a:lnTo>
                <a:lnTo>
                  <a:pt x="480" y="314"/>
                </a:lnTo>
                <a:lnTo>
                  <a:pt x="484" y="312"/>
                </a:lnTo>
                <a:lnTo>
                  <a:pt x="486" y="310"/>
                </a:lnTo>
                <a:lnTo>
                  <a:pt x="488" y="308"/>
                </a:lnTo>
                <a:lnTo>
                  <a:pt x="490" y="304"/>
                </a:lnTo>
                <a:lnTo>
                  <a:pt x="490" y="302"/>
                </a:lnTo>
                <a:lnTo>
                  <a:pt x="490" y="300"/>
                </a:lnTo>
                <a:lnTo>
                  <a:pt x="486" y="298"/>
                </a:lnTo>
                <a:lnTo>
                  <a:pt x="484" y="294"/>
                </a:lnTo>
                <a:lnTo>
                  <a:pt x="484" y="290"/>
                </a:lnTo>
                <a:lnTo>
                  <a:pt x="484" y="288"/>
                </a:lnTo>
                <a:lnTo>
                  <a:pt x="484" y="286"/>
                </a:lnTo>
                <a:lnTo>
                  <a:pt x="486" y="284"/>
                </a:lnTo>
                <a:lnTo>
                  <a:pt x="486" y="280"/>
                </a:lnTo>
                <a:lnTo>
                  <a:pt x="486" y="276"/>
                </a:lnTo>
                <a:lnTo>
                  <a:pt x="486" y="272"/>
                </a:lnTo>
                <a:lnTo>
                  <a:pt x="488" y="264"/>
                </a:lnTo>
                <a:lnTo>
                  <a:pt x="490" y="256"/>
                </a:lnTo>
                <a:lnTo>
                  <a:pt x="492" y="254"/>
                </a:lnTo>
                <a:lnTo>
                  <a:pt x="492" y="252"/>
                </a:lnTo>
                <a:lnTo>
                  <a:pt x="494" y="248"/>
                </a:lnTo>
                <a:lnTo>
                  <a:pt x="496" y="246"/>
                </a:lnTo>
                <a:lnTo>
                  <a:pt x="498" y="236"/>
                </a:lnTo>
                <a:lnTo>
                  <a:pt x="498" y="234"/>
                </a:lnTo>
                <a:lnTo>
                  <a:pt x="498" y="232"/>
                </a:lnTo>
                <a:lnTo>
                  <a:pt x="486" y="222"/>
                </a:lnTo>
                <a:lnTo>
                  <a:pt x="474" y="228"/>
                </a:lnTo>
                <a:lnTo>
                  <a:pt x="468" y="232"/>
                </a:lnTo>
                <a:lnTo>
                  <a:pt x="468" y="234"/>
                </a:lnTo>
                <a:lnTo>
                  <a:pt x="468" y="236"/>
                </a:lnTo>
                <a:lnTo>
                  <a:pt x="466" y="238"/>
                </a:lnTo>
                <a:lnTo>
                  <a:pt x="464" y="244"/>
                </a:lnTo>
                <a:lnTo>
                  <a:pt x="456" y="254"/>
                </a:lnTo>
                <a:lnTo>
                  <a:pt x="446" y="266"/>
                </a:lnTo>
                <a:lnTo>
                  <a:pt x="446" y="268"/>
                </a:lnTo>
                <a:lnTo>
                  <a:pt x="444" y="268"/>
                </a:lnTo>
                <a:lnTo>
                  <a:pt x="442" y="268"/>
                </a:lnTo>
                <a:lnTo>
                  <a:pt x="438" y="266"/>
                </a:lnTo>
                <a:lnTo>
                  <a:pt x="436" y="264"/>
                </a:lnTo>
                <a:lnTo>
                  <a:pt x="440" y="246"/>
                </a:lnTo>
                <a:lnTo>
                  <a:pt x="446" y="236"/>
                </a:lnTo>
                <a:lnTo>
                  <a:pt x="452" y="226"/>
                </a:lnTo>
                <a:lnTo>
                  <a:pt x="458" y="216"/>
                </a:lnTo>
                <a:lnTo>
                  <a:pt x="466" y="214"/>
                </a:lnTo>
                <a:lnTo>
                  <a:pt x="468" y="212"/>
                </a:lnTo>
                <a:lnTo>
                  <a:pt x="468" y="210"/>
                </a:lnTo>
                <a:lnTo>
                  <a:pt x="468" y="208"/>
                </a:lnTo>
                <a:lnTo>
                  <a:pt x="468" y="206"/>
                </a:lnTo>
                <a:lnTo>
                  <a:pt x="468" y="204"/>
                </a:lnTo>
                <a:lnTo>
                  <a:pt x="468" y="198"/>
                </a:lnTo>
                <a:lnTo>
                  <a:pt x="464" y="196"/>
                </a:lnTo>
                <a:lnTo>
                  <a:pt x="458" y="190"/>
                </a:lnTo>
                <a:lnTo>
                  <a:pt x="458" y="184"/>
                </a:lnTo>
                <a:lnTo>
                  <a:pt x="458" y="180"/>
                </a:lnTo>
                <a:lnTo>
                  <a:pt x="458" y="178"/>
                </a:lnTo>
                <a:lnTo>
                  <a:pt x="454" y="170"/>
                </a:lnTo>
                <a:lnTo>
                  <a:pt x="452" y="170"/>
                </a:lnTo>
                <a:lnTo>
                  <a:pt x="442" y="170"/>
                </a:lnTo>
                <a:lnTo>
                  <a:pt x="442" y="160"/>
                </a:lnTo>
                <a:lnTo>
                  <a:pt x="446" y="158"/>
                </a:lnTo>
                <a:lnTo>
                  <a:pt x="446" y="156"/>
                </a:lnTo>
                <a:lnTo>
                  <a:pt x="446" y="154"/>
                </a:lnTo>
                <a:lnTo>
                  <a:pt x="446" y="132"/>
                </a:lnTo>
                <a:lnTo>
                  <a:pt x="442" y="130"/>
                </a:lnTo>
                <a:lnTo>
                  <a:pt x="436" y="124"/>
                </a:lnTo>
                <a:lnTo>
                  <a:pt x="430" y="124"/>
                </a:lnTo>
                <a:lnTo>
                  <a:pt x="422" y="122"/>
                </a:lnTo>
                <a:lnTo>
                  <a:pt x="418" y="122"/>
                </a:lnTo>
                <a:lnTo>
                  <a:pt x="416" y="120"/>
                </a:lnTo>
                <a:lnTo>
                  <a:pt x="416" y="118"/>
                </a:lnTo>
                <a:lnTo>
                  <a:pt x="418" y="112"/>
                </a:lnTo>
                <a:lnTo>
                  <a:pt x="416" y="106"/>
                </a:lnTo>
                <a:lnTo>
                  <a:pt x="410" y="102"/>
                </a:lnTo>
                <a:lnTo>
                  <a:pt x="378" y="98"/>
                </a:lnTo>
                <a:lnTo>
                  <a:pt x="376" y="98"/>
                </a:lnTo>
                <a:lnTo>
                  <a:pt x="370" y="100"/>
                </a:lnTo>
                <a:lnTo>
                  <a:pt x="368" y="100"/>
                </a:lnTo>
                <a:lnTo>
                  <a:pt x="352" y="98"/>
                </a:lnTo>
                <a:lnTo>
                  <a:pt x="330" y="88"/>
                </a:lnTo>
                <a:lnTo>
                  <a:pt x="326" y="88"/>
                </a:lnTo>
                <a:lnTo>
                  <a:pt x="320" y="86"/>
                </a:lnTo>
                <a:lnTo>
                  <a:pt x="314" y="84"/>
                </a:lnTo>
                <a:lnTo>
                  <a:pt x="296" y="82"/>
                </a:lnTo>
                <a:lnTo>
                  <a:pt x="266" y="74"/>
                </a:lnTo>
                <a:lnTo>
                  <a:pt x="262" y="74"/>
                </a:lnTo>
                <a:lnTo>
                  <a:pt x="246" y="72"/>
                </a:lnTo>
                <a:lnTo>
                  <a:pt x="236" y="66"/>
                </a:lnTo>
                <a:lnTo>
                  <a:pt x="230" y="56"/>
                </a:lnTo>
                <a:lnTo>
                  <a:pt x="228" y="52"/>
                </a:lnTo>
                <a:lnTo>
                  <a:pt x="226" y="50"/>
                </a:lnTo>
                <a:lnTo>
                  <a:pt x="218" y="48"/>
                </a:lnTo>
                <a:lnTo>
                  <a:pt x="212" y="46"/>
                </a:lnTo>
                <a:lnTo>
                  <a:pt x="210" y="44"/>
                </a:lnTo>
                <a:lnTo>
                  <a:pt x="208" y="44"/>
                </a:lnTo>
                <a:lnTo>
                  <a:pt x="206" y="44"/>
                </a:lnTo>
                <a:lnTo>
                  <a:pt x="196" y="42"/>
                </a:lnTo>
                <a:lnTo>
                  <a:pt x="180" y="36"/>
                </a:lnTo>
                <a:lnTo>
                  <a:pt x="178" y="38"/>
                </a:lnTo>
                <a:lnTo>
                  <a:pt x="178" y="40"/>
                </a:lnTo>
                <a:lnTo>
                  <a:pt x="168" y="44"/>
                </a:lnTo>
                <a:lnTo>
                  <a:pt x="166" y="44"/>
                </a:lnTo>
                <a:lnTo>
                  <a:pt x="164" y="44"/>
                </a:lnTo>
                <a:lnTo>
                  <a:pt x="164" y="42"/>
                </a:lnTo>
                <a:lnTo>
                  <a:pt x="170" y="26"/>
                </a:lnTo>
                <a:lnTo>
                  <a:pt x="170" y="22"/>
                </a:lnTo>
                <a:lnTo>
                  <a:pt x="172" y="20"/>
                </a:lnTo>
                <a:lnTo>
                  <a:pt x="178" y="8"/>
                </a:lnTo>
                <a:lnTo>
                  <a:pt x="174" y="2"/>
                </a:lnTo>
                <a:lnTo>
                  <a:pt x="170" y="0"/>
                </a:lnTo>
                <a:lnTo>
                  <a:pt x="168" y="0"/>
                </a:lnTo>
                <a:lnTo>
                  <a:pt x="160" y="2"/>
                </a:lnTo>
                <a:lnTo>
                  <a:pt x="154" y="6"/>
                </a:lnTo>
                <a:lnTo>
                  <a:pt x="154" y="8"/>
                </a:lnTo>
                <a:lnTo>
                  <a:pt x="152" y="10"/>
                </a:lnTo>
                <a:lnTo>
                  <a:pt x="148" y="14"/>
                </a:lnTo>
                <a:lnTo>
                  <a:pt x="142" y="14"/>
                </a:lnTo>
                <a:lnTo>
                  <a:pt x="140" y="14"/>
                </a:lnTo>
                <a:lnTo>
                  <a:pt x="130" y="18"/>
                </a:lnTo>
                <a:lnTo>
                  <a:pt x="124" y="24"/>
                </a:lnTo>
                <a:lnTo>
                  <a:pt x="116" y="26"/>
                </a:lnTo>
                <a:lnTo>
                  <a:pt x="98" y="32"/>
                </a:lnTo>
                <a:lnTo>
                  <a:pt x="92" y="34"/>
                </a:lnTo>
                <a:lnTo>
                  <a:pt x="90" y="34"/>
                </a:lnTo>
                <a:lnTo>
                  <a:pt x="86" y="36"/>
                </a:lnTo>
                <a:lnTo>
                  <a:pt x="76" y="38"/>
                </a:lnTo>
                <a:lnTo>
                  <a:pt x="72" y="36"/>
                </a:lnTo>
                <a:lnTo>
                  <a:pt x="70" y="36"/>
                </a:lnTo>
                <a:lnTo>
                  <a:pt x="68" y="34"/>
                </a:lnTo>
                <a:lnTo>
                  <a:pt x="64" y="30"/>
                </a:lnTo>
                <a:lnTo>
                  <a:pt x="62" y="28"/>
                </a:lnTo>
                <a:lnTo>
                  <a:pt x="60" y="30"/>
                </a:lnTo>
                <a:lnTo>
                  <a:pt x="48" y="40"/>
                </a:lnTo>
                <a:lnTo>
                  <a:pt x="48" y="44"/>
                </a:lnTo>
                <a:lnTo>
                  <a:pt x="48" y="66"/>
                </a:lnTo>
                <a:lnTo>
                  <a:pt x="50" y="80"/>
                </a:lnTo>
                <a:lnTo>
                  <a:pt x="50" y="88"/>
                </a:lnTo>
                <a:lnTo>
                  <a:pt x="50" y="100"/>
                </a:lnTo>
                <a:lnTo>
                  <a:pt x="50" y="108"/>
                </a:lnTo>
                <a:lnTo>
                  <a:pt x="44" y="116"/>
                </a:lnTo>
                <a:lnTo>
                  <a:pt x="28" y="126"/>
                </a:lnTo>
                <a:lnTo>
                  <a:pt x="22" y="128"/>
                </a:lnTo>
                <a:lnTo>
                  <a:pt x="18" y="130"/>
                </a:lnTo>
                <a:lnTo>
                  <a:pt x="16" y="130"/>
                </a:lnTo>
                <a:lnTo>
                  <a:pt x="12" y="134"/>
                </a:lnTo>
                <a:lnTo>
                  <a:pt x="0" y="156"/>
                </a:lnTo>
                <a:lnTo>
                  <a:pt x="0" y="160"/>
                </a:lnTo>
                <a:lnTo>
                  <a:pt x="0" y="162"/>
                </a:lnTo>
                <a:lnTo>
                  <a:pt x="0" y="166"/>
                </a:lnTo>
                <a:lnTo>
                  <a:pt x="0" y="168"/>
                </a:lnTo>
                <a:lnTo>
                  <a:pt x="0" y="172"/>
                </a:lnTo>
                <a:lnTo>
                  <a:pt x="2" y="172"/>
                </a:lnTo>
                <a:lnTo>
                  <a:pt x="4" y="172"/>
                </a:lnTo>
                <a:lnTo>
                  <a:pt x="8" y="172"/>
                </a:lnTo>
                <a:lnTo>
                  <a:pt x="10" y="172"/>
                </a:lnTo>
                <a:lnTo>
                  <a:pt x="14" y="174"/>
                </a:lnTo>
                <a:lnTo>
                  <a:pt x="20" y="186"/>
                </a:lnTo>
                <a:lnTo>
                  <a:pt x="20" y="190"/>
                </a:lnTo>
                <a:lnTo>
                  <a:pt x="18" y="200"/>
                </a:lnTo>
                <a:lnTo>
                  <a:pt x="14" y="204"/>
                </a:lnTo>
                <a:lnTo>
                  <a:pt x="12" y="216"/>
                </a:lnTo>
                <a:lnTo>
                  <a:pt x="12" y="236"/>
                </a:lnTo>
                <a:lnTo>
                  <a:pt x="14" y="246"/>
                </a:lnTo>
                <a:lnTo>
                  <a:pt x="14" y="260"/>
                </a:lnTo>
                <a:lnTo>
                  <a:pt x="12" y="264"/>
                </a:lnTo>
                <a:lnTo>
                  <a:pt x="12" y="268"/>
                </a:lnTo>
                <a:lnTo>
                  <a:pt x="28" y="282"/>
                </a:lnTo>
                <a:lnTo>
                  <a:pt x="32" y="286"/>
                </a:lnTo>
                <a:lnTo>
                  <a:pt x="36" y="286"/>
                </a:lnTo>
                <a:lnTo>
                  <a:pt x="40" y="286"/>
                </a:lnTo>
                <a:lnTo>
                  <a:pt x="42" y="288"/>
                </a:lnTo>
                <a:lnTo>
                  <a:pt x="46" y="288"/>
                </a:lnTo>
                <a:lnTo>
                  <a:pt x="52" y="288"/>
                </a:lnTo>
                <a:lnTo>
                  <a:pt x="54" y="290"/>
                </a:lnTo>
                <a:lnTo>
                  <a:pt x="56" y="292"/>
                </a:lnTo>
                <a:lnTo>
                  <a:pt x="58" y="296"/>
                </a:lnTo>
                <a:lnTo>
                  <a:pt x="62" y="300"/>
                </a:lnTo>
                <a:lnTo>
                  <a:pt x="64" y="302"/>
                </a:lnTo>
                <a:lnTo>
                  <a:pt x="68" y="302"/>
                </a:lnTo>
                <a:lnTo>
                  <a:pt x="72" y="304"/>
                </a:lnTo>
                <a:lnTo>
                  <a:pt x="76" y="304"/>
                </a:lnTo>
                <a:lnTo>
                  <a:pt x="82" y="308"/>
                </a:lnTo>
                <a:lnTo>
                  <a:pt x="84" y="310"/>
                </a:lnTo>
                <a:lnTo>
                  <a:pt x="88" y="312"/>
                </a:lnTo>
                <a:lnTo>
                  <a:pt x="90" y="314"/>
                </a:lnTo>
                <a:lnTo>
                  <a:pt x="92" y="316"/>
                </a:lnTo>
                <a:lnTo>
                  <a:pt x="94" y="320"/>
                </a:lnTo>
                <a:lnTo>
                  <a:pt x="96" y="324"/>
                </a:lnTo>
                <a:lnTo>
                  <a:pt x="100" y="328"/>
                </a:lnTo>
                <a:lnTo>
                  <a:pt x="100" y="330"/>
                </a:lnTo>
                <a:lnTo>
                  <a:pt x="104" y="334"/>
                </a:lnTo>
                <a:lnTo>
                  <a:pt x="116" y="342"/>
                </a:lnTo>
                <a:lnTo>
                  <a:pt x="118" y="344"/>
                </a:lnTo>
                <a:lnTo>
                  <a:pt x="122" y="346"/>
                </a:lnTo>
                <a:lnTo>
                  <a:pt x="124" y="346"/>
                </a:lnTo>
                <a:lnTo>
                  <a:pt x="126" y="348"/>
                </a:lnTo>
                <a:lnTo>
                  <a:pt x="130" y="346"/>
                </a:lnTo>
                <a:lnTo>
                  <a:pt x="138" y="352"/>
                </a:lnTo>
                <a:lnTo>
                  <a:pt x="142" y="354"/>
                </a:lnTo>
                <a:lnTo>
                  <a:pt x="144" y="358"/>
                </a:lnTo>
                <a:lnTo>
                  <a:pt x="148" y="360"/>
                </a:lnTo>
                <a:lnTo>
                  <a:pt x="152" y="370"/>
                </a:lnTo>
                <a:lnTo>
                  <a:pt x="154" y="372"/>
                </a:lnTo>
                <a:lnTo>
                  <a:pt x="156" y="376"/>
                </a:lnTo>
                <a:lnTo>
                  <a:pt x="154" y="380"/>
                </a:lnTo>
                <a:lnTo>
                  <a:pt x="158" y="402"/>
                </a:lnTo>
                <a:lnTo>
                  <a:pt x="160" y="408"/>
                </a:lnTo>
                <a:lnTo>
                  <a:pt x="160" y="412"/>
                </a:lnTo>
                <a:lnTo>
                  <a:pt x="162" y="424"/>
                </a:lnTo>
                <a:lnTo>
                  <a:pt x="168" y="426"/>
                </a:lnTo>
                <a:lnTo>
                  <a:pt x="170" y="426"/>
                </a:lnTo>
                <a:lnTo>
                  <a:pt x="174" y="430"/>
                </a:lnTo>
                <a:lnTo>
                  <a:pt x="174" y="432"/>
                </a:lnTo>
                <a:lnTo>
                  <a:pt x="174" y="436"/>
                </a:lnTo>
                <a:lnTo>
                  <a:pt x="174" y="438"/>
                </a:lnTo>
                <a:lnTo>
                  <a:pt x="172" y="440"/>
                </a:lnTo>
                <a:lnTo>
                  <a:pt x="170" y="442"/>
                </a:lnTo>
                <a:lnTo>
                  <a:pt x="168" y="444"/>
                </a:lnTo>
                <a:lnTo>
                  <a:pt x="168" y="448"/>
                </a:lnTo>
                <a:lnTo>
                  <a:pt x="168" y="452"/>
                </a:lnTo>
                <a:lnTo>
                  <a:pt x="168" y="456"/>
                </a:lnTo>
                <a:lnTo>
                  <a:pt x="172" y="474"/>
                </a:lnTo>
                <a:lnTo>
                  <a:pt x="172" y="476"/>
                </a:lnTo>
                <a:lnTo>
                  <a:pt x="180" y="494"/>
                </a:lnTo>
                <a:lnTo>
                  <a:pt x="182" y="498"/>
                </a:lnTo>
                <a:lnTo>
                  <a:pt x="184" y="498"/>
                </a:lnTo>
                <a:lnTo>
                  <a:pt x="188" y="500"/>
                </a:lnTo>
                <a:lnTo>
                  <a:pt x="190" y="502"/>
                </a:lnTo>
                <a:lnTo>
                  <a:pt x="192" y="502"/>
                </a:lnTo>
                <a:lnTo>
                  <a:pt x="196" y="502"/>
                </a:lnTo>
                <a:lnTo>
                  <a:pt x="200" y="502"/>
                </a:lnTo>
                <a:lnTo>
                  <a:pt x="202" y="502"/>
                </a:lnTo>
                <a:lnTo>
                  <a:pt x="206" y="504"/>
                </a:lnTo>
                <a:lnTo>
                  <a:pt x="212" y="504"/>
                </a:lnTo>
                <a:lnTo>
                  <a:pt x="214" y="504"/>
                </a:lnTo>
                <a:lnTo>
                  <a:pt x="216" y="506"/>
                </a:lnTo>
                <a:lnTo>
                  <a:pt x="222" y="518"/>
                </a:lnTo>
                <a:lnTo>
                  <a:pt x="220" y="520"/>
                </a:lnTo>
                <a:lnTo>
                  <a:pt x="222" y="520"/>
                </a:lnTo>
                <a:lnTo>
                  <a:pt x="232" y="520"/>
                </a:lnTo>
                <a:close/>
              </a:path>
            </a:pathLst>
          </a:custGeom>
          <a:solidFill>
            <a:schemeClr val="bg2">
              <a:lumMod val="90000"/>
            </a:schemeClr>
          </a:solidFill>
          <a:ln w="3175" cmpd="sng">
            <a:solidFill>
              <a:schemeClr val="bg2">
                <a:lumMod val="75000"/>
              </a:schemeClr>
            </a:solidFill>
            <a:round/>
            <a:headEnd/>
            <a:tailEnd/>
          </a:ln>
        </p:spPr>
        <p:txBody>
          <a:bodyPr/>
          <a:lstStyle/>
          <a:p>
            <a:endParaRPr lang="en-US">
              <a:solidFill>
                <a:prstClr val="black"/>
              </a:solidFill>
            </a:endParaRPr>
          </a:p>
        </p:txBody>
      </p:sp>
      <p:grpSp>
        <p:nvGrpSpPr>
          <p:cNvPr id="267" name="Group 474"/>
          <p:cNvGrpSpPr>
            <a:grpSpLocks/>
          </p:cNvGrpSpPr>
          <p:nvPr/>
        </p:nvGrpSpPr>
        <p:grpSpPr bwMode="auto">
          <a:xfrm>
            <a:off x="6742114" y="1590675"/>
            <a:ext cx="1196975" cy="1047750"/>
            <a:chOff x="3420" y="1002"/>
            <a:chExt cx="754" cy="660"/>
          </a:xfrm>
          <a:solidFill>
            <a:schemeClr val="bg2">
              <a:lumMod val="90000"/>
            </a:schemeClr>
          </a:solidFill>
        </p:grpSpPr>
        <p:sp>
          <p:nvSpPr>
            <p:cNvPr id="268" name="Freeform 475"/>
            <p:cNvSpPr>
              <a:spLocks/>
            </p:cNvSpPr>
            <p:nvPr/>
          </p:nvSpPr>
          <p:spPr bwMode="auto">
            <a:xfrm>
              <a:off x="3568" y="1002"/>
              <a:ext cx="76" cy="62"/>
            </a:xfrm>
            <a:custGeom>
              <a:avLst/>
              <a:gdLst>
                <a:gd name="T0" fmla="*/ 76 w 76"/>
                <a:gd name="T1" fmla="*/ 8 h 62"/>
                <a:gd name="T2" fmla="*/ 70 w 76"/>
                <a:gd name="T3" fmla="*/ 8 h 62"/>
                <a:gd name="T4" fmla="*/ 68 w 76"/>
                <a:gd name="T5" fmla="*/ 10 h 62"/>
                <a:gd name="T6" fmla="*/ 66 w 76"/>
                <a:gd name="T7" fmla="*/ 10 h 62"/>
                <a:gd name="T8" fmla="*/ 66 w 76"/>
                <a:gd name="T9" fmla="*/ 8 h 62"/>
                <a:gd name="T10" fmla="*/ 64 w 76"/>
                <a:gd name="T11" fmla="*/ 8 h 62"/>
                <a:gd name="T12" fmla="*/ 62 w 76"/>
                <a:gd name="T13" fmla="*/ 8 h 62"/>
                <a:gd name="T14" fmla="*/ 58 w 76"/>
                <a:gd name="T15" fmla="*/ 8 h 62"/>
                <a:gd name="T16" fmla="*/ 50 w 76"/>
                <a:gd name="T17" fmla="*/ 12 h 62"/>
                <a:gd name="T18" fmla="*/ 48 w 76"/>
                <a:gd name="T19" fmla="*/ 12 h 62"/>
                <a:gd name="T20" fmla="*/ 48 w 76"/>
                <a:gd name="T21" fmla="*/ 14 h 62"/>
                <a:gd name="T22" fmla="*/ 52 w 76"/>
                <a:gd name="T23" fmla="*/ 14 h 62"/>
                <a:gd name="T24" fmla="*/ 54 w 76"/>
                <a:gd name="T25" fmla="*/ 14 h 62"/>
                <a:gd name="T26" fmla="*/ 54 w 76"/>
                <a:gd name="T27" fmla="*/ 16 h 62"/>
                <a:gd name="T28" fmla="*/ 56 w 76"/>
                <a:gd name="T29" fmla="*/ 16 h 62"/>
                <a:gd name="T30" fmla="*/ 54 w 76"/>
                <a:gd name="T31" fmla="*/ 18 h 62"/>
                <a:gd name="T32" fmla="*/ 52 w 76"/>
                <a:gd name="T33" fmla="*/ 20 h 62"/>
                <a:gd name="T34" fmla="*/ 38 w 76"/>
                <a:gd name="T35" fmla="*/ 32 h 62"/>
                <a:gd name="T36" fmla="*/ 30 w 76"/>
                <a:gd name="T37" fmla="*/ 46 h 62"/>
                <a:gd name="T38" fmla="*/ 24 w 76"/>
                <a:gd name="T39" fmla="*/ 58 h 62"/>
                <a:gd name="T40" fmla="*/ 20 w 76"/>
                <a:gd name="T41" fmla="*/ 62 h 62"/>
                <a:gd name="T42" fmla="*/ 14 w 76"/>
                <a:gd name="T43" fmla="*/ 56 h 62"/>
                <a:gd name="T44" fmla="*/ 14 w 76"/>
                <a:gd name="T45" fmla="*/ 54 h 62"/>
                <a:gd name="T46" fmla="*/ 14 w 76"/>
                <a:gd name="T47" fmla="*/ 52 h 62"/>
                <a:gd name="T48" fmla="*/ 16 w 76"/>
                <a:gd name="T49" fmla="*/ 50 h 62"/>
                <a:gd name="T50" fmla="*/ 18 w 76"/>
                <a:gd name="T51" fmla="*/ 50 h 62"/>
                <a:gd name="T52" fmla="*/ 18 w 76"/>
                <a:gd name="T53" fmla="*/ 48 h 62"/>
                <a:gd name="T54" fmla="*/ 20 w 76"/>
                <a:gd name="T55" fmla="*/ 46 h 62"/>
                <a:gd name="T56" fmla="*/ 20 w 76"/>
                <a:gd name="T57" fmla="*/ 44 h 62"/>
                <a:gd name="T58" fmla="*/ 20 w 76"/>
                <a:gd name="T59" fmla="*/ 38 h 62"/>
                <a:gd name="T60" fmla="*/ 18 w 76"/>
                <a:gd name="T61" fmla="*/ 38 h 62"/>
                <a:gd name="T62" fmla="*/ 16 w 76"/>
                <a:gd name="T63" fmla="*/ 42 h 62"/>
                <a:gd name="T64" fmla="*/ 14 w 76"/>
                <a:gd name="T65" fmla="*/ 44 h 62"/>
                <a:gd name="T66" fmla="*/ 16 w 76"/>
                <a:gd name="T67" fmla="*/ 44 h 62"/>
                <a:gd name="T68" fmla="*/ 18 w 76"/>
                <a:gd name="T69" fmla="*/ 44 h 62"/>
                <a:gd name="T70" fmla="*/ 18 w 76"/>
                <a:gd name="T71" fmla="*/ 46 h 62"/>
                <a:gd name="T72" fmla="*/ 16 w 76"/>
                <a:gd name="T73" fmla="*/ 48 h 62"/>
                <a:gd name="T74" fmla="*/ 14 w 76"/>
                <a:gd name="T75" fmla="*/ 48 h 62"/>
                <a:gd name="T76" fmla="*/ 14 w 76"/>
                <a:gd name="T77" fmla="*/ 50 h 62"/>
                <a:gd name="T78" fmla="*/ 12 w 76"/>
                <a:gd name="T79" fmla="*/ 46 h 62"/>
                <a:gd name="T80" fmla="*/ 10 w 76"/>
                <a:gd name="T81" fmla="*/ 46 h 62"/>
                <a:gd name="T82" fmla="*/ 2 w 76"/>
                <a:gd name="T83" fmla="*/ 44 h 62"/>
                <a:gd name="T84" fmla="*/ 0 w 76"/>
                <a:gd name="T85" fmla="*/ 44 h 62"/>
                <a:gd name="T86" fmla="*/ 0 w 76"/>
                <a:gd name="T87" fmla="*/ 42 h 62"/>
                <a:gd name="T88" fmla="*/ 2 w 76"/>
                <a:gd name="T89" fmla="*/ 40 h 62"/>
                <a:gd name="T90" fmla="*/ 2 w 76"/>
                <a:gd name="T91" fmla="*/ 34 h 62"/>
                <a:gd name="T92" fmla="*/ 8 w 76"/>
                <a:gd name="T93" fmla="*/ 28 h 62"/>
                <a:gd name="T94" fmla="*/ 12 w 76"/>
                <a:gd name="T95" fmla="*/ 20 h 62"/>
                <a:gd name="T96" fmla="*/ 14 w 76"/>
                <a:gd name="T97" fmla="*/ 16 h 62"/>
                <a:gd name="T98" fmla="*/ 18 w 76"/>
                <a:gd name="T99" fmla="*/ 14 h 62"/>
                <a:gd name="T100" fmla="*/ 34 w 76"/>
                <a:gd name="T101" fmla="*/ 4 h 62"/>
                <a:gd name="T102" fmla="*/ 46 w 76"/>
                <a:gd name="T103" fmla="*/ 2 h 62"/>
                <a:gd name="T104" fmla="*/ 52 w 76"/>
                <a:gd name="T105" fmla="*/ 0 h 62"/>
                <a:gd name="T106" fmla="*/ 56 w 76"/>
                <a:gd name="T107" fmla="*/ 0 h 62"/>
                <a:gd name="T108" fmla="*/ 58 w 76"/>
                <a:gd name="T109" fmla="*/ 0 h 62"/>
                <a:gd name="T110" fmla="*/ 66 w 76"/>
                <a:gd name="T111" fmla="*/ 0 h 62"/>
                <a:gd name="T112" fmla="*/ 68 w 76"/>
                <a:gd name="T113" fmla="*/ 0 h 62"/>
                <a:gd name="T114" fmla="*/ 72 w 76"/>
                <a:gd name="T115" fmla="*/ 2 h 62"/>
                <a:gd name="T116" fmla="*/ 74 w 76"/>
                <a:gd name="T117" fmla="*/ 2 h 62"/>
                <a:gd name="T118" fmla="*/ 76 w 76"/>
                <a:gd name="T119" fmla="*/ 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 h="62">
                  <a:moveTo>
                    <a:pt x="76" y="8"/>
                  </a:moveTo>
                  <a:lnTo>
                    <a:pt x="70" y="8"/>
                  </a:lnTo>
                  <a:lnTo>
                    <a:pt x="68" y="10"/>
                  </a:lnTo>
                  <a:lnTo>
                    <a:pt x="66" y="10"/>
                  </a:lnTo>
                  <a:lnTo>
                    <a:pt x="66" y="8"/>
                  </a:lnTo>
                  <a:lnTo>
                    <a:pt x="64" y="8"/>
                  </a:lnTo>
                  <a:lnTo>
                    <a:pt x="62" y="8"/>
                  </a:lnTo>
                  <a:lnTo>
                    <a:pt x="58" y="8"/>
                  </a:lnTo>
                  <a:lnTo>
                    <a:pt x="50" y="12"/>
                  </a:lnTo>
                  <a:lnTo>
                    <a:pt x="48" y="12"/>
                  </a:lnTo>
                  <a:lnTo>
                    <a:pt x="48" y="14"/>
                  </a:lnTo>
                  <a:lnTo>
                    <a:pt x="52" y="14"/>
                  </a:lnTo>
                  <a:lnTo>
                    <a:pt x="54" y="14"/>
                  </a:lnTo>
                  <a:lnTo>
                    <a:pt x="54" y="16"/>
                  </a:lnTo>
                  <a:lnTo>
                    <a:pt x="56" y="16"/>
                  </a:lnTo>
                  <a:lnTo>
                    <a:pt x="54" y="18"/>
                  </a:lnTo>
                  <a:lnTo>
                    <a:pt x="52" y="20"/>
                  </a:lnTo>
                  <a:lnTo>
                    <a:pt x="38" y="32"/>
                  </a:lnTo>
                  <a:lnTo>
                    <a:pt x="30" y="46"/>
                  </a:lnTo>
                  <a:lnTo>
                    <a:pt x="24" y="58"/>
                  </a:lnTo>
                  <a:lnTo>
                    <a:pt x="20" y="62"/>
                  </a:lnTo>
                  <a:lnTo>
                    <a:pt x="14" y="56"/>
                  </a:lnTo>
                  <a:lnTo>
                    <a:pt x="14" y="54"/>
                  </a:lnTo>
                  <a:lnTo>
                    <a:pt x="14" y="52"/>
                  </a:lnTo>
                  <a:lnTo>
                    <a:pt x="16" y="50"/>
                  </a:lnTo>
                  <a:lnTo>
                    <a:pt x="18" y="50"/>
                  </a:lnTo>
                  <a:lnTo>
                    <a:pt x="18" y="48"/>
                  </a:lnTo>
                  <a:lnTo>
                    <a:pt x="20" y="46"/>
                  </a:lnTo>
                  <a:lnTo>
                    <a:pt x="20" y="44"/>
                  </a:lnTo>
                  <a:lnTo>
                    <a:pt x="20" y="38"/>
                  </a:lnTo>
                  <a:lnTo>
                    <a:pt x="18" y="38"/>
                  </a:lnTo>
                  <a:lnTo>
                    <a:pt x="16" y="42"/>
                  </a:lnTo>
                  <a:lnTo>
                    <a:pt x="14" y="44"/>
                  </a:lnTo>
                  <a:lnTo>
                    <a:pt x="16" y="44"/>
                  </a:lnTo>
                  <a:lnTo>
                    <a:pt x="18" y="44"/>
                  </a:lnTo>
                  <a:lnTo>
                    <a:pt x="18" y="46"/>
                  </a:lnTo>
                  <a:lnTo>
                    <a:pt x="16" y="48"/>
                  </a:lnTo>
                  <a:lnTo>
                    <a:pt x="14" y="48"/>
                  </a:lnTo>
                  <a:lnTo>
                    <a:pt x="14" y="50"/>
                  </a:lnTo>
                  <a:lnTo>
                    <a:pt x="12" y="46"/>
                  </a:lnTo>
                  <a:lnTo>
                    <a:pt x="10" y="46"/>
                  </a:lnTo>
                  <a:lnTo>
                    <a:pt x="2" y="44"/>
                  </a:lnTo>
                  <a:lnTo>
                    <a:pt x="0" y="44"/>
                  </a:lnTo>
                  <a:lnTo>
                    <a:pt x="0" y="42"/>
                  </a:lnTo>
                  <a:lnTo>
                    <a:pt x="2" y="40"/>
                  </a:lnTo>
                  <a:lnTo>
                    <a:pt x="2" y="34"/>
                  </a:lnTo>
                  <a:lnTo>
                    <a:pt x="8" y="28"/>
                  </a:lnTo>
                  <a:lnTo>
                    <a:pt x="12" y="20"/>
                  </a:lnTo>
                  <a:lnTo>
                    <a:pt x="14" y="16"/>
                  </a:lnTo>
                  <a:lnTo>
                    <a:pt x="18" y="14"/>
                  </a:lnTo>
                  <a:lnTo>
                    <a:pt x="34" y="4"/>
                  </a:lnTo>
                  <a:lnTo>
                    <a:pt x="46" y="2"/>
                  </a:lnTo>
                  <a:lnTo>
                    <a:pt x="52" y="0"/>
                  </a:lnTo>
                  <a:lnTo>
                    <a:pt x="56" y="0"/>
                  </a:lnTo>
                  <a:lnTo>
                    <a:pt x="58" y="0"/>
                  </a:lnTo>
                  <a:lnTo>
                    <a:pt x="66" y="0"/>
                  </a:lnTo>
                  <a:lnTo>
                    <a:pt x="68" y="0"/>
                  </a:lnTo>
                  <a:lnTo>
                    <a:pt x="72" y="2"/>
                  </a:lnTo>
                  <a:lnTo>
                    <a:pt x="74" y="2"/>
                  </a:lnTo>
                  <a:lnTo>
                    <a:pt x="76" y="8"/>
                  </a:lnTo>
                  <a:close/>
                </a:path>
              </a:pathLst>
            </a:custGeom>
            <a:grpFill/>
            <a:ln w="3175" cmpd="sng">
              <a:solidFill>
                <a:schemeClr val="bg2">
                  <a:lumMod val="75000"/>
                </a:schemeClr>
              </a:solidFill>
              <a:round/>
              <a:headEnd/>
              <a:tailEnd/>
            </a:ln>
          </p:spPr>
          <p:txBody>
            <a:bodyPr/>
            <a:lstStyle/>
            <a:p>
              <a:endParaRPr lang="en-US">
                <a:solidFill>
                  <a:prstClr val="black"/>
                </a:solidFill>
              </a:endParaRPr>
            </a:p>
          </p:txBody>
        </p:sp>
        <p:sp>
          <p:nvSpPr>
            <p:cNvPr id="269" name="Freeform 476">
              <a:hlinkClick r:id="rId3" action="ppaction://hlinksldjump"/>
            </p:cNvPr>
            <p:cNvSpPr>
              <a:spLocks/>
            </p:cNvSpPr>
            <p:nvPr/>
          </p:nvSpPr>
          <p:spPr bwMode="auto">
            <a:xfrm>
              <a:off x="3788" y="1172"/>
              <a:ext cx="386" cy="490"/>
            </a:xfrm>
            <a:custGeom>
              <a:avLst/>
              <a:gdLst>
                <a:gd name="T0" fmla="*/ 370 w 386"/>
                <a:gd name="T1" fmla="*/ 260 h 490"/>
                <a:gd name="T2" fmla="*/ 360 w 386"/>
                <a:gd name="T3" fmla="*/ 232 h 490"/>
                <a:gd name="T4" fmla="*/ 350 w 386"/>
                <a:gd name="T5" fmla="*/ 206 h 490"/>
                <a:gd name="T6" fmla="*/ 326 w 386"/>
                <a:gd name="T7" fmla="*/ 182 h 490"/>
                <a:gd name="T8" fmla="*/ 310 w 386"/>
                <a:gd name="T9" fmla="*/ 190 h 490"/>
                <a:gd name="T10" fmla="*/ 286 w 386"/>
                <a:gd name="T11" fmla="*/ 206 h 490"/>
                <a:gd name="T12" fmla="*/ 246 w 386"/>
                <a:gd name="T13" fmla="*/ 240 h 490"/>
                <a:gd name="T14" fmla="*/ 236 w 386"/>
                <a:gd name="T15" fmla="*/ 220 h 490"/>
                <a:gd name="T16" fmla="*/ 248 w 386"/>
                <a:gd name="T17" fmla="*/ 200 h 490"/>
                <a:gd name="T18" fmla="*/ 264 w 386"/>
                <a:gd name="T19" fmla="*/ 170 h 490"/>
                <a:gd name="T20" fmla="*/ 280 w 386"/>
                <a:gd name="T21" fmla="*/ 154 h 490"/>
                <a:gd name="T22" fmla="*/ 276 w 386"/>
                <a:gd name="T23" fmla="*/ 122 h 490"/>
                <a:gd name="T24" fmla="*/ 274 w 386"/>
                <a:gd name="T25" fmla="*/ 96 h 490"/>
                <a:gd name="T26" fmla="*/ 258 w 386"/>
                <a:gd name="T27" fmla="*/ 78 h 490"/>
                <a:gd name="T28" fmla="*/ 264 w 386"/>
                <a:gd name="T29" fmla="*/ 70 h 490"/>
                <a:gd name="T30" fmla="*/ 274 w 386"/>
                <a:gd name="T31" fmla="*/ 70 h 490"/>
                <a:gd name="T32" fmla="*/ 260 w 386"/>
                <a:gd name="T33" fmla="*/ 48 h 490"/>
                <a:gd name="T34" fmla="*/ 232 w 386"/>
                <a:gd name="T35" fmla="*/ 38 h 490"/>
                <a:gd name="T36" fmla="*/ 210 w 386"/>
                <a:gd name="T37" fmla="*/ 26 h 490"/>
                <a:gd name="T38" fmla="*/ 190 w 386"/>
                <a:gd name="T39" fmla="*/ 26 h 490"/>
                <a:gd name="T40" fmla="*/ 180 w 386"/>
                <a:gd name="T41" fmla="*/ 14 h 490"/>
                <a:gd name="T42" fmla="*/ 156 w 386"/>
                <a:gd name="T43" fmla="*/ 12 h 490"/>
                <a:gd name="T44" fmla="*/ 124 w 386"/>
                <a:gd name="T45" fmla="*/ 4 h 490"/>
                <a:gd name="T46" fmla="*/ 116 w 386"/>
                <a:gd name="T47" fmla="*/ 10 h 490"/>
                <a:gd name="T48" fmla="*/ 104 w 386"/>
                <a:gd name="T49" fmla="*/ 26 h 490"/>
                <a:gd name="T50" fmla="*/ 110 w 386"/>
                <a:gd name="T51" fmla="*/ 44 h 490"/>
                <a:gd name="T52" fmla="*/ 120 w 386"/>
                <a:gd name="T53" fmla="*/ 50 h 490"/>
                <a:gd name="T54" fmla="*/ 104 w 386"/>
                <a:gd name="T55" fmla="*/ 54 h 490"/>
                <a:gd name="T56" fmla="*/ 84 w 386"/>
                <a:gd name="T57" fmla="*/ 68 h 490"/>
                <a:gd name="T58" fmla="*/ 88 w 386"/>
                <a:gd name="T59" fmla="*/ 92 h 490"/>
                <a:gd name="T60" fmla="*/ 80 w 386"/>
                <a:gd name="T61" fmla="*/ 128 h 490"/>
                <a:gd name="T62" fmla="*/ 78 w 386"/>
                <a:gd name="T63" fmla="*/ 118 h 490"/>
                <a:gd name="T64" fmla="*/ 78 w 386"/>
                <a:gd name="T65" fmla="*/ 100 h 490"/>
                <a:gd name="T66" fmla="*/ 68 w 386"/>
                <a:gd name="T67" fmla="*/ 122 h 490"/>
                <a:gd name="T68" fmla="*/ 70 w 386"/>
                <a:gd name="T69" fmla="*/ 108 h 490"/>
                <a:gd name="T70" fmla="*/ 72 w 386"/>
                <a:gd name="T71" fmla="*/ 78 h 490"/>
                <a:gd name="T72" fmla="*/ 54 w 386"/>
                <a:gd name="T73" fmla="*/ 96 h 490"/>
                <a:gd name="T74" fmla="*/ 48 w 386"/>
                <a:gd name="T75" fmla="*/ 110 h 490"/>
                <a:gd name="T76" fmla="*/ 30 w 386"/>
                <a:gd name="T77" fmla="*/ 134 h 490"/>
                <a:gd name="T78" fmla="*/ 16 w 386"/>
                <a:gd name="T79" fmla="*/ 144 h 490"/>
                <a:gd name="T80" fmla="*/ 18 w 386"/>
                <a:gd name="T81" fmla="*/ 184 h 490"/>
                <a:gd name="T82" fmla="*/ 0 w 386"/>
                <a:gd name="T83" fmla="*/ 220 h 490"/>
                <a:gd name="T84" fmla="*/ 8 w 386"/>
                <a:gd name="T85" fmla="*/ 256 h 490"/>
                <a:gd name="T86" fmla="*/ 4 w 386"/>
                <a:gd name="T87" fmla="*/ 272 h 490"/>
                <a:gd name="T88" fmla="*/ 40 w 386"/>
                <a:gd name="T89" fmla="*/ 340 h 490"/>
                <a:gd name="T90" fmla="*/ 46 w 386"/>
                <a:gd name="T91" fmla="*/ 392 h 490"/>
                <a:gd name="T92" fmla="*/ 38 w 386"/>
                <a:gd name="T93" fmla="*/ 426 h 490"/>
                <a:gd name="T94" fmla="*/ 18 w 386"/>
                <a:gd name="T95" fmla="*/ 470 h 490"/>
                <a:gd name="T96" fmla="*/ 18 w 386"/>
                <a:gd name="T97" fmla="*/ 488 h 490"/>
                <a:gd name="T98" fmla="*/ 64 w 386"/>
                <a:gd name="T99" fmla="*/ 484 h 490"/>
                <a:gd name="T100" fmla="*/ 130 w 386"/>
                <a:gd name="T101" fmla="*/ 476 h 490"/>
                <a:gd name="T102" fmla="*/ 190 w 386"/>
                <a:gd name="T103" fmla="*/ 470 h 490"/>
                <a:gd name="T104" fmla="*/ 306 w 386"/>
                <a:gd name="T105" fmla="*/ 458 h 490"/>
                <a:gd name="T106" fmla="*/ 326 w 386"/>
                <a:gd name="T107" fmla="*/ 432 h 490"/>
                <a:gd name="T108" fmla="*/ 336 w 386"/>
                <a:gd name="T109" fmla="*/ 390 h 490"/>
                <a:gd name="T110" fmla="*/ 346 w 386"/>
                <a:gd name="T111" fmla="*/ 382 h 490"/>
                <a:gd name="T112" fmla="*/ 368 w 386"/>
                <a:gd name="T113" fmla="*/ 362 h 490"/>
                <a:gd name="T114" fmla="*/ 384 w 386"/>
                <a:gd name="T115" fmla="*/ 342 h 490"/>
                <a:gd name="T116" fmla="*/ 386 w 386"/>
                <a:gd name="T117" fmla="*/ 296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490">
                  <a:moveTo>
                    <a:pt x="382" y="292"/>
                  </a:moveTo>
                  <a:lnTo>
                    <a:pt x="380" y="288"/>
                  </a:lnTo>
                  <a:lnTo>
                    <a:pt x="380" y="286"/>
                  </a:lnTo>
                  <a:lnTo>
                    <a:pt x="372" y="268"/>
                  </a:lnTo>
                  <a:lnTo>
                    <a:pt x="370" y="264"/>
                  </a:lnTo>
                  <a:lnTo>
                    <a:pt x="370" y="260"/>
                  </a:lnTo>
                  <a:lnTo>
                    <a:pt x="370" y="256"/>
                  </a:lnTo>
                  <a:lnTo>
                    <a:pt x="366" y="246"/>
                  </a:lnTo>
                  <a:lnTo>
                    <a:pt x="364" y="244"/>
                  </a:lnTo>
                  <a:lnTo>
                    <a:pt x="362" y="240"/>
                  </a:lnTo>
                  <a:lnTo>
                    <a:pt x="360" y="234"/>
                  </a:lnTo>
                  <a:lnTo>
                    <a:pt x="360" y="232"/>
                  </a:lnTo>
                  <a:lnTo>
                    <a:pt x="358" y="228"/>
                  </a:lnTo>
                  <a:lnTo>
                    <a:pt x="356" y="224"/>
                  </a:lnTo>
                  <a:lnTo>
                    <a:pt x="356" y="218"/>
                  </a:lnTo>
                  <a:lnTo>
                    <a:pt x="354" y="212"/>
                  </a:lnTo>
                  <a:lnTo>
                    <a:pt x="352" y="210"/>
                  </a:lnTo>
                  <a:lnTo>
                    <a:pt x="350" y="206"/>
                  </a:lnTo>
                  <a:lnTo>
                    <a:pt x="346" y="196"/>
                  </a:lnTo>
                  <a:lnTo>
                    <a:pt x="344" y="194"/>
                  </a:lnTo>
                  <a:lnTo>
                    <a:pt x="340" y="190"/>
                  </a:lnTo>
                  <a:lnTo>
                    <a:pt x="336" y="186"/>
                  </a:lnTo>
                  <a:lnTo>
                    <a:pt x="334" y="184"/>
                  </a:lnTo>
                  <a:lnTo>
                    <a:pt x="326" y="182"/>
                  </a:lnTo>
                  <a:lnTo>
                    <a:pt x="322" y="182"/>
                  </a:lnTo>
                  <a:lnTo>
                    <a:pt x="320" y="182"/>
                  </a:lnTo>
                  <a:lnTo>
                    <a:pt x="318" y="182"/>
                  </a:lnTo>
                  <a:lnTo>
                    <a:pt x="314" y="184"/>
                  </a:lnTo>
                  <a:lnTo>
                    <a:pt x="310" y="188"/>
                  </a:lnTo>
                  <a:lnTo>
                    <a:pt x="310" y="190"/>
                  </a:lnTo>
                  <a:lnTo>
                    <a:pt x="302" y="194"/>
                  </a:lnTo>
                  <a:lnTo>
                    <a:pt x="294" y="194"/>
                  </a:lnTo>
                  <a:lnTo>
                    <a:pt x="292" y="194"/>
                  </a:lnTo>
                  <a:lnTo>
                    <a:pt x="292" y="196"/>
                  </a:lnTo>
                  <a:lnTo>
                    <a:pt x="288" y="206"/>
                  </a:lnTo>
                  <a:lnTo>
                    <a:pt x="286" y="206"/>
                  </a:lnTo>
                  <a:lnTo>
                    <a:pt x="278" y="228"/>
                  </a:lnTo>
                  <a:lnTo>
                    <a:pt x="278" y="230"/>
                  </a:lnTo>
                  <a:lnTo>
                    <a:pt x="264" y="244"/>
                  </a:lnTo>
                  <a:lnTo>
                    <a:pt x="262" y="244"/>
                  </a:lnTo>
                  <a:lnTo>
                    <a:pt x="260" y="244"/>
                  </a:lnTo>
                  <a:lnTo>
                    <a:pt x="246" y="240"/>
                  </a:lnTo>
                  <a:lnTo>
                    <a:pt x="242" y="238"/>
                  </a:lnTo>
                  <a:lnTo>
                    <a:pt x="238" y="236"/>
                  </a:lnTo>
                  <a:lnTo>
                    <a:pt x="238" y="234"/>
                  </a:lnTo>
                  <a:lnTo>
                    <a:pt x="236" y="232"/>
                  </a:lnTo>
                  <a:lnTo>
                    <a:pt x="236" y="230"/>
                  </a:lnTo>
                  <a:lnTo>
                    <a:pt x="236" y="220"/>
                  </a:lnTo>
                  <a:lnTo>
                    <a:pt x="236" y="210"/>
                  </a:lnTo>
                  <a:lnTo>
                    <a:pt x="238" y="206"/>
                  </a:lnTo>
                  <a:lnTo>
                    <a:pt x="240" y="200"/>
                  </a:lnTo>
                  <a:lnTo>
                    <a:pt x="242" y="200"/>
                  </a:lnTo>
                  <a:lnTo>
                    <a:pt x="246" y="200"/>
                  </a:lnTo>
                  <a:lnTo>
                    <a:pt x="248" y="200"/>
                  </a:lnTo>
                  <a:lnTo>
                    <a:pt x="254" y="198"/>
                  </a:lnTo>
                  <a:lnTo>
                    <a:pt x="262" y="190"/>
                  </a:lnTo>
                  <a:lnTo>
                    <a:pt x="264" y="182"/>
                  </a:lnTo>
                  <a:lnTo>
                    <a:pt x="264" y="176"/>
                  </a:lnTo>
                  <a:lnTo>
                    <a:pt x="264" y="172"/>
                  </a:lnTo>
                  <a:lnTo>
                    <a:pt x="264" y="170"/>
                  </a:lnTo>
                  <a:lnTo>
                    <a:pt x="264" y="166"/>
                  </a:lnTo>
                  <a:lnTo>
                    <a:pt x="264" y="164"/>
                  </a:lnTo>
                  <a:lnTo>
                    <a:pt x="266" y="164"/>
                  </a:lnTo>
                  <a:lnTo>
                    <a:pt x="276" y="158"/>
                  </a:lnTo>
                  <a:lnTo>
                    <a:pt x="280" y="156"/>
                  </a:lnTo>
                  <a:lnTo>
                    <a:pt x="280" y="154"/>
                  </a:lnTo>
                  <a:lnTo>
                    <a:pt x="280" y="152"/>
                  </a:lnTo>
                  <a:lnTo>
                    <a:pt x="280" y="146"/>
                  </a:lnTo>
                  <a:lnTo>
                    <a:pt x="278" y="130"/>
                  </a:lnTo>
                  <a:lnTo>
                    <a:pt x="278" y="126"/>
                  </a:lnTo>
                  <a:lnTo>
                    <a:pt x="276" y="126"/>
                  </a:lnTo>
                  <a:lnTo>
                    <a:pt x="276" y="122"/>
                  </a:lnTo>
                  <a:lnTo>
                    <a:pt x="278" y="118"/>
                  </a:lnTo>
                  <a:lnTo>
                    <a:pt x="278" y="116"/>
                  </a:lnTo>
                  <a:lnTo>
                    <a:pt x="278" y="114"/>
                  </a:lnTo>
                  <a:lnTo>
                    <a:pt x="278" y="110"/>
                  </a:lnTo>
                  <a:lnTo>
                    <a:pt x="274" y="98"/>
                  </a:lnTo>
                  <a:lnTo>
                    <a:pt x="274" y="96"/>
                  </a:lnTo>
                  <a:lnTo>
                    <a:pt x="272" y="92"/>
                  </a:lnTo>
                  <a:lnTo>
                    <a:pt x="268" y="90"/>
                  </a:lnTo>
                  <a:lnTo>
                    <a:pt x="266" y="88"/>
                  </a:lnTo>
                  <a:lnTo>
                    <a:pt x="262" y="86"/>
                  </a:lnTo>
                  <a:lnTo>
                    <a:pt x="258" y="80"/>
                  </a:lnTo>
                  <a:lnTo>
                    <a:pt x="258" y="78"/>
                  </a:lnTo>
                  <a:lnTo>
                    <a:pt x="258" y="74"/>
                  </a:lnTo>
                  <a:lnTo>
                    <a:pt x="258" y="72"/>
                  </a:lnTo>
                  <a:lnTo>
                    <a:pt x="260" y="72"/>
                  </a:lnTo>
                  <a:lnTo>
                    <a:pt x="260" y="70"/>
                  </a:lnTo>
                  <a:lnTo>
                    <a:pt x="264" y="68"/>
                  </a:lnTo>
                  <a:lnTo>
                    <a:pt x="264" y="70"/>
                  </a:lnTo>
                  <a:lnTo>
                    <a:pt x="266" y="70"/>
                  </a:lnTo>
                  <a:lnTo>
                    <a:pt x="268" y="72"/>
                  </a:lnTo>
                  <a:lnTo>
                    <a:pt x="270" y="74"/>
                  </a:lnTo>
                  <a:lnTo>
                    <a:pt x="274" y="74"/>
                  </a:lnTo>
                  <a:lnTo>
                    <a:pt x="274" y="72"/>
                  </a:lnTo>
                  <a:lnTo>
                    <a:pt x="274" y="70"/>
                  </a:lnTo>
                  <a:lnTo>
                    <a:pt x="268" y="60"/>
                  </a:lnTo>
                  <a:lnTo>
                    <a:pt x="264" y="58"/>
                  </a:lnTo>
                  <a:lnTo>
                    <a:pt x="262" y="56"/>
                  </a:lnTo>
                  <a:lnTo>
                    <a:pt x="258" y="50"/>
                  </a:lnTo>
                  <a:lnTo>
                    <a:pt x="258" y="48"/>
                  </a:lnTo>
                  <a:lnTo>
                    <a:pt x="260" y="48"/>
                  </a:lnTo>
                  <a:lnTo>
                    <a:pt x="260" y="46"/>
                  </a:lnTo>
                  <a:lnTo>
                    <a:pt x="258" y="44"/>
                  </a:lnTo>
                  <a:lnTo>
                    <a:pt x="250" y="40"/>
                  </a:lnTo>
                  <a:lnTo>
                    <a:pt x="242" y="38"/>
                  </a:lnTo>
                  <a:lnTo>
                    <a:pt x="240" y="38"/>
                  </a:lnTo>
                  <a:lnTo>
                    <a:pt x="232" y="38"/>
                  </a:lnTo>
                  <a:lnTo>
                    <a:pt x="218" y="32"/>
                  </a:lnTo>
                  <a:lnTo>
                    <a:pt x="216" y="32"/>
                  </a:lnTo>
                  <a:lnTo>
                    <a:pt x="214" y="32"/>
                  </a:lnTo>
                  <a:lnTo>
                    <a:pt x="214" y="30"/>
                  </a:lnTo>
                  <a:lnTo>
                    <a:pt x="210" y="28"/>
                  </a:lnTo>
                  <a:lnTo>
                    <a:pt x="210" y="26"/>
                  </a:lnTo>
                  <a:lnTo>
                    <a:pt x="208" y="26"/>
                  </a:lnTo>
                  <a:lnTo>
                    <a:pt x="200" y="26"/>
                  </a:lnTo>
                  <a:lnTo>
                    <a:pt x="194" y="28"/>
                  </a:lnTo>
                  <a:lnTo>
                    <a:pt x="192" y="28"/>
                  </a:lnTo>
                  <a:lnTo>
                    <a:pt x="192" y="26"/>
                  </a:lnTo>
                  <a:lnTo>
                    <a:pt x="190" y="26"/>
                  </a:lnTo>
                  <a:lnTo>
                    <a:pt x="190" y="24"/>
                  </a:lnTo>
                  <a:lnTo>
                    <a:pt x="188" y="22"/>
                  </a:lnTo>
                  <a:lnTo>
                    <a:pt x="186" y="18"/>
                  </a:lnTo>
                  <a:lnTo>
                    <a:pt x="184" y="16"/>
                  </a:lnTo>
                  <a:lnTo>
                    <a:pt x="182" y="14"/>
                  </a:lnTo>
                  <a:lnTo>
                    <a:pt x="180" y="14"/>
                  </a:lnTo>
                  <a:lnTo>
                    <a:pt x="172" y="10"/>
                  </a:lnTo>
                  <a:lnTo>
                    <a:pt x="170" y="10"/>
                  </a:lnTo>
                  <a:lnTo>
                    <a:pt x="166" y="12"/>
                  </a:lnTo>
                  <a:lnTo>
                    <a:pt x="160" y="14"/>
                  </a:lnTo>
                  <a:lnTo>
                    <a:pt x="158" y="14"/>
                  </a:lnTo>
                  <a:lnTo>
                    <a:pt x="156" y="12"/>
                  </a:lnTo>
                  <a:lnTo>
                    <a:pt x="138" y="4"/>
                  </a:lnTo>
                  <a:lnTo>
                    <a:pt x="132" y="0"/>
                  </a:lnTo>
                  <a:lnTo>
                    <a:pt x="128" y="4"/>
                  </a:lnTo>
                  <a:lnTo>
                    <a:pt x="126" y="6"/>
                  </a:lnTo>
                  <a:lnTo>
                    <a:pt x="124" y="6"/>
                  </a:lnTo>
                  <a:lnTo>
                    <a:pt x="124" y="4"/>
                  </a:lnTo>
                  <a:lnTo>
                    <a:pt x="122" y="4"/>
                  </a:lnTo>
                  <a:lnTo>
                    <a:pt x="114" y="6"/>
                  </a:lnTo>
                  <a:lnTo>
                    <a:pt x="112" y="6"/>
                  </a:lnTo>
                  <a:lnTo>
                    <a:pt x="114" y="8"/>
                  </a:lnTo>
                  <a:lnTo>
                    <a:pt x="116" y="8"/>
                  </a:lnTo>
                  <a:lnTo>
                    <a:pt x="116" y="10"/>
                  </a:lnTo>
                  <a:lnTo>
                    <a:pt x="116" y="12"/>
                  </a:lnTo>
                  <a:lnTo>
                    <a:pt x="112" y="18"/>
                  </a:lnTo>
                  <a:lnTo>
                    <a:pt x="108" y="20"/>
                  </a:lnTo>
                  <a:lnTo>
                    <a:pt x="106" y="22"/>
                  </a:lnTo>
                  <a:lnTo>
                    <a:pt x="106" y="24"/>
                  </a:lnTo>
                  <a:lnTo>
                    <a:pt x="104" y="26"/>
                  </a:lnTo>
                  <a:lnTo>
                    <a:pt x="104" y="30"/>
                  </a:lnTo>
                  <a:lnTo>
                    <a:pt x="104" y="32"/>
                  </a:lnTo>
                  <a:lnTo>
                    <a:pt x="104" y="36"/>
                  </a:lnTo>
                  <a:lnTo>
                    <a:pt x="106" y="38"/>
                  </a:lnTo>
                  <a:lnTo>
                    <a:pt x="108" y="42"/>
                  </a:lnTo>
                  <a:lnTo>
                    <a:pt x="110" y="44"/>
                  </a:lnTo>
                  <a:lnTo>
                    <a:pt x="114" y="44"/>
                  </a:lnTo>
                  <a:lnTo>
                    <a:pt x="116" y="46"/>
                  </a:lnTo>
                  <a:lnTo>
                    <a:pt x="122" y="46"/>
                  </a:lnTo>
                  <a:lnTo>
                    <a:pt x="124" y="46"/>
                  </a:lnTo>
                  <a:lnTo>
                    <a:pt x="124" y="48"/>
                  </a:lnTo>
                  <a:lnTo>
                    <a:pt x="120" y="50"/>
                  </a:lnTo>
                  <a:lnTo>
                    <a:pt x="116" y="52"/>
                  </a:lnTo>
                  <a:lnTo>
                    <a:pt x="112" y="52"/>
                  </a:lnTo>
                  <a:lnTo>
                    <a:pt x="108" y="52"/>
                  </a:lnTo>
                  <a:lnTo>
                    <a:pt x="106" y="52"/>
                  </a:lnTo>
                  <a:lnTo>
                    <a:pt x="104" y="52"/>
                  </a:lnTo>
                  <a:lnTo>
                    <a:pt x="104" y="54"/>
                  </a:lnTo>
                  <a:lnTo>
                    <a:pt x="100" y="56"/>
                  </a:lnTo>
                  <a:lnTo>
                    <a:pt x="98" y="56"/>
                  </a:lnTo>
                  <a:lnTo>
                    <a:pt x="94" y="58"/>
                  </a:lnTo>
                  <a:lnTo>
                    <a:pt x="90" y="62"/>
                  </a:lnTo>
                  <a:lnTo>
                    <a:pt x="86" y="66"/>
                  </a:lnTo>
                  <a:lnTo>
                    <a:pt x="84" y="68"/>
                  </a:lnTo>
                  <a:lnTo>
                    <a:pt x="84" y="70"/>
                  </a:lnTo>
                  <a:lnTo>
                    <a:pt x="84" y="74"/>
                  </a:lnTo>
                  <a:lnTo>
                    <a:pt x="84" y="76"/>
                  </a:lnTo>
                  <a:lnTo>
                    <a:pt x="88" y="86"/>
                  </a:lnTo>
                  <a:lnTo>
                    <a:pt x="88" y="88"/>
                  </a:lnTo>
                  <a:lnTo>
                    <a:pt x="88" y="92"/>
                  </a:lnTo>
                  <a:lnTo>
                    <a:pt x="88" y="100"/>
                  </a:lnTo>
                  <a:lnTo>
                    <a:pt x="88" y="104"/>
                  </a:lnTo>
                  <a:lnTo>
                    <a:pt x="86" y="108"/>
                  </a:lnTo>
                  <a:lnTo>
                    <a:pt x="86" y="110"/>
                  </a:lnTo>
                  <a:lnTo>
                    <a:pt x="80" y="126"/>
                  </a:lnTo>
                  <a:lnTo>
                    <a:pt x="80" y="128"/>
                  </a:lnTo>
                  <a:lnTo>
                    <a:pt x="78" y="128"/>
                  </a:lnTo>
                  <a:lnTo>
                    <a:pt x="76" y="128"/>
                  </a:lnTo>
                  <a:lnTo>
                    <a:pt x="76" y="124"/>
                  </a:lnTo>
                  <a:lnTo>
                    <a:pt x="76" y="122"/>
                  </a:lnTo>
                  <a:lnTo>
                    <a:pt x="78" y="120"/>
                  </a:lnTo>
                  <a:lnTo>
                    <a:pt x="78" y="118"/>
                  </a:lnTo>
                  <a:lnTo>
                    <a:pt x="78" y="116"/>
                  </a:lnTo>
                  <a:lnTo>
                    <a:pt x="80" y="116"/>
                  </a:lnTo>
                  <a:lnTo>
                    <a:pt x="82" y="104"/>
                  </a:lnTo>
                  <a:lnTo>
                    <a:pt x="80" y="104"/>
                  </a:lnTo>
                  <a:lnTo>
                    <a:pt x="80" y="102"/>
                  </a:lnTo>
                  <a:lnTo>
                    <a:pt x="78" y="100"/>
                  </a:lnTo>
                  <a:lnTo>
                    <a:pt x="76" y="102"/>
                  </a:lnTo>
                  <a:lnTo>
                    <a:pt x="74" y="114"/>
                  </a:lnTo>
                  <a:lnTo>
                    <a:pt x="72" y="122"/>
                  </a:lnTo>
                  <a:lnTo>
                    <a:pt x="72" y="128"/>
                  </a:lnTo>
                  <a:lnTo>
                    <a:pt x="68" y="124"/>
                  </a:lnTo>
                  <a:lnTo>
                    <a:pt x="68" y="122"/>
                  </a:lnTo>
                  <a:lnTo>
                    <a:pt x="66" y="118"/>
                  </a:lnTo>
                  <a:lnTo>
                    <a:pt x="68" y="116"/>
                  </a:lnTo>
                  <a:lnTo>
                    <a:pt x="68" y="114"/>
                  </a:lnTo>
                  <a:lnTo>
                    <a:pt x="68" y="112"/>
                  </a:lnTo>
                  <a:lnTo>
                    <a:pt x="70" y="110"/>
                  </a:lnTo>
                  <a:lnTo>
                    <a:pt x="70" y="108"/>
                  </a:lnTo>
                  <a:lnTo>
                    <a:pt x="70" y="104"/>
                  </a:lnTo>
                  <a:lnTo>
                    <a:pt x="70" y="96"/>
                  </a:lnTo>
                  <a:lnTo>
                    <a:pt x="68" y="90"/>
                  </a:lnTo>
                  <a:lnTo>
                    <a:pt x="70" y="82"/>
                  </a:lnTo>
                  <a:lnTo>
                    <a:pt x="72" y="80"/>
                  </a:lnTo>
                  <a:lnTo>
                    <a:pt x="72" y="78"/>
                  </a:lnTo>
                  <a:lnTo>
                    <a:pt x="72" y="76"/>
                  </a:lnTo>
                  <a:lnTo>
                    <a:pt x="70" y="76"/>
                  </a:lnTo>
                  <a:lnTo>
                    <a:pt x="64" y="80"/>
                  </a:lnTo>
                  <a:lnTo>
                    <a:pt x="62" y="80"/>
                  </a:lnTo>
                  <a:lnTo>
                    <a:pt x="56" y="96"/>
                  </a:lnTo>
                  <a:lnTo>
                    <a:pt x="54" y="96"/>
                  </a:lnTo>
                  <a:lnTo>
                    <a:pt x="54" y="98"/>
                  </a:lnTo>
                  <a:lnTo>
                    <a:pt x="52" y="100"/>
                  </a:lnTo>
                  <a:lnTo>
                    <a:pt x="52" y="104"/>
                  </a:lnTo>
                  <a:lnTo>
                    <a:pt x="50" y="108"/>
                  </a:lnTo>
                  <a:lnTo>
                    <a:pt x="50" y="110"/>
                  </a:lnTo>
                  <a:lnTo>
                    <a:pt x="48" y="110"/>
                  </a:lnTo>
                  <a:lnTo>
                    <a:pt x="40" y="110"/>
                  </a:lnTo>
                  <a:lnTo>
                    <a:pt x="30" y="116"/>
                  </a:lnTo>
                  <a:lnTo>
                    <a:pt x="28" y="116"/>
                  </a:lnTo>
                  <a:lnTo>
                    <a:pt x="28" y="118"/>
                  </a:lnTo>
                  <a:lnTo>
                    <a:pt x="30" y="126"/>
                  </a:lnTo>
                  <a:lnTo>
                    <a:pt x="30" y="134"/>
                  </a:lnTo>
                  <a:lnTo>
                    <a:pt x="30" y="136"/>
                  </a:lnTo>
                  <a:lnTo>
                    <a:pt x="28" y="136"/>
                  </a:lnTo>
                  <a:lnTo>
                    <a:pt x="22" y="136"/>
                  </a:lnTo>
                  <a:lnTo>
                    <a:pt x="18" y="140"/>
                  </a:lnTo>
                  <a:lnTo>
                    <a:pt x="16" y="142"/>
                  </a:lnTo>
                  <a:lnTo>
                    <a:pt x="16" y="144"/>
                  </a:lnTo>
                  <a:lnTo>
                    <a:pt x="16" y="146"/>
                  </a:lnTo>
                  <a:lnTo>
                    <a:pt x="18" y="150"/>
                  </a:lnTo>
                  <a:lnTo>
                    <a:pt x="18" y="176"/>
                  </a:lnTo>
                  <a:lnTo>
                    <a:pt x="18" y="180"/>
                  </a:lnTo>
                  <a:lnTo>
                    <a:pt x="18" y="182"/>
                  </a:lnTo>
                  <a:lnTo>
                    <a:pt x="18" y="184"/>
                  </a:lnTo>
                  <a:lnTo>
                    <a:pt x="12" y="202"/>
                  </a:lnTo>
                  <a:lnTo>
                    <a:pt x="10" y="206"/>
                  </a:lnTo>
                  <a:lnTo>
                    <a:pt x="8" y="210"/>
                  </a:lnTo>
                  <a:lnTo>
                    <a:pt x="2" y="214"/>
                  </a:lnTo>
                  <a:lnTo>
                    <a:pt x="0" y="218"/>
                  </a:lnTo>
                  <a:lnTo>
                    <a:pt x="0" y="220"/>
                  </a:lnTo>
                  <a:lnTo>
                    <a:pt x="8" y="234"/>
                  </a:lnTo>
                  <a:lnTo>
                    <a:pt x="12" y="248"/>
                  </a:lnTo>
                  <a:lnTo>
                    <a:pt x="12" y="250"/>
                  </a:lnTo>
                  <a:lnTo>
                    <a:pt x="12" y="252"/>
                  </a:lnTo>
                  <a:lnTo>
                    <a:pt x="10" y="254"/>
                  </a:lnTo>
                  <a:lnTo>
                    <a:pt x="8" y="256"/>
                  </a:lnTo>
                  <a:lnTo>
                    <a:pt x="6" y="260"/>
                  </a:lnTo>
                  <a:lnTo>
                    <a:pt x="6" y="262"/>
                  </a:lnTo>
                  <a:lnTo>
                    <a:pt x="4" y="264"/>
                  </a:lnTo>
                  <a:lnTo>
                    <a:pt x="4" y="266"/>
                  </a:lnTo>
                  <a:lnTo>
                    <a:pt x="4" y="268"/>
                  </a:lnTo>
                  <a:lnTo>
                    <a:pt x="4" y="272"/>
                  </a:lnTo>
                  <a:lnTo>
                    <a:pt x="6" y="272"/>
                  </a:lnTo>
                  <a:lnTo>
                    <a:pt x="16" y="294"/>
                  </a:lnTo>
                  <a:lnTo>
                    <a:pt x="20" y="302"/>
                  </a:lnTo>
                  <a:lnTo>
                    <a:pt x="26" y="312"/>
                  </a:lnTo>
                  <a:lnTo>
                    <a:pt x="28" y="316"/>
                  </a:lnTo>
                  <a:lnTo>
                    <a:pt x="40" y="340"/>
                  </a:lnTo>
                  <a:lnTo>
                    <a:pt x="42" y="348"/>
                  </a:lnTo>
                  <a:lnTo>
                    <a:pt x="46" y="370"/>
                  </a:lnTo>
                  <a:lnTo>
                    <a:pt x="46" y="372"/>
                  </a:lnTo>
                  <a:lnTo>
                    <a:pt x="46" y="376"/>
                  </a:lnTo>
                  <a:lnTo>
                    <a:pt x="46" y="388"/>
                  </a:lnTo>
                  <a:lnTo>
                    <a:pt x="46" y="392"/>
                  </a:lnTo>
                  <a:lnTo>
                    <a:pt x="44" y="398"/>
                  </a:lnTo>
                  <a:lnTo>
                    <a:pt x="44" y="404"/>
                  </a:lnTo>
                  <a:lnTo>
                    <a:pt x="42" y="412"/>
                  </a:lnTo>
                  <a:lnTo>
                    <a:pt x="42" y="414"/>
                  </a:lnTo>
                  <a:lnTo>
                    <a:pt x="40" y="424"/>
                  </a:lnTo>
                  <a:lnTo>
                    <a:pt x="38" y="426"/>
                  </a:lnTo>
                  <a:lnTo>
                    <a:pt x="32" y="438"/>
                  </a:lnTo>
                  <a:lnTo>
                    <a:pt x="26" y="454"/>
                  </a:lnTo>
                  <a:lnTo>
                    <a:pt x="24" y="458"/>
                  </a:lnTo>
                  <a:lnTo>
                    <a:pt x="24" y="462"/>
                  </a:lnTo>
                  <a:lnTo>
                    <a:pt x="20" y="466"/>
                  </a:lnTo>
                  <a:lnTo>
                    <a:pt x="18" y="470"/>
                  </a:lnTo>
                  <a:lnTo>
                    <a:pt x="18" y="474"/>
                  </a:lnTo>
                  <a:lnTo>
                    <a:pt x="16" y="476"/>
                  </a:lnTo>
                  <a:lnTo>
                    <a:pt x="12" y="480"/>
                  </a:lnTo>
                  <a:lnTo>
                    <a:pt x="4" y="488"/>
                  </a:lnTo>
                  <a:lnTo>
                    <a:pt x="0" y="490"/>
                  </a:lnTo>
                  <a:lnTo>
                    <a:pt x="18" y="488"/>
                  </a:lnTo>
                  <a:lnTo>
                    <a:pt x="30" y="486"/>
                  </a:lnTo>
                  <a:lnTo>
                    <a:pt x="44" y="486"/>
                  </a:lnTo>
                  <a:lnTo>
                    <a:pt x="48" y="484"/>
                  </a:lnTo>
                  <a:lnTo>
                    <a:pt x="52" y="484"/>
                  </a:lnTo>
                  <a:lnTo>
                    <a:pt x="60" y="484"/>
                  </a:lnTo>
                  <a:lnTo>
                    <a:pt x="64" y="484"/>
                  </a:lnTo>
                  <a:lnTo>
                    <a:pt x="70" y="484"/>
                  </a:lnTo>
                  <a:lnTo>
                    <a:pt x="74" y="482"/>
                  </a:lnTo>
                  <a:lnTo>
                    <a:pt x="86" y="482"/>
                  </a:lnTo>
                  <a:lnTo>
                    <a:pt x="116" y="478"/>
                  </a:lnTo>
                  <a:lnTo>
                    <a:pt x="124" y="478"/>
                  </a:lnTo>
                  <a:lnTo>
                    <a:pt x="130" y="476"/>
                  </a:lnTo>
                  <a:lnTo>
                    <a:pt x="136" y="476"/>
                  </a:lnTo>
                  <a:lnTo>
                    <a:pt x="142" y="476"/>
                  </a:lnTo>
                  <a:lnTo>
                    <a:pt x="166" y="472"/>
                  </a:lnTo>
                  <a:lnTo>
                    <a:pt x="178" y="472"/>
                  </a:lnTo>
                  <a:lnTo>
                    <a:pt x="186" y="470"/>
                  </a:lnTo>
                  <a:lnTo>
                    <a:pt x="190" y="470"/>
                  </a:lnTo>
                  <a:lnTo>
                    <a:pt x="190" y="476"/>
                  </a:lnTo>
                  <a:lnTo>
                    <a:pt x="222" y="472"/>
                  </a:lnTo>
                  <a:lnTo>
                    <a:pt x="228" y="472"/>
                  </a:lnTo>
                  <a:lnTo>
                    <a:pt x="246" y="468"/>
                  </a:lnTo>
                  <a:lnTo>
                    <a:pt x="280" y="464"/>
                  </a:lnTo>
                  <a:lnTo>
                    <a:pt x="306" y="458"/>
                  </a:lnTo>
                  <a:lnTo>
                    <a:pt x="314" y="458"/>
                  </a:lnTo>
                  <a:lnTo>
                    <a:pt x="314" y="456"/>
                  </a:lnTo>
                  <a:lnTo>
                    <a:pt x="314" y="454"/>
                  </a:lnTo>
                  <a:lnTo>
                    <a:pt x="316" y="446"/>
                  </a:lnTo>
                  <a:lnTo>
                    <a:pt x="318" y="444"/>
                  </a:lnTo>
                  <a:lnTo>
                    <a:pt x="326" y="432"/>
                  </a:lnTo>
                  <a:lnTo>
                    <a:pt x="330" y="426"/>
                  </a:lnTo>
                  <a:lnTo>
                    <a:pt x="334" y="422"/>
                  </a:lnTo>
                  <a:lnTo>
                    <a:pt x="332" y="416"/>
                  </a:lnTo>
                  <a:lnTo>
                    <a:pt x="332" y="414"/>
                  </a:lnTo>
                  <a:lnTo>
                    <a:pt x="334" y="396"/>
                  </a:lnTo>
                  <a:lnTo>
                    <a:pt x="336" y="390"/>
                  </a:lnTo>
                  <a:lnTo>
                    <a:pt x="338" y="388"/>
                  </a:lnTo>
                  <a:lnTo>
                    <a:pt x="340" y="386"/>
                  </a:lnTo>
                  <a:lnTo>
                    <a:pt x="340" y="384"/>
                  </a:lnTo>
                  <a:lnTo>
                    <a:pt x="340" y="386"/>
                  </a:lnTo>
                  <a:lnTo>
                    <a:pt x="344" y="382"/>
                  </a:lnTo>
                  <a:lnTo>
                    <a:pt x="346" y="382"/>
                  </a:lnTo>
                  <a:lnTo>
                    <a:pt x="348" y="382"/>
                  </a:lnTo>
                  <a:lnTo>
                    <a:pt x="350" y="380"/>
                  </a:lnTo>
                  <a:lnTo>
                    <a:pt x="360" y="374"/>
                  </a:lnTo>
                  <a:lnTo>
                    <a:pt x="362" y="370"/>
                  </a:lnTo>
                  <a:lnTo>
                    <a:pt x="364" y="368"/>
                  </a:lnTo>
                  <a:lnTo>
                    <a:pt x="368" y="362"/>
                  </a:lnTo>
                  <a:lnTo>
                    <a:pt x="370" y="358"/>
                  </a:lnTo>
                  <a:lnTo>
                    <a:pt x="372" y="354"/>
                  </a:lnTo>
                  <a:lnTo>
                    <a:pt x="376" y="352"/>
                  </a:lnTo>
                  <a:lnTo>
                    <a:pt x="380" y="352"/>
                  </a:lnTo>
                  <a:lnTo>
                    <a:pt x="382" y="346"/>
                  </a:lnTo>
                  <a:lnTo>
                    <a:pt x="384" y="342"/>
                  </a:lnTo>
                  <a:lnTo>
                    <a:pt x="386" y="332"/>
                  </a:lnTo>
                  <a:lnTo>
                    <a:pt x="386" y="328"/>
                  </a:lnTo>
                  <a:lnTo>
                    <a:pt x="386" y="322"/>
                  </a:lnTo>
                  <a:lnTo>
                    <a:pt x="384" y="320"/>
                  </a:lnTo>
                  <a:lnTo>
                    <a:pt x="384" y="310"/>
                  </a:lnTo>
                  <a:lnTo>
                    <a:pt x="386" y="296"/>
                  </a:lnTo>
                  <a:lnTo>
                    <a:pt x="382" y="292"/>
                  </a:lnTo>
                  <a:close/>
                </a:path>
              </a:pathLst>
            </a:custGeom>
            <a:solidFill>
              <a:schemeClr val="bg2">
                <a:lumMod val="90000"/>
              </a:schemeClr>
            </a:solidFill>
            <a:ln w="3175" cmpd="sng">
              <a:solidFill>
                <a:schemeClr val="bg2">
                  <a:lumMod val="75000"/>
                </a:schemeClr>
              </a:solidFill>
              <a:round/>
              <a:headEnd/>
              <a:tailEnd/>
            </a:ln>
          </p:spPr>
          <p:txBody>
            <a:bodyPr/>
            <a:lstStyle/>
            <a:p>
              <a:endParaRPr lang="en-US">
                <a:solidFill>
                  <a:prstClr val="black"/>
                </a:solidFill>
              </a:endParaRPr>
            </a:p>
          </p:txBody>
        </p:sp>
        <p:sp>
          <p:nvSpPr>
            <p:cNvPr id="270" name="Freeform 477"/>
            <p:cNvSpPr>
              <a:spLocks/>
            </p:cNvSpPr>
            <p:nvPr/>
          </p:nvSpPr>
          <p:spPr bwMode="auto">
            <a:xfrm>
              <a:off x="3420" y="1036"/>
              <a:ext cx="572" cy="242"/>
            </a:xfrm>
            <a:custGeom>
              <a:avLst/>
              <a:gdLst>
                <a:gd name="T0" fmla="*/ 502 w 572"/>
                <a:gd name="T1" fmla="*/ 54 h 242"/>
                <a:gd name="T2" fmla="*/ 492 w 572"/>
                <a:gd name="T3" fmla="*/ 58 h 242"/>
                <a:gd name="T4" fmla="*/ 466 w 572"/>
                <a:gd name="T5" fmla="*/ 58 h 242"/>
                <a:gd name="T6" fmla="*/ 464 w 572"/>
                <a:gd name="T7" fmla="*/ 30 h 242"/>
                <a:gd name="T8" fmla="*/ 434 w 572"/>
                <a:gd name="T9" fmla="*/ 34 h 242"/>
                <a:gd name="T10" fmla="*/ 408 w 572"/>
                <a:gd name="T11" fmla="*/ 40 h 242"/>
                <a:gd name="T12" fmla="*/ 370 w 572"/>
                <a:gd name="T13" fmla="*/ 46 h 242"/>
                <a:gd name="T14" fmla="*/ 350 w 572"/>
                <a:gd name="T15" fmla="*/ 58 h 242"/>
                <a:gd name="T16" fmla="*/ 332 w 572"/>
                <a:gd name="T17" fmla="*/ 72 h 242"/>
                <a:gd name="T18" fmla="*/ 320 w 572"/>
                <a:gd name="T19" fmla="*/ 76 h 242"/>
                <a:gd name="T20" fmla="*/ 300 w 572"/>
                <a:gd name="T21" fmla="*/ 72 h 242"/>
                <a:gd name="T22" fmla="*/ 288 w 572"/>
                <a:gd name="T23" fmla="*/ 72 h 242"/>
                <a:gd name="T24" fmla="*/ 270 w 572"/>
                <a:gd name="T25" fmla="*/ 76 h 242"/>
                <a:gd name="T26" fmla="*/ 260 w 572"/>
                <a:gd name="T27" fmla="*/ 72 h 242"/>
                <a:gd name="T28" fmla="*/ 240 w 572"/>
                <a:gd name="T29" fmla="*/ 46 h 242"/>
                <a:gd name="T30" fmla="*/ 200 w 572"/>
                <a:gd name="T31" fmla="*/ 32 h 242"/>
                <a:gd name="T32" fmla="*/ 184 w 572"/>
                <a:gd name="T33" fmla="*/ 42 h 242"/>
                <a:gd name="T34" fmla="*/ 184 w 572"/>
                <a:gd name="T35" fmla="*/ 38 h 242"/>
                <a:gd name="T36" fmla="*/ 190 w 572"/>
                <a:gd name="T37" fmla="*/ 28 h 242"/>
                <a:gd name="T38" fmla="*/ 168 w 572"/>
                <a:gd name="T39" fmla="*/ 52 h 242"/>
                <a:gd name="T40" fmla="*/ 164 w 572"/>
                <a:gd name="T41" fmla="*/ 40 h 242"/>
                <a:gd name="T42" fmla="*/ 162 w 572"/>
                <a:gd name="T43" fmla="*/ 22 h 242"/>
                <a:gd name="T44" fmla="*/ 158 w 572"/>
                <a:gd name="T45" fmla="*/ 14 h 242"/>
                <a:gd name="T46" fmla="*/ 148 w 572"/>
                <a:gd name="T47" fmla="*/ 4 h 242"/>
                <a:gd name="T48" fmla="*/ 142 w 572"/>
                <a:gd name="T49" fmla="*/ 4 h 242"/>
                <a:gd name="T50" fmla="*/ 122 w 572"/>
                <a:gd name="T51" fmla="*/ 26 h 242"/>
                <a:gd name="T52" fmla="*/ 98 w 572"/>
                <a:gd name="T53" fmla="*/ 40 h 242"/>
                <a:gd name="T54" fmla="*/ 66 w 572"/>
                <a:gd name="T55" fmla="*/ 54 h 242"/>
                <a:gd name="T56" fmla="*/ 50 w 572"/>
                <a:gd name="T57" fmla="*/ 54 h 242"/>
                <a:gd name="T58" fmla="*/ 38 w 572"/>
                <a:gd name="T59" fmla="*/ 68 h 242"/>
                <a:gd name="T60" fmla="*/ 14 w 572"/>
                <a:gd name="T61" fmla="*/ 80 h 242"/>
                <a:gd name="T62" fmla="*/ 18 w 572"/>
                <a:gd name="T63" fmla="*/ 96 h 242"/>
                <a:gd name="T64" fmla="*/ 56 w 572"/>
                <a:gd name="T65" fmla="*/ 118 h 242"/>
                <a:gd name="T66" fmla="*/ 120 w 572"/>
                <a:gd name="T67" fmla="*/ 132 h 242"/>
                <a:gd name="T68" fmla="*/ 168 w 572"/>
                <a:gd name="T69" fmla="*/ 142 h 242"/>
                <a:gd name="T70" fmla="*/ 206 w 572"/>
                <a:gd name="T71" fmla="*/ 164 h 242"/>
                <a:gd name="T72" fmla="*/ 232 w 572"/>
                <a:gd name="T73" fmla="*/ 174 h 242"/>
                <a:gd name="T74" fmla="*/ 232 w 572"/>
                <a:gd name="T75" fmla="*/ 204 h 242"/>
                <a:gd name="T76" fmla="*/ 248 w 572"/>
                <a:gd name="T77" fmla="*/ 224 h 242"/>
                <a:gd name="T78" fmla="*/ 258 w 572"/>
                <a:gd name="T79" fmla="*/ 236 h 242"/>
                <a:gd name="T80" fmla="*/ 270 w 572"/>
                <a:gd name="T81" fmla="*/ 220 h 242"/>
                <a:gd name="T82" fmla="*/ 304 w 572"/>
                <a:gd name="T83" fmla="*/ 144 h 242"/>
                <a:gd name="T84" fmla="*/ 306 w 572"/>
                <a:gd name="T85" fmla="*/ 148 h 242"/>
                <a:gd name="T86" fmla="*/ 310 w 572"/>
                <a:gd name="T87" fmla="*/ 168 h 242"/>
                <a:gd name="T88" fmla="*/ 340 w 572"/>
                <a:gd name="T89" fmla="*/ 142 h 242"/>
                <a:gd name="T90" fmla="*/ 344 w 572"/>
                <a:gd name="T91" fmla="*/ 150 h 242"/>
                <a:gd name="T92" fmla="*/ 330 w 572"/>
                <a:gd name="T93" fmla="*/ 168 h 242"/>
                <a:gd name="T94" fmla="*/ 340 w 572"/>
                <a:gd name="T95" fmla="*/ 176 h 242"/>
                <a:gd name="T96" fmla="*/ 342 w 572"/>
                <a:gd name="T97" fmla="*/ 164 h 242"/>
                <a:gd name="T98" fmla="*/ 360 w 572"/>
                <a:gd name="T99" fmla="*/ 150 h 242"/>
                <a:gd name="T100" fmla="*/ 364 w 572"/>
                <a:gd name="T101" fmla="*/ 134 h 242"/>
                <a:gd name="T102" fmla="*/ 410 w 572"/>
                <a:gd name="T103" fmla="*/ 126 h 242"/>
                <a:gd name="T104" fmla="*/ 420 w 572"/>
                <a:gd name="T105" fmla="*/ 120 h 242"/>
                <a:gd name="T106" fmla="*/ 440 w 572"/>
                <a:gd name="T107" fmla="*/ 106 h 242"/>
                <a:gd name="T108" fmla="*/ 476 w 572"/>
                <a:gd name="T109" fmla="*/ 114 h 242"/>
                <a:gd name="T110" fmla="*/ 502 w 572"/>
                <a:gd name="T111" fmla="*/ 126 h 242"/>
                <a:gd name="T112" fmla="*/ 512 w 572"/>
                <a:gd name="T113" fmla="*/ 106 h 242"/>
                <a:gd name="T114" fmla="*/ 572 w 572"/>
                <a:gd name="T115" fmla="*/ 104 h 242"/>
                <a:gd name="T116" fmla="*/ 558 w 572"/>
                <a:gd name="T117" fmla="*/ 98 h 242"/>
                <a:gd name="T118" fmla="*/ 532 w 572"/>
                <a:gd name="T119" fmla="*/ 56 h 242"/>
                <a:gd name="T120" fmla="*/ 518 w 572"/>
                <a:gd name="T121" fmla="*/ 50 h 242"/>
                <a:gd name="T122" fmla="*/ 506 w 572"/>
                <a:gd name="T123" fmla="*/ 6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2" h="242">
                  <a:moveTo>
                    <a:pt x="506" y="62"/>
                  </a:moveTo>
                  <a:lnTo>
                    <a:pt x="504" y="62"/>
                  </a:lnTo>
                  <a:lnTo>
                    <a:pt x="504" y="60"/>
                  </a:lnTo>
                  <a:lnTo>
                    <a:pt x="504" y="58"/>
                  </a:lnTo>
                  <a:lnTo>
                    <a:pt x="502" y="54"/>
                  </a:lnTo>
                  <a:lnTo>
                    <a:pt x="500" y="54"/>
                  </a:lnTo>
                  <a:lnTo>
                    <a:pt x="498" y="54"/>
                  </a:lnTo>
                  <a:lnTo>
                    <a:pt x="496" y="54"/>
                  </a:lnTo>
                  <a:lnTo>
                    <a:pt x="494" y="56"/>
                  </a:lnTo>
                  <a:lnTo>
                    <a:pt x="492" y="58"/>
                  </a:lnTo>
                  <a:lnTo>
                    <a:pt x="490" y="58"/>
                  </a:lnTo>
                  <a:lnTo>
                    <a:pt x="484" y="60"/>
                  </a:lnTo>
                  <a:lnTo>
                    <a:pt x="482" y="60"/>
                  </a:lnTo>
                  <a:lnTo>
                    <a:pt x="468" y="58"/>
                  </a:lnTo>
                  <a:lnTo>
                    <a:pt x="466" y="58"/>
                  </a:lnTo>
                  <a:lnTo>
                    <a:pt x="464" y="58"/>
                  </a:lnTo>
                  <a:lnTo>
                    <a:pt x="464" y="56"/>
                  </a:lnTo>
                  <a:lnTo>
                    <a:pt x="462" y="54"/>
                  </a:lnTo>
                  <a:lnTo>
                    <a:pt x="462" y="32"/>
                  </a:lnTo>
                  <a:lnTo>
                    <a:pt x="464" y="30"/>
                  </a:lnTo>
                  <a:lnTo>
                    <a:pt x="460" y="26"/>
                  </a:lnTo>
                  <a:lnTo>
                    <a:pt x="452" y="26"/>
                  </a:lnTo>
                  <a:lnTo>
                    <a:pt x="450" y="26"/>
                  </a:lnTo>
                  <a:lnTo>
                    <a:pt x="440" y="28"/>
                  </a:lnTo>
                  <a:lnTo>
                    <a:pt x="434" y="34"/>
                  </a:lnTo>
                  <a:lnTo>
                    <a:pt x="428" y="36"/>
                  </a:lnTo>
                  <a:lnTo>
                    <a:pt x="424" y="40"/>
                  </a:lnTo>
                  <a:lnTo>
                    <a:pt x="422" y="40"/>
                  </a:lnTo>
                  <a:lnTo>
                    <a:pt x="420" y="40"/>
                  </a:lnTo>
                  <a:lnTo>
                    <a:pt x="408" y="40"/>
                  </a:lnTo>
                  <a:lnTo>
                    <a:pt x="388" y="40"/>
                  </a:lnTo>
                  <a:lnTo>
                    <a:pt x="386" y="42"/>
                  </a:lnTo>
                  <a:lnTo>
                    <a:pt x="378" y="46"/>
                  </a:lnTo>
                  <a:lnTo>
                    <a:pt x="372" y="46"/>
                  </a:lnTo>
                  <a:lnTo>
                    <a:pt x="370" y="46"/>
                  </a:lnTo>
                  <a:lnTo>
                    <a:pt x="368" y="46"/>
                  </a:lnTo>
                  <a:lnTo>
                    <a:pt x="366" y="46"/>
                  </a:lnTo>
                  <a:lnTo>
                    <a:pt x="364" y="48"/>
                  </a:lnTo>
                  <a:lnTo>
                    <a:pt x="354" y="56"/>
                  </a:lnTo>
                  <a:lnTo>
                    <a:pt x="350" y="58"/>
                  </a:lnTo>
                  <a:lnTo>
                    <a:pt x="344" y="62"/>
                  </a:lnTo>
                  <a:lnTo>
                    <a:pt x="340" y="64"/>
                  </a:lnTo>
                  <a:lnTo>
                    <a:pt x="334" y="70"/>
                  </a:lnTo>
                  <a:lnTo>
                    <a:pt x="332" y="70"/>
                  </a:lnTo>
                  <a:lnTo>
                    <a:pt x="332" y="72"/>
                  </a:lnTo>
                  <a:lnTo>
                    <a:pt x="332" y="74"/>
                  </a:lnTo>
                  <a:lnTo>
                    <a:pt x="328" y="80"/>
                  </a:lnTo>
                  <a:lnTo>
                    <a:pt x="326" y="80"/>
                  </a:lnTo>
                  <a:lnTo>
                    <a:pt x="322" y="76"/>
                  </a:lnTo>
                  <a:lnTo>
                    <a:pt x="320" y="76"/>
                  </a:lnTo>
                  <a:lnTo>
                    <a:pt x="312" y="78"/>
                  </a:lnTo>
                  <a:lnTo>
                    <a:pt x="308" y="78"/>
                  </a:lnTo>
                  <a:lnTo>
                    <a:pt x="302" y="76"/>
                  </a:lnTo>
                  <a:lnTo>
                    <a:pt x="302" y="74"/>
                  </a:lnTo>
                  <a:lnTo>
                    <a:pt x="300" y="72"/>
                  </a:lnTo>
                  <a:lnTo>
                    <a:pt x="298" y="70"/>
                  </a:lnTo>
                  <a:lnTo>
                    <a:pt x="294" y="70"/>
                  </a:lnTo>
                  <a:lnTo>
                    <a:pt x="292" y="70"/>
                  </a:lnTo>
                  <a:lnTo>
                    <a:pt x="288" y="70"/>
                  </a:lnTo>
                  <a:lnTo>
                    <a:pt x="288" y="72"/>
                  </a:lnTo>
                  <a:lnTo>
                    <a:pt x="286" y="74"/>
                  </a:lnTo>
                  <a:lnTo>
                    <a:pt x="284" y="76"/>
                  </a:lnTo>
                  <a:lnTo>
                    <a:pt x="278" y="76"/>
                  </a:lnTo>
                  <a:lnTo>
                    <a:pt x="272" y="76"/>
                  </a:lnTo>
                  <a:lnTo>
                    <a:pt x="270" y="76"/>
                  </a:lnTo>
                  <a:lnTo>
                    <a:pt x="268" y="76"/>
                  </a:lnTo>
                  <a:lnTo>
                    <a:pt x="264" y="76"/>
                  </a:lnTo>
                  <a:lnTo>
                    <a:pt x="262" y="74"/>
                  </a:lnTo>
                  <a:lnTo>
                    <a:pt x="262" y="72"/>
                  </a:lnTo>
                  <a:lnTo>
                    <a:pt x="260" y="72"/>
                  </a:lnTo>
                  <a:lnTo>
                    <a:pt x="260" y="68"/>
                  </a:lnTo>
                  <a:lnTo>
                    <a:pt x="244" y="52"/>
                  </a:lnTo>
                  <a:lnTo>
                    <a:pt x="242" y="50"/>
                  </a:lnTo>
                  <a:lnTo>
                    <a:pt x="240" y="48"/>
                  </a:lnTo>
                  <a:lnTo>
                    <a:pt x="240" y="46"/>
                  </a:lnTo>
                  <a:lnTo>
                    <a:pt x="240" y="44"/>
                  </a:lnTo>
                  <a:lnTo>
                    <a:pt x="236" y="42"/>
                  </a:lnTo>
                  <a:lnTo>
                    <a:pt x="226" y="36"/>
                  </a:lnTo>
                  <a:lnTo>
                    <a:pt x="220" y="34"/>
                  </a:lnTo>
                  <a:lnTo>
                    <a:pt x="200" y="32"/>
                  </a:lnTo>
                  <a:lnTo>
                    <a:pt x="198" y="32"/>
                  </a:lnTo>
                  <a:lnTo>
                    <a:pt x="190" y="34"/>
                  </a:lnTo>
                  <a:lnTo>
                    <a:pt x="188" y="36"/>
                  </a:lnTo>
                  <a:lnTo>
                    <a:pt x="184" y="40"/>
                  </a:lnTo>
                  <a:lnTo>
                    <a:pt x="184" y="42"/>
                  </a:lnTo>
                  <a:lnTo>
                    <a:pt x="184" y="44"/>
                  </a:lnTo>
                  <a:lnTo>
                    <a:pt x="182" y="46"/>
                  </a:lnTo>
                  <a:lnTo>
                    <a:pt x="180" y="46"/>
                  </a:lnTo>
                  <a:lnTo>
                    <a:pt x="180" y="44"/>
                  </a:lnTo>
                  <a:lnTo>
                    <a:pt x="184" y="38"/>
                  </a:lnTo>
                  <a:lnTo>
                    <a:pt x="184" y="36"/>
                  </a:lnTo>
                  <a:lnTo>
                    <a:pt x="190" y="32"/>
                  </a:lnTo>
                  <a:lnTo>
                    <a:pt x="192" y="30"/>
                  </a:lnTo>
                  <a:lnTo>
                    <a:pt x="192" y="28"/>
                  </a:lnTo>
                  <a:lnTo>
                    <a:pt x="190" y="28"/>
                  </a:lnTo>
                  <a:lnTo>
                    <a:pt x="188" y="28"/>
                  </a:lnTo>
                  <a:lnTo>
                    <a:pt x="182" y="34"/>
                  </a:lnTo>
                  <a:lnTo>
                    <a:pt x="174" y="40"/>
                  </a:lnTo>
                  <a:lnTo>
                    <a:pt x="172" y="44"/>
                  </a:lnTo>
                  <a:lnTo>
                    <a:pt x="168" y="52"/>
                  </a:lnTo>
                  <a:lnTo>
                    <a:pt x="166" y="52"/>
                  </a:lnTo>
                  <a:lnTo>
                    <a:pt x="166" y="54"/>
                  </a:lnTo>
                  <a:lnTo>
                    <a:pt x="164" y="52"/>
                  </a:lnTo>
                  <a:lnTo>
                    <a:pt x="164" y="44"/>
                  </a:lnTo>
                  <a:lnTo>
                    <a:pt x="164" y="40"/>
                  </a:lnTo>
                  <a:lnTo>
                    <a:pt x="166" y="32"/>
                  </a:lnTo>
                  <a:lnTo>
                    <a:pt x="166" y="30"/>
                  </a:lnTo>
                  <a:lnTo>
                    <a:pt x="166" y="28"/>
                  </a:lnTo>
                  <a:lnTo>
                    <a:pt x="164" y="26"/>
                  </a:lnTo>
                  <a:lnTo>
                    <a:pt x="162" y="22"/>
                  </a:lnTo>
                  <a:lnTo>
                    <a:pt x="160" y="22"/>
                  </a:lnTo>
                  <a:lnTo>
                    <a:pt x="158" y="22"/>
                  </a:lnTo>
                  <a:lnTo>
                    <a:pt x="160" y="18"/>
                  </a:lnTo>
                  <a:lnTo>
                    <a:pt x="160" y="16"/>
                  </a:lnTo>
                  <a:lnTo>
                    <a:pt x="158" y="14"/>
                  </a:lnTo>
                  <a:lnTo>
                    <a:pt x="152" y="12"/>
                  </a:lnTo>
                  <a:lnTo>
                    <a:pt x="148" y="12"/>
                  </a:lnTo>
                  <a:lnTo>
                    <a:pt x="148" y="10"/>
                  </a:lnTo>
                  <a:lnTo>
                    <a:pt x="148" y="6"/>
                  </a:lnTo>
                  <a:lnTo>
                    <a:pt x="148" y="4"/>
                  </a:lnTo>
                  <a:lnTo>
                    <a:pt x="148" y="2"/>
                  </a:lnTo>
                  <a:lnTo>
                    <a:pt x="146" y="0"/>
                  </a:lnTo>
                  <a:lnTo>
                    <a:pt x="144" y="0"/>
                  </a:lnTo>
                  <a:lnTo>
                    <a:pt x="142" y="2"/>
                  </a:lnTo>
                  <a:lnTo>
                    <a:pt x="142" y="4"/>
                  </a:lnTo>
                  <a:lnTo>
                    <a:pt x="128" y="16"/>
                  </a:lnTo>
                  <a:lnTo>
                    <a:pt x="126" y="16"/>
                  </a:lnTo>
                  <a:lnTo>
                    <a:pt x="126" y="18"/>
                  </a:lnTo>
                  <a:lnTo>
                    <a:pt x="124" y="24"/>
                  </a:lnTo>
                  <a:lnTo>
                    <a:pt x="122" y="26"/>
                  </a:lnTo>
                  <a:lnTo>
                    <a:pt x="122" y="28"/>
                  </a:lnTo>
                  <a:lnTo>
                    <a:pt x="120" y="28"/>
                  </a:lnTo>
                  <a:lnTo>
                    <a:pt x="118" y="28"/>
                  </a:lnTo>
                  <a:lnTo>
                    <a:pt x="112" y="32"/>
                  </a:lnTo>
                  <a:lnTo>
                    <a:pt x="98" y="40"/>
                  </a:lnTo>
                  <a:lnTo>
                    <a:pt x="94" y="44"/>
                  </a:lnTo>
                  <a:lnTo>
                    <a:pt x="92" y="46"/>
                  </a:lnTo>
                  <a:lnTo>
                    <a:pt x="88" y="48"/>
                  </a:lnTo>
                  <a:lnTo>
                    <a:pt x="84" y="50"/>
                  </a:lnTo>
                  <a:lnTo>
                    <a:pt x="66" y="54"/>
                  </a:lnTo>
                  <a:lnTo>
                    <a:pt x="64" y="52"/>
                  </a:lnTo>
                  <a:lnTo>
                    <a:pt x="62" y="52"/>
                  </a:lnTo>
                  <a:lnTo>
                    <a:pt x="56" y="54"/>
                  </a:lnTo>
                  <a:lnTo>
                    <a:pt x="54" y="54"/>
                  </a:lnTo>
                  <a:lnTo>
                    <a:pt x="50" y="54"/>
                  </a:lnTo>
                  <a:lnTo>
                    <a:pt x="48" y="56"/>
                  </a:lnTo>
                  <a:lnTo>
                    <a:pt x="44" y="60"/>
                  </a:lnTo>
                  <a:lnTo>
                    <a:pt x="42" y="64"/>
                  </a:lnTo>
                  <a:lnTo>
                    <a:pt x="40" y="66"/>
                  </a:lnTo>
                  <a:lnTo>
                    <a:pt x="38" y="68"/>
                  </a:lnTo>
                  <a:lnTo>
                    <a:pt x="36" y="70"/>
                  </a:lnTo>
                  <a:lnTo>
                    <a:pt x="32" y="74"/>
                  </a:lnTo>
                  <a:lnTo>
                    <a:pt x="30" y="74"/>
                  </a:lnTo>
                  <a:lnTo>
                    <a:pt x="24" y="76"/>
                  </a:lnTo>
                  <a:lnTo>
                    <a:pt x="14" y="80"/>
                  </a:lnTo>
                  <a:lnTo>
                    <a:pt x="0" y="88"/>
                  </a:lnTo>
                  <a:lnTo>
                    <a:pt x="2" y="90"/>
                  </a:lnTo>
                  <a:lnTo>
                    <a:pt x="8" y="92"/>
                  </a:lnTo>
                  <a:lnTo>
                    <a:pt x="16" y="94"/>
                  </a:lnTo>
                  <a:lnTo>
                    <a:pt x="18" y="96"/>
                  </a:lnTo>
                  <a:lnTo>
                    <a:pt x="20" y="100"/>
                  </a:lnTo>
                  <a:lnTo>
                    <a:pt x="26" y="110"/>
                  </a:lnTo>
                  <a:lnTo>
                    <a:pt x="36" y="116"/>
                  </a:lnTo>
                  <a:lnTo>
                    <a:pt x="52" y="118"/>
                  </a:lnTo>
                  <a:lnTo>
                    <a:pt x="56" y="118"/>
                  </a:lnTo>
                  <a:lnTo>
                    <a:pt x="86" y="126"/>
                  </a:lnTo>
                  <a:lnTo>
                    <a:pt x="104" y="128"/>
                  </a:lnTo>
                  <a:lnTo>
                    <a:pt x="110" y="130"/>
                  </a:lnTo>
                  <a:lnTo>
                    <a:pt x="116" y="132"/>
                  </a:lnTo>
                  <a:lnTo>
                    <a:pt x="120" y="132"/>
                  </a:lnTo>
                  <a:lnTo>
                    <a:pt x="142" y="142"/>
                  </a:lnTo>
                  <a:lnTo>
                    <a:pt x="158" y="144"/>
                  </a:lnTo>
                  <a:lnTo>
                    <a:pt x="160" y="144"/>
                  </a:lnTo>
                  <a:lnTo>
                    <a:pt x="166" y="142"/>
                  </a:lnTo>
                  <a:lnTo>
                    <a:pt x="168" y="142"/>
                  </a:lnTo>
                  <a:lnTo>
                    <a:pt x="200" y="146"/>
                  </a:lnTo>
                  <a:lnTo>
                    <a:pt x="206" y="150"/>
                  </a:lnTo>
                  <a:lnTo>
                    <a:pt x="208" y="156"/>
                  </a:lnTo>
                  <a:lnTo>
                    <a:pt x="206" y="162"/>
                  </a:lnTo>
                  <a:lnTo>
                    <a:pt x="206" y="164"/>
                  </a:lnTo>
                  <a:lnTo>
                    <a:pt x="208" y="166"/>
                  </a:lnTo>
                  <a:lnTo>
                    <a:pt x="212" y="166"/>
                  </a:lnTo>
                  <a:lnTo>
                    <a:pt x="220" y="168"/>
                  </a:lnTo>
                  <a:lnTo>
                    <a:pt x="226" y="168"/>
                  </a:lnTo>
                  <a:lnTo>
                    <a:pt x="232" y="174"/>
                  </a:lnTo>
                  <a:lnTo>
                    <a:pt x="236" y="176"/>
                  </a:lnTo>
                  <a:lnTo>
                    <a:pt x="236" y="198"/>
                  </a:lnTo>
                  <a:lnTo>
                    <a:pt x="236" y="200"/>
                  </a:lnTo>
                  <a:lnTo>
                    <a:pt x="236" y="202"/>
                  </a:lnTo>
                  <a:lnTo>
                    <a:pt x="232" y="204"/>
                  </a:lnTo>
                  <a:lnTo>
                    <a:pt x="232" y="214"/>
                  </a:lnTo>
                  <a:lnTo>
                    <a:pt x="242" y="214"/>
                  </a:lnTo>
                  <a:lnTo>
                    <a:pt x="244" y="214"/>
                  </a:lnTo>
                  <a:lnTo>
                    <a:pt x="248" y="222"/>
                  </a:lnTo>
                  <a:lnTo>
                    <a:pt x="248" y="224"/>
                  </a:lnTo>
                  <a:lnTo>
                    <a:pt x="248" y="228"/>
                  </a:lnTo>
                  <a:lnTo>
                    <a:pt x="248" y="234"/>
                  </a:lnTo>
                  <a:lnTo>
                    <a:pt x="254" y="240"/>
                  </a:lnTo>
                  <a:lnTo>
                    <a:pt x="258" y="242"/>
                  </a:lnTo>
                  <a:lnTo>
                    <a:pt x="258" y="236"/>
                  </a:lnTo>
                  <a:lnTo>
                    <a:pt x="260" y="234"/>
                  </a:lnTo>
                  <a:lnTo>
                    <a:pt x="262" y="234"/>
                  </a:lnTo>
                  <a:lnTo>
                    <a:pt x="262" y="232"/>
                  </a:lnTo>
                  <a:lnTo>
                    <a:pt x="266" y="228"/>
                  </a:lnTo>
                  <a:lnTo>
                    <a:pt x="270" y="220"/>
                  </a:lnTo>
                  <a:lnTo>
                    <a:pt x="280" y="204"/>
                  </a:lnTo>
                  <a:lnTo>
                    <a:pt x="280" y="202"/>
                  </a:lnTo>
                  <a:lnTo>
                    <a:pt x="290" y="174"/>
                  </a:lnTo>
                  <a:lnTo>
                    <a:pt x="302" y="146"/>
                  </a:lnTo>
                  <a:lnTo>
                    <a:pt x="304" y="144"/>
                  </a:lnTo>
                  <a:lnTo>
                    <a:pt x="304" y="142"/>
                  </a:lnTo>
                  <a:lnTo>
                    <a:pt x="306" y="142"/>
                  </a:lnTo>
                  <a:lnTo>
                    <a:pt x="306" y="144"/>
                  </a:lnTo>
                  <a:lnTo>
                    <a:pt x="306" y="146"/>
                  </a:lnTo>
                  <a:lnTo>
                    <a:pt x="306" y="148"/>
                  </a:lnTo>
                  <a:lnTo>
                    <a:pt x="304" y="150"/>
                  </a:lnTo>
                  <a:lnTo>
                    <a:pt x="304" y="152"/>
                  </a:lnTo>
                  <a:lnTo>
                    <a:pt x="304" y="154"/>
                  </a:lnTo>
                  <a:lnTo>
                    <a:pt x="304" y="156"/>
                  </a:lnTo>
                  <a:lnTo>
                    <a:pt x="310" y="168"/>
                  </a:lnTo>
                  <a:lnTo>
                    <a:pt x="318" y="164"/>
                  </a:lnTo>
                  <a:lnTo>
                    <a:pt x="318" y="162"/>
                  </a:lnTo>
                  <a:lnTo>
                    <a:pt x="320" y="156"/>
                  </a:lnTo>
                  <a:lnTo>
                    <a:pt x="328" y="148"/>
                  </a:lnTo>
                  <a:lnTo>
                    <a:pt x="340" y="142"/>
                  </a:lnTo>
                  <a:lnTo>
                    <a:pt x="342" y="142"/>
                  </a:lnTo>
                  <a:lnTo>
                    <a:pt x="344" y="144"/>
                  </a:lnTo>
                  <a:lnTo>
                    <a:pt x="344" y="146"/>
                  </a:lnTo>
                  <a:lnTo>
                    <a:pt x="344" y="148"/>
                  </a:lnTo>
                  <a:lnTo>
                    <a:pt x="344" y="150"/>
                  </a:lnTo>
                  <a:lnTo>
                    <a:pt x="342" y="154"/>
                  </a:lnTo>
                  <a:lnTo>
                    <a:pt x="340" y="156"/>
                  </a:lnTo>
                  <a:lnTo>
                    <a:pt x="338" y="156"/>
                  </a:lnTo>
                  <a:lnTo>
                    <a:pt x="336" y="156"/>
                  </a:lnTo>
                  <a:lnTo>
                    <a:pt x="330" y="168"/>
                  </a:lnTo>
                  <a:lnTo>
                    <a:pt x="332" y="170"/>
                  </a:lnTo>
                  <a:lnTo>
                    <a:pt x="332" y="174"/>
                  </a:lnTo>
                  <a:lnTo>
                    <a:pt x="334" y="174"/>
                  </a:lnTo>
                  <a:lnTo>
                    <a:pt x="338" y="176"/>
                  </a:lnTo>
                  <a:lnTo>
                    <a:pt x="340" y="176"/>
                  </a:lnTo>
                  <a:lnTo>
                    <a:pt x="340" y="174"/>
                  </a:lnTo>
                  <a:lnTo>
                    <a:pt x="340" y="172"/>
                  </a:lnTo>
                  <a:lnTo>
                    <a:pt x="338" y="170"/>
                  </a:lnTo>
                  <a:lnTo>
                    <a:pt x="340" y="168"/>
                  </a:lnTo>
                  <a:lnTo>
                    <a:pt x="342" y="164"/>
                  </a:lnTo>
                  <a:lnTo>
                    <a:pt x="342" y="162"/>
                  </a:lnTo>
                  <a:lnTo>
                    <a:pt x="346" y="158"/>
                  </a:lnTo>
                  <a:lnTo>
                    <a:pt x="346" y="156"/>
                  </a:lnTo>
                  <a:lnTo>
                    <a:pt x="354" y="152"/>
                  </a:lnTo>
                  <a:lnTo>
                    <a:pt x="360" y="150"/>
                  </a:lnTo>
                  <a:lnTo>
                    <a:pt x="360" y="148"/>
                  </a:lnTo>
                  <a:lnTo>
                    <a:pt x="360" y="144"/>
                  </a:lnTo>
                  <a:lnTo>
                    <a:pt x="362" y="140"/>
                  </a:lnTo>
                  <a:lnTo>
                    <a:pt x="364" y="136"/>
                  </a:lnTo>
                  <a:lnTo>
                    <a:pt x="364" y="134"/>
                  </a:lnTo>
                  <a:lnTo>
                    <a:pt x="368" y="132"/>
                  </a:lnTo>
                  <a:lnTo>
                    <a:pt x="372" y="130"/>
                  </a:lnTo>
                  <a:lnTo>
                    <a:pt x="380" y="130"/>
                  </a:lnTo>
                  <a:lnTo>
                    <a:pt x="400" y="126"/>
                  </a:lnTo>
                  <a:lnTo>
                    <a:pt x="410" y="126"/>
                  </a:lnTo>
                  <a:lnTo>
                    <a:pt x="414" y="126"/>
                  </a:lnTo>
                  <a:lnTo>
                    <a:pt x="416" y="126"/>
                  </a:lnTo>
                  <a:lnTo>
                    <a:pt x="418" y="124"/>
                  </a:lnTo>
                  <a:lnTo>
                    <a:pt x="420" y="122"/>
                  </a:lnTo>
                  <a:lnTo>
                    <a:pt x="420" y="120"/>
                  </a:lnTo>
                  <a:lnTo>
                    <a:pt x="422" y="118"/>
                  </a:lnTo>
                  <a:lnTo>
                    <a:pt x="422" y="114"/>
                  </a:lnTo>
                  <a:lnTo>
                    <a:pt x="426" y="110"/>
                  </a:lnTo>
                  <a:lnTo>
                    <a:pt x="428" y="108"/>
                  </a:lnTo>
                  <a:lnTo>
                    <a:pt x="440" y="106"/>
                  </a:lnTo>
                  <a:lnTo>
                    <a:pt x="446" y="106"/>
                  </a:lnTo>
                  <a:lnTo>
                    <a:pt x="460" y="108"/>
                  </a:lnTo>
                  <a:lnTo>
                    <a:pt x="460" y="110"/>
                  </a:lnTo>
                  <a:lnTo>
                    <a:pt x="474" y="112"/>
                  </a:lnTo>
                  <a:lnTo>
                    <a:pt x="476" y="114"/>
                  </a:lnTo>
                  <a:lnTo>
                    <a:pt x="482" y="120"/>
                  </a:lnTo>
                  <a:lnTo>
                    <a:pt x="484" y="122"/>
                  </a:lnTo>
                  <a:lnTo>
                    <a:pt x="490" y="126"/>
                  </a:lnTo>
                  <a:lnTo>
                    <a:pt x="498" y="130"/>
                  </a:lnTo>
                  <a:lnTo>
                    <a:pt x="502" y="126"/>
                  </a:lnTo>
                  <a:lnTo>
                    <a:pt x="500" y="122"/>
                  </a:lnTo>
                  <a:lnTo>
                    <a:pt x="500" y="116"/>
                  </a:lnTo>
                  <a:lnTo>
                    <a:pt x="502" y="108"/>
                  </a:lnTo>
                  <a:lnTo>
                    <a:pt x="504" y="106"/>
                  </a:lnTo>
                  <a:lnTo>
                    <a:pt x="512" y="106"/>
                  </a:lnTo>
                  <a:lnTo>
                    <a:pt x="514" y="106"/>
                  </a:lnTo>
                  <a:lnTo>
                    <a:pt x="522" y="108"/>
                  </a:lnTo>
                  <a:lnTo>
                    <a:pt x="562" y="110"/>
                  </a:lnTo>
                  <a:lnTo>
                    <a:pt x="570" y="106"/>
                  </a:lnTo>
                  <a:lnTo>
                    <a:pt x="572" y="104"/>
                  </a:lnTo>
                  <a:lnTo>
                    <a:pt x="570" y="102"/>
                  </a:lnTo>
                  <a:lnTo>
                    <a:pt x="566" y="100"/>
                  </a:lnTo>
                  <a:lnTo>
                    <a:pt x="564" y="100"/>
                  </a:lnTo>
                  <a:lnTo>
                    <a:pt x="562" y="100"/>
                  </a:lnTo>
                  <a:lnTo>
                    <a:pt x="558" y="98"/>
                  </a:lnTo>
                  <a:lnTo>
                    <a:pt x="556" y="94"/>
                  </a:lnTo>
                  <a:lnTo>
                    <a:pt x="542" y="76"/>
                  </a:lnTo>
                  <a:lnTo>
                    <a:pt x="536" y="66"/>
                  </a:lnTo>
                  <a:lnTo>
                    <a:pt x="536" y="62"/>
                  </a:lnTo>
                  <a:lnTo>
                    <a:pt x="532" y="56"/>
                  </a:lnTo>
                  <a:lnTo>
                    <a:pt x="528" y="52"/>
                  </a:lnTo>
                  <a:lnTo>
                    <a:pt x="526" y="52"/>
                  </a:lnTo>
                  <a:lnTo>
                    <a:pt x="524" y="50"/>
                  </a:lnTo>
                  <a:lnTo>
                    <a:pt x="522" y="50"/>
                  </a:lnTo>
                  <a:lnTo>
                    <a:pt x="518" y="50"/>
                  </a:lnTo>
                  <a:lnTo>
                    <a:pt x="516" y="52"/>
                  </a:lnTo>
                  <a:lnTo>
                    <a:pt x="514" y="56"/>
                  </a:lnTo>
                  <a:lnTo>
                    <a:pt x="512" y="58"/>
                  </a:lnTo>
                  <a:lnTo>
                    <a:pt x="510" y="60"/>
                  </a:lnTo>
                  <a:lnTo>
                    <a:pt x="506" y="62"/>
                  </a:lnTo>
                  <a:close/>
                </a:path>
              </a:pathLst>
            </a:custGeom>
            <a:grpFill/>
            <a:ln w="3175" cmpd="sng">
              <a:solidFill>
                <a:schemeClr val="bg2">
                  <a:lumMod val="75000"/>
                </a:schemeClr>
              </a:solidFill>
              <a:round/>
              <a:headEnd/>
              <a:tailEnd/>
            </a:ln>
          </p:spPr>
          <p:txBody>
            <a:bodyPr/>
            <a:lstStyle/>
            <a:p>
              <a:endParaRPr lang="en-US">
                <a:solidFill>
                  <a:prstClr val="black"/>
                </a:solidFill>
              </a:endParaRPr>
            </a:p>
          </p:txBody>
        </p:sp>
      </p:grpSp>
      <p:sp>
        <p:nvSpPr>
          <p:cNvPr id="271" name="Freeform 478"/>
          <p:cNvSpPr>
            <a:spLocks/>
          </p:cNvSpPr>
          <p:nvPr/>
        </p:nvSpPr>
        <p:spPr bwMode="auto">
          <a:xfrm>
            <a:off x="8247064" y="2333625"/>
            <a:ext cx="917575" cy="558800"/>
          </a:xfrm>
          <a:custGeom>
            <a:avLst/>
            <a:gdLst>
              <a:gd name="T0" fmla="*/ 538 w 578"/>
              <a:gd name="T1" fmla="*/ 54 h 352"/>
              <a:gd name="T2" fmla="*/ 516 w 578"/>
              <a:gd name="T3" fmla="*/ 52 h 352"/>
              <a:gd name="T4" fmla="*/ 512 w 578"/>
              <a:gd name="T5" fmla="*/ 46 h 352"/>
              <a:gd name="T6" fmla="*/ 506 w 578"/>
              <a:gd name="T7" fmla="*/ 36 h 352"/>
              <a:gd name="T8" fmla="*/ 502 w 578"/>
              <a:gd name="T9" fmla="*/ 20 h 352"/>
              <a:gd name="T10" fmla="*/ 494 w 578"/>
              <a:gd name="T11" fmla="*/ 12 h 352"/>
              <a:gd name="T12" fmla="*/ 478 w 578"/>
              <a:gd name="T13" fmla="*/ 4 h 352"/>
              <a:gd name="T14" fmla="*/ 468 w 578"/>
              <a:gd name="T15" fmla="*/ 0 h 352"/>
              <a:gd name="T16" fmla="*/ 402 w 578"/>
              <a:gd name="T17" fmla="*/ 16 h 352"/>
              <a:gd name="T18" fmla="*/ 374 w 578"/>
              <a:gd name="T19" fmla="*/ 20 h 352"/>
              <a:gd name="T20" fmla="*/ 334 w 578"/>
              <a:gd name="T21" fmla="*/ 30 h 352"/>
              <a:gd name="T22" fmla="*/ 326 w 578"/>
              <a:gd name="T23" fmla="*/ 30 h 352"/>
              <a:gd name="T24" fmla="*/ 312 w 578"/>
              <a:gd name="T25" fmla="*/ 34 h 352"/>
              <a:gd name="T26" fmla="*/ 294 w 578"/>
              <a:gd name="T27" fmla="*/ 36 h 352"/>
              <a:gd name="T28" fmla="*/ 284 w 578"/>
              <a:gd name="T29" fmla="*/ 40 h 352"/>
              <a:gd name="T30" fmla="*/ 262 w 578"/>
              <a:gd name="T31" fmla="*/ 42 h 352"/>
              <a:gd name="T32" fmla="*/ 244 w 578"/>
              <a:gd name="T33" fmla="*/ 46 h 352"/>
              <a:gd name="T34" fmla="*/ 206 w 578"/>
              <a:gd name="T35" fmla="*/ 54 h 352"/>
              <a:gd name="T36" fmla="*/ 142 w 578"/>
              <a:gd name="T37" fmla="*/ 66 h 352"/>
              <a:gd name="T38" fmla="*/ 106 w 578"/>
              <a:gd name="T39" fmla="*/ 72 h 352"/>
              <a:gd name="T40" fmla="*/ 86 w 578"/>
              <a:gd name="T41" fmla="*/ 76 h 352"/>
              <a:gd name="T42" fmla="*/ 62 w 578"/>
              <a:gd name="T43" fmla="*/ 48 h 352"/>
              <a:gd name="T44" fmla="*/ 52 w 578"/>
              <a:gd name="T45" fmla="*/ 54 h 352"/>
              <a:gd name="T46" fmla="*/ 32 w 578"/>
              <a:gd name="T47" fmla="*/ 70 h 352"/>
              <a:gd name="T48" fmla="*/ 10 w 578"/>
              <a:gd name="T49" fmla="*/ 86 h 352"/>
              <a:gd name="T50" fmla="*/ 20 w 578"/>
              <a:gd name="T51" fmla="*/ 210 h 352"/>
              <a:gd name="T52" fmla="*/ 46 w 578"/>
              <a:gd name="T53" fmla="*/ 352 h 352"/>
              <a:gd name="T54" fmla="*/ 70 w 578"/>
              <a:gd name="T55" fmla="*/ 348 h 352"/>
              <a:gd name="T56" fmla="*/ 90 w 578"/>
              <a:gd name="T57" fmla="*/ 344 h 352"/>
              <a:gd name="T58" fmla="*/ 262 w 578"/>
              <a:gd name="T59" fmla="*/ 314 h 352"/>
              <a:gd name="T60" fmla="*/ 494 w 578"/>
              <a:gd name="T61" fmla="*/ 268 h 352"/>
              <a:gd name="T62" fmla="*/ 494 w 578"/>
              <a:gd name="T63" fmla="*/ 262 h 352"/>
              <a:gd name="T64" fmla="*/ 496 w 578"/>
              <a:gd name="T65" fmla="*/ 258 h 352"/>
              <a:gd name="T66" fmla="*/ 500 w 578"/>
              <a:gd name="T67" fmla="*/ 252 h 352"/>
              <a:gd name="T68" fmla="*/ 504 w 578"/>
              <a:gd name="T69" fmla="*/ 250 h 352"/>
              <a:gd name="T70" fmla="*/ 510 w 578"/>
              <a:gd name="T71" fmla="*/ 248 h 352"/>
              <a:gd name="T72" fmla="*/ 516 w 578"/>
              <a:gd name="T73" fmla="*/ 248 h 352"/>
              <a:gd name="T74" fmla="*/ 524 w 578"/>
              <a:gd name="T75" fmla="*/ 250 h 352"/>
              <a:gd name="T76" fmla="*/ 528 w 578"/>
              <a:gd name="T77" fmla="*/ 246 h 352"/>
              <a:gd name="T78" fmla="*/ 540 w 578"/>
              <a:gd name="T79" fmla="*/ 240 h 352"/>
              <a:gd name="T80" fmla="*/ 546 w 578"/>
              <a:gd name="T81" fmla="*/ 230 h 352"/>
              <a:gd name="T82" fmla="*/ 548 w 578"/>
              <a:gd name="T83" fmla="*/ 226 h 352"/>
              <a:gd name="T84" fmla="*/ 554 w 578"/>
              <a:gd name="T85" fmla="*/ 220 h 352"/>
              <a:gd name="T86" fmla="*/ 558 w 578"/>
              <a:gd name="T87" fmla="*/ 216 h 352"/>
              <a:gd name="T88" fmla="*/ 578 w 578"/>
              <a:gd name="T89" fmla="*/ 196 h 352"/>
              <a:gd name="T90" fmla="*/ 560 w 578"/>
              <a:gd name="T91" fmla="*/ 184 h 352"/>
              <a:gd name="T92" fmla="*/ 538 w 578"/>
              <a:gd name="T93" fmla="*/ 164 h 352"/>
              <a:gd name="T94" fmla="*/ 522 w 578"/>
              <a:gd name="T95" fmla="*/ 150 h 352"/>
              <a:gd name="T96" fmla="*/ 520 w 578"/>
              <a:gd name="T97" fmla="*/ 138 h 352"/>
              <a:gd name="T98" fmla="*/ 526 w 578"/>
              <a:gd name="T99" fmla="*/ 134 h 352"/>
              <a:gd name="T100" fmla="*/ 528 w 578"/>
              <a:gd name="T101" fmla="*/ 122 h 352"/>
              <a:gd name="T102" fmla="*/ 520 w 578"/>
              <a:gd name="T103" fmla="*/ 116 h 352"/>
              <a:gd name="T104" fmla="*/ 520 w 578"/>
              <a:gd name="T105" fmla="*/ 108 h 352"/>
              <a:gd name="T106" fmla="*/ 526 w 578"/>
              <a:gd name="T107" fmla="*/ 104 h 352"/>
              <a:gd name="T108" fmla="*/ 536 w 578"/>
              <a:gd name="T109" fmla="*/ 84 h 352"/>
              <a:gd name="T110" fmla="*/ 536 w 578"/>
              <a:gd name="T111" fmla="*/ 78 h 352"/>
              <a:gd name="T112" fmla="*/ 540 w 578"/>
              <a:gd name="T113" fmla="*/ 66 h 352"/>
              <a:gd name="T114" fmla="*/ 546 w 578"/>
              <a:gd name="T115" fmla="*/ 60 h 352"/>
              <a:gd name="T116" fmla="*/ 540 w 578"/>
              <a:gd name="T117" fmla="*/ 5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8" h="352">
                <a:moveTo>
                  <a:pt x="540" y="54"/>
                </a:moveTo>
                <a:lnTo>
                  <a:pt x="538" y="54"/>
                </a:lnTo>
                <a:lnTo>
                  <a:pt x="526" y="54"/>
                </a:lnTo>
                <a:lnTo>
                  <a:pt x="516" y="52"/>
                </a:lnTo>
                <a:lnTo>
                  <a:pt x="514" y="48"/>
                </a:lnTo>
                <a:lnTo>
                  <a:pt x="512" y="46"/>
                </a:lnTo>
                <a:lnTo>
                  <a:pt x="506" y="38"/>
                </a:lnTo>
                <a:lnTo>
                  <a:pt x="506" y="36"/>
                </a:lnTo>
                <a:lnTo>
                  <a:pt x="504" y="24"/>
                </a:lnTo>
                <a:lnTo>
                  <a:pt x="502" y="20"/>
                </a:lnTo>
                <a:lnTo>
                  <a:pt x="498" y="16"/>
                </a:lnTo>
                <a:lnTo>
                  <a:pt x="494" y="12"/>
                </a:lnTo>
                <a:lnTo>
                  <a:pt x="488" y="12"/>
                </a:lnTo>
                <a:lnTo>
                  <a:pt x="478" y="4"/>
                </a:lnTo>
                <a:lnTo>
                  <a:pt x="470" y="0"/>
                </a:lnTo>
                <a:lnTo>
                  <a:pt x="468" y="0"/>
                </a:lnTo>
                <a:lnTo>
                  <a:pt x="434" y="8"/>
                </a:lnTo>
                <a:lnTo>
                  <a:pt x="402" y="16"/>
                </a:lnTo>
                <a:lnTo>
                  <a:pt x="382" y="20"/>
                </a:lnTo>
                <a:lnTo>
                  <a:pt x="374" y="20"/>
                </a:lnTo>
                <a:lnTo>
                  <a:pt x="366" y="22"/>
                </a:lnTo>
                <a:lnTo>
                  <a:pt x="334" y="30"/>
                </a:lnTo>
                <a:lnTo>
                  <a:pt x="330" y="30"/>
                </a:lnTo>
                <a:lnTo>
                  <a:pt x="326" y="30"/>
                </a:lnTo>
                <a:lnTo>
                  <a:pt x="316" y="32"/>
                </a:lnTo>
                <a:lnTo>
                  <a:pt x="312" y="34"/>
                </a:lnTo>
                <a:lnTo>
                  <a:pt x="306" y="34"/>
                </a:lnTo>
                <a:lnTo>
                  <a:pt x="294" y="36"/>
                </a:lnTo>
                <a:lnTo>
                  <a:pt x="290" y="38"/>
                </a:lnTo>
                <a:lnTo>
                  <a:pt x="284" y="40"/>
                </a:lnTo>
                <a:lnTo>
                  <a:pt x="270" y="42"/>
                </a:lnTo>
                <a:lnTo>
                  <a:pt x="262" y="42"/>
                </a:lnTo>
                <a:lnTo>
                  <a:pt x="254" y="44"/>
                </a:lnTo>
                <a:lnTo>
                  <a:pt x="244" y="46"/>
                </a:lnTo>
                <a:lnTo>
                  <a:pt x="236" y="48"/>
                </a:lnTo>
                <a:lnTo>
                  <a:pt x="206" y="54"/>
                </a:lnTo>
                <a:lnTo>
                  <a:pt x="190" y="56"/>
                </a:lnTo>
                <a:lnTo>
                  <a:pt x="142" y="66"/>
                </a:lnTo>
                <a:lnTo>
                  <a:pt x="120" y="70"/>
                </a:lnTo>
                <a:lnTo>
                  <a:pt x="106" y="72"/>
                </a:lnTo>
                <a:lnTo>
                  <a:pt x="96" y="74"/>
                </a:lnTo>
                <a:lnTo>
                  <a:pt x="86" y="76"/>
                </a:lnTo>
                <a:lnTo>
                  <a:pt x="68" y="78"/>
                </a:lnTo>
                <a:lnTo>
                  <a:pt x="62" y="48"/>
                </a:lnTo>
                <a:lnTo>
                  <a:pt x="56" y="52"/>
                </a:lnTo>
                <a:lnTo>
                  <a:pt x="52" y="54"/>
                </a:lnTo>
                <a:lnTo>
                  <a:pt x="50" y="56"/>
                </a:lnTo>
                <a:lnTo>
                  <a:pt x="32" y="70"/>
                </a:lnTo>
                <a:lnTo>
                  <a:pt x="18" y="80"/>
                </a:lnTo>
                <a:lnTo>
                  <a:pt x="10" y="86"/>
                </a:lnTo>
                <a:lnTo>
                  <a:pt x="0" y="92"/>
                </a:lnTo>
                <a:lnTo>
                  <a:pt x="20" y="210"/>
                </a:lnTo>
                <a:lnTo>
                  <a:pt x="28" y="246"/>
                </a:lnTo>
                <a:lnTo>
                  <a:pt x="46" y="352"/>
                </a:lnTo>
                <a:lnTo>
                  <a:pt x="54" y="350"/>
                </a:lnTo>
                <a:lnTo>
                  <a:pt x="70" y="348"/>
                </a:lnTo>
                <a:lnTo>
                  <a:pt x="80" y="346"/>
                </a:lnTo>
                <a:lnTo>
                  <a:pt x="90" y="344"/>
                </a:lnTo>
                <a:lnTo>
                  <a:pt x="146" y="336"/>
                </a:lnTo>
                <a:lnTo>
                  <a:pt x="262" y="314"/>
                </a:lnTo>
                <a:lnTo>
                  <a:pt x="378" y="292"/>
                </a:lnTo>
                <a:lnTo>
                  <a:pt x="494" y="268"/>
                </a:lnTo>
                <a:lnTo>
                  <a:pt x="494" y="266"/>
                </a:lnTo>
                <a:lnTo>
                  <a:pt x="494" y="262"/>
                </a:lnTo>
                <a:lnTo>
                  <a:pt x="496" y="260"/>
                </a:lnTo>
                <a:lnTo>
                  <a:pt x="496" y="258"/>
                </a:lnTo>
                <a:lnTo>
                  <a:pt x="498" y="254"/>
                </a:lnTo>
                <a:lnTo>
                  <a:pt x="500" y="252"/>
                </a:lnTo>
                <a:lnTo>
                  <a:pt x="502" y="252"/>
                </a:lnTo>
                <a:lnTo>
                  <a:pt x="504" y="250"/>
                </a:lnTo>
                <a:lnTo>
                  <a:pt x="508" y="250"/>
                </a:lnTo>
                <a:lnTo>
                  <a:pt x="510" y="248"/>
                </a:lnTo>
                <a:lnTo>
                  <a:pt x="514" y="248"/>
                </a:lnTo>
                <a:lnTo>
                  <a:pt x="516" y="248"/>
                </a:lnTo>
                <a:lnTo>
                  <a:pt x="520" y="248"/>
                </a:lnTo>
                <a:lnTo>
                  <a:pt x="524" y="250"/>
                </a:lnTo>
                <a:lnTo>
                  <a:pt x="526" y="250"/>
                </a:lnTo>
                <a:lnTo>
                  <a:pt x="528" y="246"/>
                </a:lnTo>
                <a:lnTo>
                  <a:pt x="534" y="242"/>
                </a:lnTo>
                <a:lnTo>
                  <a:pt x="540" y="240"/>
                </a:lnTo>
                <a:lnTo>
                  <a:pt x="544" y="236"/>
                </a:lnTo>
                <a:lnTo>
                  <a:pt x="546" y="230"/>
                </a:lnTo>
                <a:lnTo>
                  <a:pt x="546" y="228"/>
                </a:lnTo>
                <a:lnTo>
                  <a:pt x="548" y="226"/>
                </a:lnTo>
                <a:lnTo>
                  <a:pt x="552" y="222"/>
                </a:lnTo>
                <a:lnTo>
                  <a:pt x="554" y="220"/>
                </a:lnTo>
                <a:lnTo>
                  <a:pt x="556" y="220"/>
                </a:lnTo>
                <a:lnTo>
                  <a:pt x="558" y="216"/>
                </a:lnTo>
                <a:lnTo>
                  <a:pt x="578" y="200"/>
                </a:lnTo>
                <a:lnTo>
                  <a:pt x="578" y="196"/>
                </a:lnTo>
                <a:lnTo>
                  <a:pt x="572" y="192"/>
                </a:lnTo>
                <a:lnTo>
                  <a:pt x="560" y="184"/>
                </a:lnTo>
                <a:lnTo>
                  <a:pt x="546" y="174"/>
                </a:lnTo>
                <a:lnTo>
                  <a:pt x="538" y="164"/>
                </a:lnTo>
                <a:lnTo>
                  <a:pt x="524" y="160"/>
                </a:lnTo>
                <a:lnTo>
                  <a:pt x="522" y="150"/>
                </a:lnTo>
                <a:lnTo>
                  <a:pt x="520" y="146"/>
                </a:lnTo>
                <a:lnTo>
                  <a:pt x="520" y="138"/>
                </a:lnTo>
                <a:lnTo>
                  <a:pt x="522" y="136"/>
                </a:lnTo>
                <a:lnTo>
                  <a:pt x="526" y="134"/>
                </a:lnTo>
                <a:lnTo>
                  <a:pt x="528" y="126"/>
                </a:lnTo>
                <a:lnTo>
                  <a:pt x="528" y="122"/>
                </a:lnTo>
                <a:lnTo>
                  <a:pt x="524" y="118"/>
                </a:lnTo>
                <a:lnTo>
                  <a:pt x="520" y="116"/>
                </a:lnTo>
                <a:lnTo>
                  <a:pt x="518" y="112"/>
                </a:lnTo>
                <a:lnTo>
                  <a:pt x="520" y="108"/>
                </a:lnTo>
                <a:lnTo>
                  <a:pt x="522" y="108"/>
                </a:lnTo>
                <a:lnTo>
                  <a:pt x="526" y="104"/>
                </a:lnTo>
                <a:lnTo>
                  <a:pt x="530" y="98"/>
                </a:lnTo>
                <a:lnTo>
                  <a:pt x="536" y="84"/>
                </a:lnTo>
                <a:lnTo>
                  <a:pt x="536" y="80"/>
                </a:lnTo>
                <a:lnTo>
                  <a:pt x="536" y="78"/>
                </a:lnTo>
                <a:lnTo>
                  <a:pt x="536" y="72"/>
                </a:lnTo>
                <a:lnTo>
                  <a:pt x="540" y="66"/>
                </a:lnTo>
                <a:lnTo>
                  <a:pt x="542" y="64"/>
                </a:lnTo>
                <a:lnTo>
                  <a:pt x="546" y="60"/>
                </a:lnTo>
                <a:lnTo>
                  <a:pt x="546" y="58"/>
                </a:lnTo>
                <a:lnTo>
                  <a:pt x="540" y="54"/>
                </a:lnTo>
                <a:close/>
              </a:path>
            </a:pathLst>
          </a:custGeom>
          <a:solidFill>
            <a:schemeClr val="bg2">
              <a:lumMod val="90000"/>
            </a:schemeClr>
          </a:solidFill>
          <a:ln w="3175" cmpd="sng">
            <a:solidFill>
              <a:schemeClr val="bg2">
                <a:lumMod val="75000"/>
              </a:schemeClr>
            </a:solidFill>
            <a:round/>
            <a:headEnd/>
            <a:tailEnd/>
          </a:ln>
        </p:spPr>
        <p:txBody>
          <a:bodyPr/>
          <a:lstStyle/>
          <a:p>
            <a:endParaRPr lang="en-US">
              <a:solidFill>
                <a:prstClr val="black"/>
              </a:solidFill>
            </a:endParaRPr>
          </a:p>
        </p:txBody>
      </p:sp>
      <p:sp>
        <p:nvSpPr>
          <p:cNvPr id="272" name="Freeform 479"/>
          <p:cNvSpPr>
            <a:spLocks/>
          </p:cNvSpPr>
          <p:nvPr/>
        </p:nvSpPr>
        <p:spPr bwMode="auto">
          <a:xfrm>
            <a:off x="7627939" y="2479675"/>
            <a:ext cx="663575" cy="698500"/>
          </a:xfrm>
          <a:custGeom>
            <a:avLst/>
            <a:gdLst>
              <a:gd name="T0" fmla="*/ 378 w 418"/>
              <a:gd name="T1" fmla="*/ 6 h 440"/>
              <a:gd name="T2" fmla="*/ 326 w 418"/>
              <a:gd name="T3" fmla="*/ 36 h 440"/>
              <a:gd name="T4" fmla="*/ 310 w 418"/>
              <a:gd name="T5" fmla="*/ 48 h 440"/>
              <a:gd name="T6" fmla="*/ 290 w 418"/>
              <a:gd name="T7" fmla="*/ 72 h 440"/>
              <a:gd name="T8" fmla="*/ 276 w 418"/>
              <a:gd name="T9" fmla="*/ 76 h 440"/>
              <a:gd name="T10" fmla="*/ 262 w 418"/>
              <a:gd name="T11" fmla="*/ 74 h 440"/>
              <a:gd name="T12" fmla="*/ 246 w 418"/>
              <a:gd name="T13" fmla="*/ 82 h 440"/>
              <a:gd name="T14" fmla="*/ 218 w 418"/>
              <a:gd name="T15" fmla="*/ 94 h 440"/>
              <a:gd name="T16" fmla="*/ 200 w 418"/>
              <a:gd name="T17" fmla="*/ 88 h 440"/>
              <a:gd name="T18" fmla="*/ 180 w 418"/>
              <a:gd name="T19" fmla="*/ 96 h 440"/>
              <a:gd name="T20" fmla="*/ 182 w 418"/>
              <a:gd name="T21" fmla="*/ 88 h 440"/>
              <a:gd name="T22" fmla="*/ 198 w 418"/>
              <a:gd name="T23" fmla="*/ 84 h 440"/>
              <a:gd name="T24" fmla="*/ 182 w 418"/>
              <a:gd name="T25" fmla="*/ 82 h 440"/>
              <a:gd name="T26" fmla="*/ 172 w 418"/>
              <a:gd name="T27" fmla="*/ 84 h 440"/>
              <a:gd name="T28" fmla="*/ 162 w 418"/>
              <a:gd name="T29" fmla="*/ 78 h 440"/>
              <a:gd name="T30" fmla="*/ 136 w 418"/>
              <a:gd name="T31" fmla="*/ 70 h 440"/>
              <a:gd name="T32" fmla="*/ 116 w 418"/>
              <a:gd name="T33" fmla="*/ 68 h 440"/>
              <a:gd name="T34" fmla="*/ 32 w 418"/>
              <a:gd name="T35" fmla="*/ 82 h 440"/>
              <a:gd name="T36" fmla="*/ 8 w 418"/>
              <a:gd name="T37" fmla="*/ 136 h 440"/>
              <a:gd name="T38" fmla="*/ 12 w 418"/>
              <a:gd name="T39" fmla="*/ 168 h 440"/>
              <a:gd name="T40" fmla="*/ 38 w 418"/>
              <a:gd name="T41" fmla="*/ 388 h 440"/>
              <a:gd name="T42" fmla="*/ 56 w 418"/>
              <a:gd name="T43" fmla="*/ 388 h 440"/>
              <a:gd name="T44" fmla="*/ 88 w 418"/>
              <a:gd name="T45" fmla="*/ 390 h 440"/>
              <a:gd name="T46" fmla="*/ 100 w 418"/>
              <a:gd name="T47" fmla="*/ 412 h 440"/>
              <a:gd name="T48" fmla="*/ 110 w 418"/>
              <a:gd name="T49" fmla="*/ 416 h 440"/>
              <a:gd name="T50" fmla="*/ 124 w 418"/>
              <a:gd name="T51" fmla="*/ 414 h 440"/>
              <a:gd name="T52" fmla="*/ 148 w 418"/>
              <a:gd name="T53" fmla="*/ 426 h 440"/>
              <a:gd name="T54" fmla="*/ 160 w 418"/>
              <a:gd name="T55" fmla="*/ 424 h 440"/>
              <a:gd name="T56" fmla="*/ 186 w 418"/>
              <a:gd name="T57" fmla="*/ 422 h 440"/>
              <a:gd name="T58" fmla="*/ 208 w 418"/>
              <a:gd name="T59" fmla="*/ 424 h 440"/>
              <a:gd name="T60" fmla="*/ 228 w 418"/>
              <a:gd name="T61" fmla="*/ 406 h 440"/>
              <a:gd name="T62" fmla="*/ 238 w 418"/>
              <a:gd name="T63" fmla="*/ 424 h 440"/>
              <a:gd name="T64" fmla="*/ 250 w 418"/>
              <a:gd name="T65" fmla="*/ 426 h 440"/>
              <a:gd name="T66" fmla="*/ 270 w 418"/>
              <a:gd name="T67" fmla="*/ 440 h 440"/>
              <a:gd name="T68" fmla="*/ 290 w 418"/>
              <a:gd name="T69" fmla="*/ 424 h 440"/>
              <a:gd name="T70" fmla="*/ 296 w 418"/>
              <a:gd name="T71" fmla="*/ 414 h 440"/>
              <a:gd name="T72" fmla="*/ 298 w 418"/>
              <a:gd name="T73" fmla="*/ 388 h 440"/>
              <a:gd name="T74" fmla="*/ 308 w 418"/>
              <a:gd name="T75" fmla="*/ 362 h 440"/>
              <a:gd name="T76" fmla="*/ 320 w 418"/>
              <a:gd name="T77" fmla="*/ 376 h 440"/>
              <a:gd name="T78" fmla="*/ 330 w 418"/>
              <a:gd name="T79" fmla="*/ 340 h 440"/>
              <a:gd name="T80" fmla="*/ 354 w 418"/>
              <a:gd name="T81" fmla="*/ 310 h 440"/>
              <a:gd name="T82" fmla="*/ 364 w 418"/>
              <a:gd name="T83" fmla="*/ 316 h 440"/>
              <a:gd name="T84" fmla="*/ 388 w 418"/>
              <a:gd name="T85" fmla="*/ 294 h 440"/>
              <a:gd name="T86" fmla="*/ 400 w 418"/>
              <a:gd name="T87" fmla="*/ 280 h 440"/>
              <a:gd name="T88" fmla="*/ 406 w 418"/>
              <a:gd name="T89" fmla="*/ 256 h 440"/>
              <a:gd name="T90" fmla="*/ 410 w 418"/>
              <a:gd name="T91" fmla="*/ 228 h 440"/>
              <a:gd name="T92" fmla="*/ 416 w 418"/>
              <a:gd name="T93" fmla="*/ 196 h 440"/>
              <a:gd name="T94" fmla="*/ 412 w 418"/>
              <a:gd name="T95" fmla="*/ 158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8" h="440">
                <a:moveTo>
                  <a:pt x="390" y="0"/>
                </a:moveTo>
                <a:lnTo>
                  <a:pt x="382" y="4"/>
                </a:lnTo>
                <a:lnTo>
                  <a:pt x="380" y="6"/>
                </a:lnTo>
                <a:lnTo>
                  <a:pt x="378" y="6"/>
                </a:lnTo>
                <a:lnTo>
                  <a:pt x="366" y="12"/>
                </a:lnTo>
                <a:lnTo>
                  <a:pt x="346" y="24"/>
                </a:lnTo>
                <a:lnTo>
                  <a:pt x="340" y="28"/>
                </a:lnTo>
                <a:lnTo>
                  <a:pt x="326" y="36"/>
                </a:lnTo>
                <a:lnTo>
                  <a:pt x="318" y="40"/>
                </a:lnTo>
                <a:lnTo>
                  <a:pt x="316" y="44"/>
                </a:lnTo>
                <a:lnTo>
                  <a:pt x="312" y="48"/>
                </a:lnTo>
                <a:lnTo>
                  <a:pt x="310" y="48"/>
                </a:lnTo>
                <a:lnTo>
                  <a:pt x="308" y="54"/>
                </a:lnTo>
                <a:lnTo>
                  <a:pt x="300" y="62"/>
                </a:lnTo>
                <a:lnTo>
                  <a:pt x="296" y="68"/>
                </a:lnTo>
                <a:lnTo>
                  <a:pt x="290" y="72"/>
                </a:lnTo>
                <a:lnTo>
                  <a:pt x="288" y="72"/>
                </a:lnTo>
                <a:lnTo>
                  <a:pt x="286" y="74"/>
                </a:lnTo>
                <a:lnTo>
                  <a:pt x="278" y="76"/>
                </a:lnTo>
                <a:lnTo>
                  <a:pt x="276" y="76"/>
                </a:lnTo>
                <a:lnTo>
                  <a:pt x="268" y="76"/>
                </a:lnTo>
                <a:lnTo>
                  <a:pt x="266" y="76"/>
                </a:lnTo>
                <a:lnTo>
                  <a:pt x="264" y="74"/>
                </a:lnTo>
                <a:lnTo>
                  <a:pt x="262" y="74"/>
                </a:lnTo>
                <a:lnTo>
                  <a:pt x="258" y="76"/>
                </a:lnTo>
                <a:lnTo>
                  <a:pt x="252" y="78"/>
                </a:lnTo>
                <a:lnTo>
                  <a:pt x="248" y="80"/>
                </a:lnTo>
                <a:lnTo>
                  <a:pt x="246" y="82"/>
                </a:lnTo>
                <a:lnTo>
                  <a:pt x="244" y="82"/>
                </a:lnTo>
                <a:lnTo>
                  <a:pt x="238" y="88"/>
                </a:lnTo>
                <a:lnTo>
                  <a:pt x="222" y="94"/>
                </a:lnTo>
                <a:lnTo>
                  <a:pt x="218" y="94"/>
                </a:lnTo>
                <a:lnTo>
                  <a:pt x="208" y="92"/>
                </a:lnTo>
                <a:lnTo>
                  <a:pt x="204" y="92"/>
                </a:lnTo>
                <a:lnTo>
                  <a:pt x="202" y="90"/>
                </a:lnTo>
                <a:lnTo>
                  <a:pt x="200" y="88"/>
                </a:lnTo>
                <a:lnTo>
                  <a:pt x="198" y="88"/>
                </a:lnTo>
                <a:lnTo>
                  <a:pt x="184" y="94"/>
                </a:lnTo>
                <a:lnTo>
                  <a:pt x="180" y="94"/>
                </a:lnTo>
                <a:lnTo>
                  <a:pt x="180" y="96"/>
                </a:lnTo>
                <a:lnTo>
                  <a:pt x="178" y="96"/>
                </a:lnTo>
                <a:lnTo>
                  <a:pt x="172" y="94"/>
                </a:lnTo>
                <a:lnTo>
                  <a:pt x="178" y="90"/>
                </a:lnTo>
                <a:lnTo>
                  <a:pt x="182" y="88"/>
                </a:lnTo>
                <a:lnTo>
                  <a:pt x="188" y="86"/>
                </a:lnTo>
                <a:lnTo>
                  <a:pt x="192" y="86"/>
                </a:lnTo>
                <a:lnTo>
                  <a:pt x="196" y="84"/>
                </a:lnTo>
                <a:lnTo>
                  <a:pt x="198" y="84"/>
                </a:lnTo>
                <a:lnTo>
                  <a:pt x="198" y="80"/>
                </a:lnTo>
                <a:lnTo>
                  <a:pt x="196" y="80"/>
                </a:lnTo>
                <a:lnTo>
                  <a:pt x="194" y="80"/>
                </a:lnTo>
                <a:lnTo>
                  <a:pt x="182" y="82"/>
                </a:lnTo>
                <a:lnTo>
                  <a:pt x="182" y="84"/>
                </a:lnTo>
                <a:lnTo>
                  <a:pt x="180" y="84"/>
                </a:lnTo>
                <a:lnTo>
                  <a:pt x="178" y="84"/>
                </a:lnTo>
                <a:lnTo>
                  <a:pt x="172" y="84"/>
                </a:lnTo>
                <a:lnTo>
                  <a:pt x="170" y="84"/>
                </a:lnTo>
                <a:lnTo>
                  <a:pt x="166" y="82"/>
                </a:lnTo>
                <a:lnTo>
                  <a:pt x="164" y="80"/>
                </a:lnTo>
                <a:lnTo>
                  <a:pt x="162" y="78"/>
                </a:lnTo>
                <a:lnTo>
                  <a:pt x="160" y="76"/>
                </a:lnTo>
                <a:lnTo>
                  <a:pt x="156" y="76"/>
                </a:lnTo>
                <a:lnTo>
                  <a:pt x="150" y="76"/>
                </a:lnTo>
                <a:lnTo>
                  <a:pt x="136" y="70"/>
                </a:lnTo>
                <a:lnTo>
                  <a:pt x="126" y="70"/>
                </a:lnTo>
                <a:lnTo>
                  <a:pt x="124" y="70"/>
                </a:lnTo>
                <a:lnTo>
                  <a:pt x="124" y="68"/>
                </a:lnTo>
                <a:lnTo>
                  <a:pt x="116" y="68"/>
                </a:lnTo>
                <a:lnTo>
                  <a:pt x="90" y="74"/>
                </a:lnTo>
                <a:lnTo>
                  <a:pt x="56" y="78"/>
                </a:lnTo>
                <a:lnTo>
                  <a:pt x="38" y="82"/>
                </a:lnTo>
                <a:lnTo>
                  <a:pt x="32" y="82"/>
                </a:lnTo>
                <a:lnTo>
                  <a:pt x="0" y="86"/>
                </a:lnTo>
                <a:lnTo>
                  <a:pt x="0" y="88"/>
                </a:lnTo>
                <a:lnTo>
                  <a:pt x="6" y="120"/>
                </a:lnTo>
                <a:lnTo>
                  <a:pt x="8" y="136"/>
                </a:lnTo>
                <a:lnTo>
                  <a:pt x="8" y="138"/>
                </a:lnTo>
                <a:lnTo>
                  <a:pt x="8" y="142"/>
                </a:lnTo>
                <a:lnTo>
                  <a:pt x="8" y="146"/>
                </a:lnTo>
                <a:lnTo>
                  <a:pt x="12" y="168"/>
                </a:lnTo>
                <a:lnTo>
                  <a:pt x="12" y="176"/>
                </a:lnTo>
                <a:lnTo>
                  <a:pt x="30" y="326"/>
                </a:lnTo>
                <a:lnTo>
                  <a:pt x="36" y="376"/>
                </a:lnTo>
                <a:lnTo>
                  <a:pt x="38" y="388"/>
                </a:lnTo>
                <a:lnTo>
                  <a:pt x="42" y="386"/>
                </a:lnTo>
                <a:lnTo>
                  <a:pt x="50" y="384"/>
                </a:lnTo>
                <a:lnTo>
                  <a:pt x="52" y="386"/>
                </a:lnTo>
                <a:lnTo>
                  <a:pt x="56" y="388"/>
                </a:lnTo>
                <a:lnTo>
                  <a:pt x="60" y="390"/>
                </a:lnTo>
                <a:lnTo>
                  <a:pt x="66" y="386"/>
                </a:lnTo>
                <a:lnTo>
                  <a:pt x="76" y="384"/>
                </a:lnTo>
                <a:lnTo>
                  <a:pt x="88" y="390"/>
                </a:lnTo>
                <a:lnTo>
                  <a:pt x="90" y="392"/>
                </a:lnTo>
                <a:lnTo>
                  <a:pt x="98" y="406"/>
                </a:lnTo>
                <a:lnTo>
                  <a:pt x="100" y="408"/>
                </a:lnTo>
                <a:lnTo>
                  <a:pt x="100" y="412"/>
                </a:lnTo>
                <a:lnTo>
                  <a:pt x="102" y="414"/>
                </a:lnTo>
                <a:lnTo>
                  <a:pt x="104" y="414"/>
                </a:lnTo>
                <a:lnTo>
                  <a:pt x="106" y="414"/>
                </a:lnTo>
                <a:lnTo>
                  <a:pt x="110" y="416"/>
                </a:lnTo>
                <a:lnTo>
                  <a:pt x="114" y="416"/>
                </a:lnTo>
                <a:lnTo>
                  <a:pt x="116" y="416"/>
                </a:lnTo>
                <a:lnTo>
                  <a:pt x="120" y="416"/>
                </a:lnTo>
                <a:lnTo>
                  <a:pt x="124" y="414"/>
                </a:lnTo>
                <a:lnTo>
                  <a:pt x="126" y="414"/>
                </a:lnTo>
                <a:lnTo>
                  <a:pt x="136" y="416"/>
                </a:lnTo>
                <a:lnTo>
                  <a:pt x="140" y="420"/>
                </a:lnTo>
                <a:lnTo>
                  <a:pt x="148" y="426"/>
                </a:lnTo>
                <a:lnTo>
                  <a:pt x="152" y="428"/>
                </a:lnTo>
                <a:lnTo>
                  <a:pt x="158" y="428"/>
                </a:lnTo>
                <a:lnTo>
                  <a:pt x="160" y="428"/>
                </a:lnTo>
                <a:lnTo>
                  <a:pt x="160" y="424"/>
                </a:lnTo>
                <a:lnTo>
                  <a:pt x="162" y="422"/>
                </a:lnTo>
                <a:lnTo>
                  <a:pt x="170" y="418"/>
                </a:lnTo>
                <a:lnTo>
                  <a:pt x="182" y="420"/>
                </a:lnTo>
                <a:lnTo>
                  <a:pt x="186" y="422"/>
                </a:lnTo>
                <a:lnTo>
                  <a:pt x="188" y="424"/>
                </a:lnTo>
                <a:lnTo>
                  <a:pt x="190" y="426"/>
                </a:lnTo>
                <a:lnTo>
                  <a:pt x="192" y="428"/>
                </a:lnTo>
                <a:lnTo>
                  <a:pt x="208" y="424"/>
                </a:lnTo>
                <a:lnTo>
                  <a:pt x="214" y="414"/>
                </a:lnTo>
                <a:lnTo>
                  <a:pt x="216" y="412"/>
                </a:lnTo>
                <a:lnTo>
                  <a:pt x="218" y="410"/>
                </a:lnTo>
                <a:lnTo>
                  <a:pt x="228" y="406"/>
                </a:lnTo>
                <a:lnTo>
                  <a:pt x="230" y="406"/>
                </a:lnTo>
                <a:lnTo>
                  <a:pt x="232" y="412"/>
                </a:lnTo>
                <a:lnTo>
                  <a:pt x="236" y="420"/>
                </a:lnTo>
                <a:lnTo>
                  <a:pt x="238" y="424"/>
                </a:lnTo>
                <a:lnTo>
                  <a:pt x="240" y="424"/>
                </a:lnTo>
                <a:lnTo>
                  <a:pt x="244" y="426"/>
                </a:lnTo>
                <a:lnTo>
                  <a:pt x="248" y="426"/>
                </a:lnTo>
                <a:lnTo>
                  <a:pt x="250" y="426"/>
                </a:lnTo>
                <a:lnTo>
                  <a:pt x="252" y="426"/>
                </a:lnTo>
                <a:lnTo>
                  <a:pt x="264" y="438"/>
                </a:lnTo>
                <a:lnTo>
                  <a:pt x="266" y="440"/>
                </a:lnTo>
                <a:lnTo>
                  <a:pt x="270" y="440"/>
                </a:lnTo>
                <a:lnTo>
                  <a:pt x="290" y="432"/>
                </a:lnTo>
                <a:lnTo>
                  <a:pt x="292" y="430"/>
                </a:lnTo>
                <a:lnTo>
                  <a:pt x="290" y="426"/>
                </a:lnTo>
                <a:lnTo>
                  <a:pt x="290" y="424"/>
                </a:lnTo>
                <a:lnTo>
                  <a:pt x="290" y="420"/>
                </a:lnTo>
                <a:lnTo>
                  <a:pt x="292" y="416"/>
                </a:lnTo>
                <a:lnTo>
                  <a:pt x="294" y="414"/>
                </a:lnTo>
                <a:lnTo>
                  <a:pt x="296" y="414"/>
                </a:lnTo>
                <a:lnTo>
                  <a:pt x="298" y="414"/>
                </a:lnTo>
                <a:lnTo>
                  <a:pt x="300" y="412"/>
                </a:lnTo>
                <a:lnTo>
                  <a:pt x="298" y="398"/>
                </a:lnTo>
                <a:lnTo>
                  <a:pt x="298" y="388"/>
                </a:lnTo>
                <a:lnTo>
                  <a:pt x="300" y="374"/>
                </a:lnTo>
                <a:lnTo>
                  <a:pt x="302" y="370"/>
                </a:lnTo>
                <a:lnTo>
                  <a:pt x="308" y="364"/>
                </a:lnTo>
                <a:lnTo>
                  <a:pt x="308" y="362"/>
                </a:lnTo>
                <a:lnTo>
                  <a:pt x="318" y="366"/>
                </a:lnTo>
                <a:lnTo>
                  <a:pt x="320" y="368"/>
                </a:lnTo>
                <a:lnTo>
                  <a:pt x="320" y="372"/>
                </a:lnTo>
                <a:lnTo>
                  <a:pt x="320" y="376"/>
                </a:lnTo>
                <a:lnTo>
                  <a:pt x="324" y="378"/>
                </a:lnTo>
                <a:lnTo>
                  <a:pt x="334" y="370"/>
                </a:lnTo>
                <a:lnTo>
                  <a:pt x="332" y="360"/>
                </a:lnTo>
                <a:lnTo>
                  <a:pt x="330" y="340"/>
                </a:lnTo>
                <a:lnTo>
                  <a:pt x="332" y="336"/>
                </a:lnTo>
                <a:lnTo>
                  <a:pt x="336" y="330"/>
                </a:lnTo>
                <a:lnTo>
                  <a:pt x="348" y="318"/>
                </a:lnTo>
                <a:lnTo>
                  <a:pt x="354" y="310"/>
                </a:lnTo>
                <a:lnTo>
                  <a:pt x="358" y="310"/>
                </a:lnTo>
                <a:lnTo>
                  <a:pt x="360" y="312"/>
                </a:lnTo>
                <a:lnTo>
                  <a:pt x="362" y="314"/>
                </a:lnTo>
                <a:lnTo>
                  <a:pt x="364" y="316"/>
                </a:lnTo>
                <a:lnTo>
                  <a:pt x="368" y="314"/>
                </a:lnTo>
                <a:lnTo>
                  <a:pt x="378" y="308"/>
                </a:lnTo>
                <a:lnTo>
                  <a:pt x="386" y="298"/>
                </a:lnTo>
                <a:lnTo>
                  <a:pt x="388" y="294"/>
                </a:lnTo>
                <a:lnTo>
                  <a:pt x="392" y="288"/>
                </a:lnTo>
                <a:lnTo>
                  <a:pt x="394" y="286"/>
                </a:lnTo>
                <a:lnTo>
                  <a:pt x="396" y="284"/>
                </a:lnTo>
                <a:lnTo>
                  <a:pt x="400" y="280"/>
                </a:lnTo>
                <a:lnTo>
                  <a:pt x="404" y="276"/>
                </a:lnTo>
                <a:lnTo>
                  <a:pt x="406" y="268"/>
                </a:lnTo>
                <a:lnTo>
                  <a:pt x="406" y="262"/>
                </a:lnTo>
                <a:lnTo>
                  <a:pt x="406" y="256"/>
                </a:lnTo>
                <a:lnTo>
                  <a:pt x="408" y="248"/>
                </a:lnTo>
                <a:lnTo>
                  <a:pt x="410" y="240"/>
                </a:lnTo>
                <a:lnTo>
                  <a:pt x="410" y="232"/>
                </a:lnTo>
                <a:lnTo>
                  <a:pt x="410" y="228"/>
                </a:lnTo>
                <a:lnTo>
                  <a:pt x="408" y="222"/>
                </a:lnTo>
                <a:lnTo>
                  <a:pt x="408" y="220"/>
                </a:lnTo>
                <a:lnTo>
                  <a:pt x="412" y="210"/>
                </a:lnTo>
                <a:lnTo>
                  <a:pt x="416" y="196"/>
                </a:lnTo>
                <a:lnTo>
                  <a:pt x="416" y="192"/>
                </a:lnTo>
                <a:lnTo>
                  <a:pt x="414" y="174"/>
                </a:lnTo>
                <a:lnTo>
                  <a:pt x="408" y="168"/>
                </a:lnTo>
                <a:lnTo>
                  <a:pt x="412" y="158"/>
                </a:lnTo>
                <a:lnTo>
                  <a:pt x="418" y="154"/>
                </a:lnTo>
                <a:lnTo>
                  <a:pt x="410" y="118"/>
                </a:lnTo>
                <a:lnTo>
                  <a:pt x="390" y="0"/>
                </a:lnTo>
                <a:close/>
              </a:path>
            </a:pathLst>
          </a:custGeom>
          <a:solidFill>
            <a:schemeClr val="bg2">
              <a:lumMod val="90000"/>
            </a:schemeClr>
          </a:solidFill>
          <a:ln w="3175" cmpd="sng">
            <a:solidFill>
              <a:schemeClr val="bg2">
                <a:lumMod val="75000"/>
              </a:schemeClr>
            </a:solidFill>
            <a:round/>
            <a:headEnd/>
            <a:tailEnd/>
          </a:ln>
        </p:spPr>
        <p:txBody>
          <a:bodyPr/>
          <a:lstStyle/>
          <a:p>
            <a:endParaRPr lang="en-US">
              <a:solidFill>
                <a:prstClr val="black"/>
              </a:solidFill>
            </a:endParaRPr>
          </a:p>
        </p:txBody>
      </p:sp>
      <p:grpSp>
        <p:nvGrpSpPr>
          <p:cNvPr id="273" name="Group 480"/>
          <p:cNvGrpSpPr>
            <a:grpSpLocks/>
          </p:cNvGrpSpPr>
          <p:nvPr/>
        </p:nvGrpSpPr>
        <p:grpSpPr bwMode="auto">
          <a:xfrm>
            <a:off x="8345489" y="1727200"/>
            <a:ext cx="1190625" cy="819150"/>
            <a:chOff x="4430" y="1088"/>
            <a:chExt cx="750" cy="516"/>
          </a:xfrm>
          <a:solidFill>
            <a:schemeClr val="bg2">
              <a:lumMod val="90000"/>
            </a:schemeClr>
          </a:solidFill>
        </p:grpSpPr>
        <p:sp>
          <p:nvSpPr>
            <p:cNvPr id="274" name="Freeform 481"/>
            <p:cNvSpPr>
              <a:spLocks/>
            </p:cNvSpPr>
            <p:nvPr/>
          </p:nvSpPr>
          <p:spPr bwMode="auto">
            <a:xfrm>
              <a:off x="4996" y="1500"/>
              <a:ext cx="184" cy="104"/>
            </a:xfrm>
            <a:custGeom>
              <a:avLst/>
              <a:gdLst>
                <a:gd name="T0" fmla="*/ 174 w 184"/>
                <a:gd name="T1" fmla="*/ 6 h 104"/>
                <a:gd name="T2" fmla="*/ 170 w 184"/>
                <a:gd name="T3" fmla="*/ 12 h 104"/>
                <a:gd name="T4" fmla="*/ 162 w 184"/>
                <a:gd name="T5" fmla="*/ 12 h 104"/>
                <a:gd name="T6" fmla="*/ 144 w 184"/>
                <a:gd name="T7" fmla="*/ 20 h 104"/>
                <a:gd name="T8" fmla="*/ 138 w 184"/>
                <a:gd name="T9" fmla="*/ 30 h 104"/>
                <a:gd name="T10" fmla="*/ 124 w 184"/>
                <a:gd name="T11" fmla="*/ 36 h 104"/>
                <a:gd name="T12" fmla="*/ 138 w 184"/>
                <a:gd name="T13" fmla="*/ 12 h 104"/>
                <a:gd name="T14" fmla="*/ 148 w 184"/>
                <a:gd name="T15" fmla="*/ 4 h 104"/>
                <a:gd name="T16" fmla="*/ 144 w 184"/>
                <a:gd name="T17" fmla="*/ 0 h 104"/>
                <a:gd name="T18" fmla="*/ 132 w 184"/>
                <a:gd name="T19" fmla="*/ 12 h 104"/>
                <a:gd name="T20" fmla="*/ 122 w 184"/>
                <a:gd name="T21" fmla="*/ 24 h 104"/>
                <a:gd name="T22" fmla="*/ 118 w 184"/>
                <a:gd name="T23" fmla="*/ 30 h 104"/>
                <a:gd name="T24" fmla="*/ 106 w 184"/>
                <a:gd name="T25" fmla="*/ 34 h 104"/>
                <a:gd name="T26" fmla="*/ 82 w 184"/>
                <a:gd name="T27" fmla="*/ 40 h 104"/>
                <a:gd name="T28" fmla="*/ 68 w 184"/>
                <a:gd name="T29" fmla="*/ 48 h 104"/>
                <a:gd name="T30" fmla="*/ 54 w 184"/>
                <a:gd name="T31" fmla="*/ 52 h 104"/>
                <a:gd name="T32" fmla="*/ 34 w 184"/>
                <a:gd name="T33" fmla="*/ 56 h 104"/>
                <a:gd name="T34" fmla="*/ 22 w 184"/>
                <a:gd name="T35" fmla="*/ 68 h 104"/>
                <a:gd name="T36" fmla="*/ 6 w 184"/>
                <a:gd name="T37" fmla="*/ 78 h 104"/>
                <a:gd name="T38" fmla="*/ 2 w 184"/>
                <a:gd name="T39" fmla="*/ 90 h 104"/>
                <a:gd name="T40" fmla="*/ 0 w 184"/>
                <a:gd name="T41" fmla="*/ 96 h 104"/>
                <a:gd name="T42" fmla="*/ 4 w 184"/>
                <a:gd name="T43" fmla="*/ 104 h 104"/>
                <a:gd name="T44" fmla="*/ 16 w 184"/>
                <a:gd name="T45" fmla="*/ 98 h 104"/>
                <a:gd name="T46" fmla="*/ 16 w 184"/>
                <a:gd name="T47" fmla="*/ 92 h 104"/>
                <a:gd name="T48" fmla="*/ 20 w 184"/>
                <a:gd name="T49" fmla="*/ 92 h 104"/>
                <a:gd name="T50" fmla="*/ 24 w 184"/>
                <a:gd name="T51" fmla="*/ 96 h 104"/>
                <a:gd name="T52" fmla="*/ 36 w 184"/>
                <a:gd name="T53" fmla="*/ 96 h 104"/>
                <a:gd name="T54" fmla="*/ 42 w 184"/>
                <a:gd name="T55" fmla="*/ 92 h 104"/>
                <a:gd name="T56" fmla="*/ 44 w 184"/>
                <a:gd name="T57" fmla="*/ 88 h 104"/>
                <a:gd name="T58" fmla="*/ 80 w 184"/>
                <a:gd name="T59" fmla="*/ 70 h 104"/>
                <a:gd name="T60" fmla="*/ 90 w 184"/>
                <a:gd name="T61" fmla="*/ 64 h 104"/>
                <a:gd name="T62" fmla="*/ 104 w 184"/>
                <a:gd name="T63" fmla="*/ 60 h 104"/>
                <a:gd name="T64" fmla="*/ 118 w 184"/>
                <a:gd name="T65" fmla="*/ 52 h 104"/>
                <a:gd name="T66" fmla="*/ 132 w 184"/>
                <a:gd name="T67" fmla="*/ 44 h 104"/>
                <a:gd name="T68" fmla="*/ 146 w 184"/>
                <a:gd name="T69" fmla="*/ 34 h 104"/>
                <a:gd name="T70" fmla="*/ 184 w 184"/>
                <a:gd name="T71"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4" h="104">
                  <a:moveTo>
                    <a:pt x="180" y="2"/>
                  </a:moveTo>
                  <a:lnTo>
                    <a:pt x="174" y="6"/>
                  </a:lnTo>
                  <a:lnTo>
                    <a:pt x="172" y="10"/>
                  </a:lnTo>
                  <a:lnTo>
                    <a:pt x="170" y="12"/>
                  </a:lnTo>
                  <a:lnTo>
                    <a:pt x="164" y="14"/>
                  </a:lnTo>
                  <a:lnTo>
                    <a:pt x="162" y="12"/>
                  </a:lnTo>
                  <a:lnTo>
                    <a:pt x="150" y="16"/>
                  </a:lnTo>
                  <a:lnTo>
                    <a:pt x="144" y="20"/>
                  </a:lnTo>
                  <a:lnTo>
                    <a:pt x="140" y="26"/>
                  </a:lnTo>
                  <a:lnTo>
                    <a:pt x="138" y="30"/>
                  </a:lnTo>
                  <a:lnTo>
                    <a:pt x="134" y="34"/>
                  </a:lnTo>
                  <a:lnTo>
                    <a:pt x="124" y="36"/>
                  </a:lnTo>
                  <a:lnTo>
                    <a:pt x="122" y="36"/>
                  </a:lnTo>
                  <a:lnTo>
                    <a:pt x="138" y="12"/>
                  </a:lnTo>
                  <a:lnTo>
                    <a:pt x="146" y="6"/>
                  </a:lnTo>
                  <a:lnTo>
                    <a:pt x="148" y="4"/>
                  </a:lnTo>
                  <a:lnTo>
                    <a:pt x="148" y="0"/>
                  </a:lnTo>
                  <a:lnTo>
                    <a:pt x="144" y="0"/>
                  </a:lnTo>
                  <a:lnTo>
                    <a:pt x="140" y="4"/>
                  </a:lnTo>
                  <a:lnTo>
                    <a:pt x="132" y="12"/>
                  </a:lnTo>
                  <a:lnTo>
                    <a:pt x="126" y="20"/>
                  </a:lnTo>
                  <a:lnTo>
                    <a:pt x="122" y="24"/>
                  </a:lnTo>
                  <a:lnTo>
                    <a:pt x="120" y="28"/>
                  </a:lnTo>
                  <a:lnTo>
                    <a:pt x="118" y="30"/>
                  </a:lnTo>
                  <a:lnTo>
                    <a:pt x="108" y="34"/>
                  </a:lnTo>
                  <a:lnTo>
                    <a:pt x="106" y="34"/>
                  </a:lnTo>
                  <a:lnTo>
                    <a:pt x="94" y="36"/>
                  </a:lnTo>
                  <a:lnTo>
                    <a:pt x="82" y="40"/>
                  </a:lnTo>
                  <a:lnTo>
                    <a:pt x="72" y="44"/>
                  </a:lnTo>
                  <a:lnTo>
                    <a:pt x="68" y="48"/>
                  </a:lnTo>
                  <a:lnTo>
                    <a:pt x="66" y="50"/>
                  </a:lnTo>
                  <a:lnTo>
                    <a:pt x="54" y="52"/>
                  </a:lnTo>
                  <a:lnTo>
                    <a:pt x="42" y="54"/>
                  </a:lnTo>
                  <a:lnTo>
                    <a:pt x="34" y="56"/>
                  </a:lnTo>
                  <a:lnTo>
                    <a:pt x="30" y="60"/>
                  </a:lnTo>
                  <a:lnTo>
                    <a:pt x="22" y="68"/>
                  </a:lnTo>
                  <a:lnTo>
                    <a:pt x="14" y="76"/>
                  </a:lnTo>
                  <a:lnTo>
                    <a:pt x="6" y="78"/>
                  </a:lnTo>
                  <a:lnTo>
                    <a:pt x="4" y="82"/>
                  </a:lnTo>
                  <a:lnTo>
                    <a:pt x="2" y="90"/>
                  </a:lnTo>
                  <a:lnTo>
                    <a:pt x="2" y="92"/>
                  </a:lnTo>
                  <a:lnTo>
                    <a:pt x="0" y="96"/>
                  </a:lnTo>
                  <a:lnTo>
                    <a:pt x="2" y="100"/>
                  </a:lnTo>
                  <a:lnTo>
                    <a:pt x="4" y="104"/>
                  </a:lnTo>
                  <a:lnTo>
                    <a:pt x="10" y="102"/>
                  </a:lnTo>
                  <a:lnTo>
                    <a:pt x="16" y="98"/>
                  </a:lnTo>
                  <a:lnTo>
                    <a:pt x="14" y="96"/>
                  </a:lnTo>
                  <a:lnTo>
                    <a:pt x="16" y="92"/>
                  </a:lnTo>
                  <a:lnTo>
                    <a:pt x="18" y="92"/>
                  </a:lnTo>
                  <a:lnTo>
                    <a:pt x="20" y="92"/>
                  </a:lnTo>
                  <a:lnTo>
                    <a:pt x="24" y="92"/>
                  </a:lnTo>
                  <a:lnTo>
                    <a:pt x="24" y="96"/>
                  </a:lnTo>
                  <a:lnTo>
                    <a:pt x="24" y="98"/>
                  </a:lnTo>
                  <a:lnTo>
                    <a:pt x="36" y="96"/>
                  </a:lnTo>
                  <a:lnTo>
                    <a:pt x="40" y="94"/>
                  </a:lnTo>
                  <a:lnTo>
                    <a:pt x="42" y="92"/>
                  </a:lnTo>
                  <a:lnTo>
                    <a:pt x="36" y="92"/>
                  </a:lnTo>
                  <a:lnTo>
                    <a:pt x="44" y="88"/>
                  </a:lnTo>
                  <a:lnTo>
                    <a:pt x="54" y="82"/>
                  </a:lnTo>
                  <a:lnTo>
                    <a:pt x="80" y="70"/>
                  </a:lnTo>
                  <a:lnTo>
                    <a:pt x="84" y="68"/>
                  </a:lnTo>
                  <a:lnTo>
                    <a:pt x="90" y="64"/>
                  </a:lnTo>
                  <a:lnTo>
                    <a:pt x="100" y="58"/>
                  </a:lnTo>
                  <a:lnTo>
                    <a:pt x="104" y="60"/>
                  </a:lnTo>
                  <a:lnTo>
                    <a:pt x="108" y="56"/>
                  </a:lnTo>
                  <a:lnTo>
                    <a:pt x="118" y="52"/>
                  </a:lnTo>
                  <a:lnTo>
                    <a:pt x="120" y="50"/>
                  </a:lnTo>
                  <a:lnTo>
                    <a:pt x="132" y="44"/>
                  </a:lnTo>
                  <a:lnTo>
                    <a:pt x="140" y="38"/>
                  </a:lnTo>
                  <a:lnTo>
                    <a:pt x="146" y="34"/>
                  </a:lnTo>
                  <a:lnTo>
                    <a:pt x="168" y="16"/>
                  </a:lnTo>
                  <a:lnTo>
                    <a:pt x="184" y="0"/>
                  </a:lnTo>
                  <a:lnTo>
                    <a:pt x="180" y="2"/>
                  </a:lnTo>
                  <a:close/>
                </a:path>
              </a:pathLst>
            </a:custGeom>
            <a:grpFill/>
            <a:ln w="3175" cmpd="sng">
              <a:solidFill>
                <a:schemeClr val="bg2">
                  <a:lumMod val="75000"/>
                </a:schemeClr>
              </a:solidFill>
              <a:round/>
              <a:headEnd/>
              <a:tailEnd/>
            </a:ln>
          </p:spPr>
          <p:txBody>
            <a:bodyPr/>
            <a:lstStyle/>
            <a:p>
              <a:endParaRPr lang="en-US">
                <a:solidFill>
                  <a:prstClr val="black"/>
                </a:solidFill>
              </a:endParaRPr>
            </a:p>
          </p:txBody>
        </p:sp>
        <p:sp>
          <p:nvSpPr>
            <p:cNvPr id="275" name="Freeform 482"/>
            <p:cNvSpPr>
              <a:spLocks/>
            </p:cNvSpPr>
            <p:nvPr/>
          </p:nvSpPr>
          <p:spPr bwMode="auto">
            <a:xfrm>
              <a:off x="4430" y="1088"/>
              <a:ext cx="600" cy="490"/>
            </a:xfrm>
            <a:custGeom>
              <a:avLst/>
              <a:gdLst>
                <a:gd name="T0" fmla="*/ 594 w 600"/>
                <a:gd name="T1" fmla="*/ 428 h 490"/>
                <a:gd name="T2" fmla="*/ 576 w 600"/>
                <a:gd name="T3" fmla="*/ 348 h 490"/>
                <a:gd name="T4" fmla="*/ 570 w 600"/>
                <a:gd name="T5" fmla="*/ 336 h 490"/>
                <a:gd name="T6" fmla="*/ 572 w 600"/>
                <a:gd name="T7" fmla="*/ 260 h 490"/>
                <a:gd name="T8" fmla="*/ 570 w 600"/>
                <a:gd name="T9" fmla="*/ 244 h 490"/>
                <a:gd name="T10" fmla="*/ 542 w 600"/>
                <a:gd name="T11" fmla="*/ 156 h 490"/>
                <a:gd name="T12" fmla="*/ 536 w 600"/>
                <a:gd name="T13" fmla="*/ 164 h 490"/>
                <a:gd name="T14" fmla="*/ 532 w 600"/>
                <a:gd name="T15" fmla="*/ 144 h 490"/>
                <a:gd name="T16" fmla="*/ 522 w 600"/>
                <a:gd name="T17" fmla="*/ 118 h 490"/>
                <a:gd name="T18" fmla="*/ 520 w 600"/>
                <a:gd name="T19" fmla="*/ 86 h 490"/>
                <a:gd name="T20" fmla="*/ 512 w 600"/>
                <a:gd name="T21" fmla="*/ 54 h 490"/>
                <a:gd name="T22" fmla="*/ 504 w 600"/>
                <a:gd name="T23" fmla="*/ 42 h 490"/>
                <a:gd name="T24" fmla="*/ 496 w 600"/>
                <a:gd name="T25" fmla="*/ 0 h 490"/>
                <a:gd name="T26" fmla="*/ 418 w 600"/>
                <a:gd name="T27" fmla="*/ 20 h 490"/>
                <a:gd name="T28" fmla="*/ 368 w 600"/>
                <a:gd name="T29" fmla="*/ 28 h 490"/>
                <a:gd name="T30" fmla="*/ 334 w 600"/>
                <a:gd name="T31" fmla="*/ 56 h 490"/>
                <a:gd name="T32" fmla="*/ 314 w 600"/>
                <a:gd name="T33" fmla="*/ 82 h 490"/>
                <a:gd name="T34" fmla="*/ 298 w 600"/>
                <a:gd name="T35" fmla="*/ 106 h 490"/>
                <a:gd name="T36" fmla="*/ 302 w 600"/>
                <a:gd name="T37" fmla="*/ 112 h 490"/>
                <a:gd name="T38" fmla="*/ 286 w 600"/>
                <a:gd name="T39" fmla="*/ 134 h 490"/>
                <a:gd name="T40" fmla="*/ 272 w 600"/>
                <a:gd name="T41" fmla="*/ 144 h 490"/>
                <a:gd name="T42" fmla="*/ 260 w 600"/>
                <a:gd name="T43" fmla="*/ 160 h 490"/>
                <a:gd name="T44" fmla="*/ 270 w 600"/>
                <a:gd name="T45" fmla="*/ 164 h 490"/>
                <a:gd name="T46" fmla="*/ 282 w 600"/>
                <a:gd name="T47" fmla="*/ 166 h 490"/>
                <a:gd name="T48" fmla="*/ 276 w 600"/>
                <a:gd name="T49" fmla="*/ 174 h 490"/>
                <a:gd name="T50" fmla="*/ 284 w 600"/>
                <a:gd name="T51" fmla="*/ 178 h 490"/>
                <a:gd name="T52" fmla="*/ 278 w 600"/>
                <a:gd name="T53" fmla="*/ 192 h 490"/>
                <a:gd name="T54" fmla="*/ 284 w 600"/>
                <a:gd name="T55" fmla="*/ 226 h 490"/>
                <a:gd name="T56" fmla="*/ 274 w 600"/>
                <a:gd name="T57" fmla="*/ 228 h 490"/>
                <a:gd name="T58" fmla="*/ 254 w 600"/>
                <a:gd name="T59" fmla="*/ 244 h 490"/>
                <a:gd name="T60" fmla="*/ 226 w 600"/>
                <a:gd name="T61" fmla="*/ 268 h 490"/>
                <a:gd name="T62" fmla="*/ 196 w 600"/>
                <a:gd name="T63" fmla="*/ 272 h 490"/>
                <a:gd name="T64" fmla="*/ 174 w 600"/>
                <a:gd name="T65" fmla="*/ 280 h 490"/>
                <a:gd name="T66" fmla="*/ 160 w 600"/>
                <a:gd name="T67" fmla="*/ 274 h 490"/>
                <a:gd name="T68" fmla="*/ 136 w 600"/>
                <a:gd name="T69" fmla="*/ 272 h 490"/>
                <a:gd name="T70" fmla="*/ 84 w 600"/>
                <a:gd name="T71" fmla="*/ 282 h 490"/>
                <a:gd name="T72" fmla="*/ 44 w 600"/>
                <a:gd name="T73" fmla="*/ 302 h 490"/>
                <a:gd name="T74" fmla="*/ 44 w 600"/>
                <a:gd name="T75" fmla="*/ 318 h 490"/>
                <a:gd name="T76" fmla="*/ 56 w 600"/>
                <a:gd name="T77" fmla="*/ 338 h 490"/>
                <a:gd name="T78" fmla="*/ 64 w 600"/>
                <a:gd name="T79" fmla="*/ 340 h 490"/>
                <a:gd name="T80" fmla="*/ 68 w 600"/>
                <a:gd name="T81" fmla="*/ 356 h 490"/>
                <a:gd name="T82" fmla="*/ 50 w 600"/>
                <a:gd name="T83" fmla="*/ 378 h 490"/>
                <a:gd name="T84" fmla="*/ 4 w 600"/>
                <a:gd name="T85" fmla="*/ 428 h 490"/>
                <a:gd name="T86" fmla="*/ 34 w 600"/>
                <a:gd name="T87" fmla="*/ 456 h 490"/>
                <a:gd name="T88" fmla="*/ 128 w 600"/>
                <a:gd name="T89" fmla="*/ 438 h 490"/>
                <a:gd name="T90" fmla="*/ 192 w 600"/>
                <a:gd name="T91" fmla="*/ 426 h 490"/>
                <a:gd name="T92" fmla="*/ 228 w 600"/>
                <a:gd name="T93" fmla="*/ 420 h 490"/>
                <a:gd name="T94" fmla="*/ 254 w 600"/>
                <a:gd name="T95" fmla="*/ 414 h 490"/>
                <a:gd name="T96" fmla="*/ 304 w 600"/>
                <a:gd name="T97" fmla="*/ 404 h 490"/>
                <a:gd name="T98" fmla="*/ 372 w 600"/>
                <a:gd name="T99" fmla="*/ 390 h 490"/>
                <a:gd name="T100" fmla="*/ 426 w 600"/>
                <a:gd name="T101" fmla="*/ 394 h 490"/>
                <a:gd name="T102" fmla="*/ 442 w 600"/>
                <a:gd name="T103" fmla="*/ 406 h 490"/>
                <a:gd name="T104" fmla="*/ 452 w 600"/>
                <a:gd name="T105" fmla="*/ 430 h 490"/>
                <a:gd name="T106" fmla="*/ 478 w 600"/>
                <a:gd name="T107" fmla="*/ 436 h 490"/>
                <a:gd name="T108" fmla="*/ 506 w 600"/>
                <a:gd name="T109" fmla="*/ 448 h 490"/>
                <a:gd name="T110" fmla="*/ 558 w 600"/>
                <a:gd name="T111" fmla="*/ 464 h 490"/>
                <a:gd name="T112" fmla="*/ 562 w 600"/>
                <a:gd name="T113" fmla="*/ 448 h 490"/>
                <a:gd name="T114" fmla="*/ 554 w 600"/>
                <a:gd name="T115" fmla="*/ 434 h 490"/>
                <a:gd name="T116" fmla="*/ 570 w 600"/>
                <a:gd name="T117" fmla="*/ 458 h 490"/>
                <a:gd name="T118" fmla="*/ 570 w 600"/>
                <a:gd name="T119" fmla="*/ 476 h 490"/>
                <a:gd name="T120" fmla="*/ 582 w 600"/>
                <a:gd name="T121" fmla="*/ 478 h 490"/>
                <a:gd name="T122" fmla="*/ 592 w 600"/>
                <a:gd name="T123" fmla="*/ 462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0" h="490">
                  <a:moveTo>
                    <a:pt x="580" y="452"/>
                  </a:moveTo>
                  <a:lnTo>
                    <a:pt x="600" y="434"/>
                  </a:lnTo>
                  <a:lnTo>
                    <a:pt x="596" y="430"/>
                  </a:lnTo>
                  <a:lnTo>
                    <a:pt x="594" y="428"/>
                  </a:lnTo>
                  <a:lnTo>
                    <a:pt x="590" y="424"/>
                  </a:lnTo>
                  <a:lnTo>
                    <a:pt x="586" y="404"/>
                  </a:lnTo>
                  <a:lnTo>
                    <a:pt x="584" y="394"/>
                  </a:lnTo>
                  <a:lnTo>
                    <a:pt x="576" y="348"/>
                  </a:lnTo>
                  <a:lnTo>
                    <a:pt x="574" y="342"/>
                  </a:lnTo>
                  <a:lnTo>
                    <a:pt x="574" y="338"/>
                  </a:lnTo>
                  <a:lnTo>
                    <a:pt x="572" y="338"/>
                  </a:lnTo>
                  <a:lnTo>
                    <a:pt x="570" y="336"/>
                  </a:lnTo>
                  <a:lnTo>
                    <a:pt x="570" y="326"/>
                  </a:lnTo>
                  <a:lnTo>
                    <a:pt x="572" y="270"/>
                  </a:lnTo>
                  <a:lnTo>
                    <a:pt x="572" y="262"/>
                  </a:lnTo>
                  <a:lnTo>
                    <a:pt x="572" y="260"/>
                  </a:lnTo>
                  <a:lnTo>
                    <a:pt x="572" y="256"/>
                  </a:lnTo>
                  <a:lnTo>
                    <a:pt x="572" y="254"/>
                  </a:lnTo>
                  <a:lnTo>
                    <a:pt x="568" y="248"/>
                  </a:lnTo>
                  <a:lnTo>
                    <a:pt x="570" y="244"/>
                  </a:lnTo>
                  <a:lnTo>
                    <a:pt x="568" y="236"/>
                  </a:lnTo>
                  <a:lnTo>
                    <a:pt x="552" y="174"/>
                  </a:lnTo>
                  <a:lnTo>
                    <a:pt x="550" y="164"/>
                  </a:lnTo>
                  <a:lnTo>
                    <a:pt x="542" y="156"/>
                  </a:lnTo>
                  <a:lnTo>
                    <a:pt x="540" y="156"/>
                  </a:lnTo>
                  <a:lnTo>
                    <a:pt x="538" y="158"/>
                  </a:lnTo>
                  <a:lnTo>
                    <a:pt x="538" y="162"/>
                  </a:lnTo>
                  <a:lnTo>
                    <a:pt x="536" y="164"/>
                  </a:lnTo>
                  <a:lnTo>
                    <a:pt x="532" y="164"/>
                  </a:lnTo>
                  <a:lnTo>
                    <a:pt x="530" y="158"/>
                  </a:lnTo>
                  <a:lnTo>
                    <a:pt x="532" y="152"/>
                  </a:lnTo>
                  <a:lnTo>
                    <a:pt x="532" y="144"/>
                  </a:lnTo>
                  <a:lnTo>
                    <a:pt x="532" y="142"/>
                  </a:lnTo>
                  <a:lnTo>
                    <a:pt x="532" y="140"/>
                  </a:lnTo>
                  <a:lnTo>
                    <a:pt x="528" y="128"/>
                  </a:lnTo>
                  <a:lnTo>
                    <a:pt x="522" y="118"/>
                  </a:lnTo>
                  <a:lnTo>
                    <a:pt x="516" y="108"/>
                  </a:lnTo>
                  <a:lnTo>
                    <a:pt x="516" y="92"/>
                  </a:lnTo>
                  <a:lnTo>
                    <a:pt x="518" y="90"/>
                  </a:lnTo>
                  <a:lnTo>
                    <a:pt x="520" y="86"/>
                  </a:lnTo>
                  <a:lnTo>
                    <a:pt x="516" y="62"/>
                  </a:lnTo>
                  <a:lnTo>
                    <a:pt x="516" y="60"/>
                  </a:lnTo>
                  <a:lnTo>
                    <a:pt x="514" y="58"/>
                  </a:lnTo>
                  <a:lnTo>
                    <a:pt x="512" y="54"/>
                  </a:lnTo>
                  <a:lnTo>
                    <a:pt x="508" y="52"/>
                  </a:lnTo>
                  <a:lnTo>
                    <a:pt x="506" y="50"/>
                  </a:lnTo>
                  <a:lnTo>
                    <a:pt x="506" y="46"/>
                  </a:lnTo>
                  <a:lnTo>
                    <a:pt x="504" y="42"/>
                  </a:lnTo>
                  <a:lnTo>
                    <a:pt x="504" y="36"/>
                  </a:lnTo>
                  <a:lnTo>
                    <a:pt x="504" y="26"/>
                  </a:lnTo>
                  <a:lnTo>
                    <a:pt x="498" y="6"/>
                  </a:lnTo>
                  <a:lnTo>
                    <a:pt x="496" y="0"/>
                  </a:lnTo>
                  <a:lnTo>
                    <a:pt x="494" y="0"/>
                  </a:lnTo>
                  <a:lnTo>
                    <a:pt x="472" y="6"/>
                  </a:lnTo>
                  <a:lnTo>
                    <a:pt x="448" y="12"/>
                  </a:lnTo>
                  <a:lnTo>
                    <a:pt x="418" y="20"/>
                  </a:lnTo>
                  <a:lnTo>
                    <a:pt x="380" y="26"/>
                  </a:lnTo>
                  <a:lnTo>
                    <a:pt x="374" y="30"/>
                  </a:lnTo>
                  <a:lnTo>
                    <a:pt x="372" y="28"/>
                  </a:lnTo>
                  <a:lnTo>
                    <a:pt x="368" y="28"/>
                  </a:lnTo>
                  <a:lnTo>
                    <a:pt x="366" y="30"/>
                  </a:lnTo>
                  <a:lnTo>
                    <a:pt x="354" y="36"/>
                  </a:lnTo>
                  <a:lnTo>
                    <a:pt x="342" y="48"/>
                  </a:lnTo>
                  <a:lnTo>
                    <a:pt x="334" y="56"/>
                  </a:lnTo>
                  <a:lnTo>
                    <a:pt x="330" y="58"/>
                  </a:lnTo>
                  <a:lnTo>
                    <a:pt x="324" y="66"/>
                  </a:lnTo>
                  <a:lnTo>
                    <a:pt x="316" y="80"/>
                  </a:lnTo>
                  <a:lnTo>
                    <a:pt x="314" y="82"/>
                  </a:lnTo>
                  <a:lnTo>
                    <a:pt x="310" y="88"/>
                  </a:lnTo>
                  <a:lnTo>
                    <a:pt x="306" y="94"/>
                  </a:lnTo>
                  <a:lnTo>
                    <a:pt x="302" y="100"/>
                  </a:lnTo>
                  <a:lnTo>
                    <a:pt x="298" y="106"/>
                  </a:lnTo>
                  <a:lnTo>
                    <a:pt x="300" y="106"/>
                  </a:lnTo>
                  <a:lnTo>
                    <a:pt x="300" y="108"/>
                  </a:lnTo>
                  <a:lnTo>
                    <a:pt x="302" y="110"/>
                  </a:lnTo>
                  <a:lnTo>
                    <a:pt x="302" y="112"/>
                  </a:lnTo>
                  <a:lnTo>
                    <a:pt x="302" y="114"/>
                  </a:lnTo>
                  <a:lnTo>
                    <a:pt x="300" y="116"/>
                  </a:lnTo>
                  <a:lnTo>
                    <a:pt x="296" y="120"/>
                  </a:lnTo>
                  <a:lnTo>
                    <a:pt x="286" y="134"/>
                  </a:lnTo>
                  <a:lnTo>
                    <a:pt x="282" y="138"/>
                  </a:lnTo>
                  <a:lnTo>
                    <a:pt x="280" y="142"/>
                  </a:lnTo>
                  <a:lnTo>
                    <a:pt x="276" y="142"/>
                  </a:lnTo>
                  <a:lnTo>
                    <a:pt x="272" y="144"/>
                  </a:lnTo>
                  <a:lnTo>
                    <a:pt x="272" y="146"/>
                  </a:lnTo>
                  <a:lnTo>
                    <a:pt x="264" y="154"/>
                  </a:lnTo>
                  <a:lnTo>
                    <a:pt x="260" y="158"/>
                  </a:lnTo>
                  <a:lnTo>
                    <a:pt x="260" y="160"/>
                  </a:lnTo>
                  <a:lnTo>
                    <a:pt x="260" y="162"/>
                  </a:lnTo>
                  <a:lnTo>
                    <a:pt x="260" y="164"/>
                  </a:lnTo>
                  <a:lnTo>
                    <a:pt x="266" y="164"/>
                  </a:lnTo>
                  <a:lnTo>
                    <a:pt x="270" y="164"/>
                  </a:lnTo>
                  <a:lnTo>
                    <a:pt x="272" y="164"/>
                  </a:lnTo>
                  <a:lnTo>
                    <a:pt x="278" y="162"/>
                  </a:lnTo>
                  <a:lnTo>
                    <a:pt x="282" y="164"/>
                  </a:lnTo>
                  <a:lnTo>
                    <a:pt x="282" y="166"/>
                  </a:lnTo>
                  <a:lnTo>
                    <a:pt x="280" y="168"/>
                  </a:lnTo>
                  <a:lnTo>
                    <a:pt x="276" y="170"/>
                  </a:lnTo>
                  <a:lnTo>
                    <a:pt x="276" y="172"/>
                  </a:lnTo>
                  <a:lnTo>
                    <a:pt x="276" y="174"/>
                  </a:lnTo>
                  <a:lnTo>
                    <a:pt x="282" y="174"/>
                  </a:lnTo>
                  <a:lnTo>
                    <a:pt x="284" y="170"/>
                  </a:lnTo>
                  <a:lnTo>
                    <a:pt x="286" y="172"/>
                  </a:lnTo>
                  <a:lnTo>
                    <a:pt x="284" y="178"/>
                  </a:lnTo>
                  <a:lnTo>
                    <a:pt x="284" y="180"/>
                  </a:lnTo>
                  <a:lnTo>
                    <a:pt x="280" y="188"/>
                  </a:lnTo>
                  <a:lnTo>
                    <a:pt x="278" y="188"/>
                  </a:lnTo>
                  <a:lnTo>
                    <a:pt x="278" y="192"/>
                  </a:lnTo>
                  <a:lnTo>
                    <a:pt x="282" y="202"/>
                  </a:lnTo>
                  <a:lnTo>
                    <a:pt x="288" y="220"/>
                  </a:lnTo>
                  <a:lnTo>
                    <a:pt x="286" y="224"/>
                  </a:lnTo>
                  <a:lnTo>
                    <a:pt x="284" y="226"/>
                  </a:lnTo>
                  <a:lnTo>
                    <a:pt x="282" y="226"/>
                  </a:lnTo>
                  <a:lnTo>
                    <a:pt x="280" y="228"/>
                  </a:lnTo>
                  <a:lnTo>
                    <a:pt x="276" y="228"/>
                  </a:lnTo>
                  <a:lnTo>
                    <a:pt x="274" y="228"/>
                  </a:lnTo>
                  <a:lnTo>
                    <a:pt x="272" y="228"/>
                  </a:lnTo>
                  <a:lnTo>
                    <a:pt x="270" y="228"/>
                  </a:lnTo>
                  <a:lnTo>
                    <a:pt x="254" y="242"/>
                  </a:lnTo>
                  <a:lnTo>
                    <a:pt x="254" y="244"/>
                  </a:lnTo>
                  <a:lnTo>
                    <a:pt x="250" y="250"/>
                  </a:lnTo>
                  <a:lnTo>
                    <a:pt x="248" y="254"/>
                  </a:lnTo>
                  <a:lnTo>
                    <a:pt x="242" y="258"/>
                  </a:lnTo>
                  <a:lnTo>
                    <a:pt x="226" y="268"/>
                  </a:lnTo>
                  <a:lnTo>
                    <a:pt x="222" y="268"/>
                  </a:lnTo>
                  <a:lnTo>
                    <a:pt x="214" y="268"/>
                  </a:lnTo>
                  <a:lnTo>
                    <a:pt x="210" y="268"/>
                  </a:lnTo>
                  <a:lnTo>
                    <a:pt x="196" y="272"/>
                  </a:lnTo>
                  <a:lnTo>
                    <a:pt x="186" y="276"/>
                  </a:lnTo>
                  <a:lnTo>
                    <a:pt x="178" y="280"/>
                  </a:lnTo>
                  <a:lnTo>
                    <a:pt x="176" y="280"/>
                  </a:lnTo>
                  <a:lnTo>
                    <a:pt x="174" y="280"/>
                  </a:lnTo>
                  <a:lnTo>
                    <a:pt x="170" y="280"/>
                  </a:lnTo>
                  <a:lnTo>
                    <a:pt x="164" y="278"/>
                  </a:lnTo>
                  <a:lnTo>
                    <a:pt x="162" y="276"/>
                  </a:lnTo>
                  <a:lnTo>
                    <a:pt x="160" y="274"/>
                  </a:lnTo>
                  <a:lnTo>
                    <a:pt x="158" y="274"/>
                  </a:lnTo>
                  <a:lnTo>
                    <a:pt x="156" y="272"/>
                  </a:lnTo>
                  <a:lnTo>
                    <a:pt x="154" y="272"/>
                  </a:lnTo>
                  <a:lnTo>
                    <a:pt x="136" y="272"/>
                  </a:lnTo>
                  <a:lnTo>
                    <a:pt x="122" y="274"/>
                  </a:lnTo>
                  <a:lnTo>
                    <a:pt x="102" y="278"/>
                  </a:lnTo>
                  <a:lnTo>
                    <a:pt x="92" y="280"/>
                  </a:lnTo>
                  <a:lnTo>
                    <a:pt x="84" y="282"/>
                  </a:lnTo>
                  <a:lnTo>
                    <a:pt x="76" y="284"/>
                  </a:lnTo>
                  <a:lnTo>
                    <a:pt x="56" y="294"/>
                  </a:lnTo>
                  <a:lnTo>
                    <a:pt x="54" y="296"/>
                  </a:lnTo>
                  <a:lnTo>
                    <a:pt x="44" y="302"/>
                  </a:lnTo>
                  <a:lnTo>
                    <a:pt x="40" y="302"/>
                  </a:lnTo>
                  <a:lnTo>
                    <a:pt x="42" y="304"/>
                  </a:lnTo>
                  <a:lnTo>
                    <a:pt x="44" y="314"/>
                  </a:lnTo>
                  <a:lnTo>
                    <a:pt x="44" y="318"/>
                  </a:lnTo>
                  <a:lnTo>
                    <a:pt x="44" y="324"/>
                  </a:lnTo>
                  <a:lnTo>
                    <a:pt x="48" y="332"/>
                  </a:lnTo>
                  <a:lnTo>
                    <a:pt x="52" y="336"/>
                  </a:lnTo>
                  <a:lnTo>
                    <a:pt x="56" y="338"/>
                  </a:lnTo>
                  <a:lnTo>
                    <a:pt x="58" y="338"/>
                  </a:lnTo>
                  <a:lnTo>
                    <a:pt x="60" y="338"/>
                  </a:lnTo>
                  <a:lnTo>
                    <a:pt x="62" y="342"/>
                  </a:lnTo>
                  <a:lnTo>
                    <a:pt x="64" y="340"/>
                  </a:lnTo>
                  <a:lnTo>
                    <a:pt x="68" y="348"/>
                  </a:lnTo>
                  <a:lnTo>
                    <a:pt x="68" y="350"/>
                  </a:lnTo>
                  <a:lnTo>
                    <a:pt x="68" y="354"/>
                  </a:lnTo>
                  <a:lnTo>
                    <a:pt x="68" y="356"/>
                  </a:lnTo>
                  <a:lnTo>
                    <a:pt x="68" y="358"/>
                  </a:lnTo>
                  <a:lnTo>
                    <a:pt x="66" y="360"/>
                  </a:lnTo>
                  <a:lnTo>
                    <a:pt x="60" y="366"/>
                  </a:lnTo>
                  <a:lnTo>
                    <a:pt x="50" y="378"/>
                  </a:lnTo>
                  <a:lnTo>
                    <a:pt x="38" y="394"/>
                  </a:lnTo>
                  <a:lnTo>
                    <a:pt x="24" y="408"/>
                  </a:lnTo>
                  <a:lnTo>
                    <a:pt x="18" y="416"/>
                  </a:lnTo>
                  <a:lnTo>
                    <a:pt x="4" y="428"/>
                  </a:lnTo>
                  <a:lnTo>
                    <a:pt x="0" y="430"/>
                  </a:lnTo>
                  <a:lnTo>
                    <a:pt x="6" y="460"/>
                  </a:lnTo>
                  <a:lnTo>
                    <a:pt x="24" y="458"/>
                  </a:lnTo>
                  <a:lnTo>
                    <a:pt x="34" y="456"/>
                  </a:lnTo>
                  <a:lnTo>
                    <a:pt x="44" y="454"/>
                  </a:lnTo>
                  <a:lnTo>
                    <a:pt x="58" y="452"/>
                  </a:lnTo>
                  <a:lnTo>
                    <a:pt x="80" y="448"/>
                  </a:lnTo>
                  <a:lnTo>
                    <a:pt x="128" y="438"/>
                  </a:lnTo>
                  <a:lnTo>
                    <a:pt x="144" y="436"/>
                  </a:lnTo>
                  <a:lnTo>
                    <a:pt x="174" y="430"/>
                  </a:lnTo>
                  <a:lnTo>
                    <a:pt x="182" y="428"/>
                  </a:lnTo>
                  <a:lnTo>
                    <a:pt x="192" y="426"/>
                  </a:lnTo>
                  <a:lnTo>
                    <a:pt x="200" y="424"/>
                  </a:lnTo>
                  <a:lnTo>
                    <a:pt x="208" y="424"/>
                  </a:lnTo>
                  <a:lnTo>
                    <a:pt x="222" y="422"/>
                  </a:lnTo>
                  <a:lnTo>
                    <a:pt x="228" y="420"/>
                  </a:lnTo>
                  <a:lnTo>
                    <a:pt x="232" y="418"/>
                  </a:lnTo>
                  <a:lnTo>
                    <a:pt x="244" y="416"/>
                  </a:lnTo>
                  <a:lnTo>
                    <a:pt x="250" y="416"/>
                  </a:lnTo>
                  <a:lnTo>
                    <a:pt x="254" y="414"/>
                  </a:lnTo>
                  <a:lnTo>
                    <a:pt x="264" y="412"/>
                  </a:lnTo>
                  <a:lnTo>
                    <a:pt x="268" y="412"/>
                  </a:lnTo>
                  <a:lnTo>
                    <a:pt x="272" y="412"/>
                  </a:lnTo>
                  <a:lnTo>
                    <a:pt x="304" y="404"/>
                  </a:lnTo>
                  <a:lnTo>
                    <a:pt x="312" y="402"/>
                  </a:lnTo>
                  <a:lnTo>
                    <a:pt x="320" y="402"/>
                  </a:lnTo>
                  <a:lnTo>
                    <a:pt x="340" y="398"/>
                  </a:lnTo>
                  <a:lnTo>
                    <a:pt x="372" y="390"/>
                  </a:lnTo>
                  <a:lnTo>
                    <a:pt x="406" y="382"/>
                  </a:lnTo>
                  <a:lnTo>
                    <a:pt x="408" y="382"/>
                  </a:lnTo>
                  <a:lnTo>
                    <a:pt x="416" y="386"/>
                  </a:lnTo>
                  <a:lnTo>
                    <a:pt x="426" y="394"/>
                  </a:lnTo>
                  <a:lnTo>
                    <a:pt x="432" y="394"/>
                  </a:lnTo>
                  <a:lnTo>
                    <a:pt x="436" y="398"/>
                  </a:lnTo>
                  <a:lnTo>
                    <a:pt x="440" y="402"/>
                  </a:lnTo>
                  <a:lnTo>
                    <a:pt x="442" y="406"/>
                  </a:lnTo>
                  <a:lnTo>
                    <a:pt x="444" y="418"/>
                  </a:lnTo>
                  <a:lnTo>
                    <a:pt x="444" y="420"/>
                  </a:lnTo>
                  <a:lnTo>
                    <a:pt x="450" y="428"/>
                  </a:lnTo>
                  <a:lnTo>
                    <a:pt x="452" y="430"/>
                  </a:lnTo>
                  <a:lnTo>
                    <a:pt x="454" y="434"/>
                  </a:lnTo>
                  <a:lnTo>
                    <a:pt x="464" y="436"/>
                  </a:lnTo>
                  <a:lnTo>
                    <a:pt x="476" y="436"/>
                  </a:lnTo>
                  <a:lnTo>
                    <a:pt x="478" y="436"/>
                  </a:lnTo>
                  <a:lnTo>
                    <a:pt x="484" y="440"/>
                  </a:lnTo>
                  <a:lnTo>
                    <a:pt x="484" y="442"/>
                  </a:lnTo>
                  <a:lnTo>
                    <a:pt x="500" y="448"/>
                  </a:lnTo>
                  <a:lnTo>
                    <a:pt x="506" y="448"/>
                  </a:lnTo>
                  <a:lnTo>
                    <a:pt x="524" y="454"/>
                  </a:lnTo>
                  <a:lnTo>
                    <a:pt x="530" y="456"/>
                  </a:lnTo>
                  <a:lnTo>
                    <a:pt x="554" y="464"/>
                  </a:lnTo>
                  <a:lnTo>
                    <a:pt x="558" y="464"/>
                  </a:lnTo>
                  <a:lnTo>
                    <a:pt x="564" y="466"/>
                  </a:lnTo>
                  <a:lnTo>
                    <a:pt x="568" y="468"/>
                  </a:lnTo>
                  <a:lnTo>
                    <a:pt x="562" y="450"/>
                  </a:lnTo>
                  <a:lnTo>
                    <a:pt x="562" y="448"/>
                  </a:lnTo>
                  <a:lnTo>
                    <a:pt x="560" y="446"/>
                  </a:lnTo>
                  <a:lnTo>
                    <a:pt x="556" y="444"/>
                  </a:lnTo>
                  <a:lnTo>
                    <a:pt x="552" y="438"/>
                  </a:lnTo>
                  <a:lnTo>
                    <a:pt x="554" y="434"/>
                  </a:lnTo>
                  <a:lnTo>
                    <a:pt x="564" y="446"/>
                  </a:lnTo>
                  <a:lnTo>
                    <a:pt x="566" y="448"/>
                  </a:lnTo>
                  <a:lnTo>
                    <a:pt x="568" y="456"/>
                  </a:lnTo>
                  <a:lnTo>
                    <a:pt x="570" y="458"/>
                  </a:lnTo>
                  <a:lnTo>
                    <a:pt x="570" y="462"/>
                  </a:lnTo>
                  <a:lnTo>
                    <a:pt x="570" y="470"/>
                  </a:lnTo>
                  <a:lnTo>
                    <a:pt x="570" y="472"/>
                  </a:lnTo>
                  <a:lnTo>
                    <a:pt x="570" y="476"/>
                  </a:lnTo>
                  <a:lnTo>
                    <a:pt x="570" y="482"/>
                  </a:lnTo>
                  <a:lnTo>
                    <a:pt x="570" y="490"/>
                  </a:lnTo>
                  <a:lnTo>
                    <a:pt x="580" y="484"/>
                  </a:lnTo>
                  <a:lnTo>
                    <a:pt x="582" y="478"/>
                  </a:lnTo>
                  <a:lnTo>
                    <a:pt x="584" y="472"/>
                  </a:lnTo>
                  <a:lnTo>
                    <a:pt x="588" y="468"/>
                  </a:lnTo>
                  <a:lnTo>
                    <a:pt x="590" y="466"/>
                  </a:lnTo>
                  <a:lnTo>
                    <a:pt x="592" y="462"/>
                  </a:lnTo>
                  <a:lnTo>
                    <a:pt x="590" y="460"/>
                  </a:lnTo>
                  <a:lnTo>
                    <a:pt x="580" y="452"/>
                  </a:lnTo>
                  <a:close/>
                </a:path>
              </a:pathLst>
            </a:custGeom>
            <a:grpFill/>
            <a:ln w="3175" cmpd="sng">
              <a:solidFill>
                <a:schemeClr val="bg2">
                  <a:lumMod val="75000"/>
                </a:schemeClr>
              </a:solidFill>
              <a:round/>
              <a:headEnd/>
              <a:tailEnd/>
            </a:ln>
          </p:spPr>
          <p:txBody>
            <a:bodyPr/>
            <a:lstStyle/>
            <a:p>
              <a:endParaRPr lang="en-US">
                <a:solidFill>
                  <a:prstClr val="black"/>
                </a:solidFill>
              </a:endParaRPr>
            </a:p>
          </p:txBody>
        </p:sp>
      </p:grpSp>
      <p:grpSp>
        <p:nvGrpSpPr>
          <p:cNvPr id="276" name="Group 483"/>
          <p:cNvGrpSpPr>
            <a:grpSpLocks/>
          </p:cNvGrpSpPr>
          <p:nvPr/>
        </p:nvGrpSpPr>
        <p:grpSpPr bwMode="auto">
          <a:xfrm>
            <a:off x="1849438" y="4826000"/>
            <a:ext cx="1612900" cy="1066800"/>
            <a:chOff x="338" y="3040"/>
            <a:chExt cx="1016" cy="672"/>
          </a:xfrm>
          <a:solidFill>
            <a:srgbClr val="FFFF00"/>
          </a:solidFill>
        </p:grpSpPr>
        <p:sp>
          <p:nvSpPr>
            <p:cNvPr id="277" name="Freeform 484">
              <a:hlinkClick r:id="rId3" action="ppaction://hlinksldjump"/>
            </p:cNvPr>
            <p:cNvSpPr>
              <a:spLocks/>
            </p:cNvSpPr>
            <p:nvPr/>
          </p:nvSpPr>
          <p:spPr bwMode="auto">
            <a:xfrm>
              <a:off x="504" y="3040"/>
              <a:ext cx="850" cy="664"/>
            </a:xfrm>
            <a:custGeom>
              <a:avLst/>
              <a:gdLst>
                <a:gd name="T0" fmla="*/ 74 w 850"/>
                <a:gd name="T1" fmla="*/ 456 h 664"/>
                <a:gd name="T2" fmla="*/ 66 w 850"/>
                <a:gd name="T3" fmla="*/ 418 h 664"/>
                <a:gd name="T4" fmla="*/ 18 w 850"/>
                <a:gd name="T5" fmla="*/ 388 h 664"/>
                <a:gd name="T6" fmla="*/ 44 w 850"/>
                <a:gd name="T7" fmla="*/ 388 h 664"/>
                <a:gd name="T8" fmla="*/ 22 w 850"/>
                <a:gd name="T9" fmla="*/ 364 h 664"/>
                <a:gd name="T10" fmla="*/ 2 w 850"/>
                <a:gd name="T11" fmla="*/ 344 h 664"/>
                <a:gd name="T12" fmla="*/ 42 w 850"/>
                <a:gd name="T13" fmla="*/ 318 h 664"/>
                <a:gd name="T14" fmla="*/ 102 w 850"/>
                <a:gd name="T15" fmla="*/ 292 h 664"/>
                <a:gd name="T16" fmla="*/ 126 w 850"/>
                <a:gd name="T17" fmla="*/ 244 h 664"/>
                <a:gd name="T18" fmla="*/ 54 w 850"/>
                <a:gd name="T19" fmla="*/ 244 h 664"/>
                <a:gd name="T20" fmla="*/ 6 w 850"/>
                <a:gd name="T21" fmla="*/ 180 h 664"/>
                <a:gd name="T22" fmla="*/ 88 w 850"/>
                <a:gd name="T23" fmla="*/ 164 h 664"/>
                <a:gd name="T24" fmla="*/ 148 w 850"/>
                <a:gd name="T25" fmla="*/ 196 h 664"/>
                <a:gd name="T26" fmla="*/ 168 w 850"/>
                <a:gd name="T27" fmla="*/ 188 h 664"/>
                <a:gd name="T28" fmla="*/ 106 w 850"/>
                <a:gd name="T29" fmla="*/ 136 h 664"/>
                <a:gd name="T30" fmla="*/ 142 w 850"/>
                <a:gd name="T31" fmla="*/ 48 h 664"/>
                <a:gd name="T32" fmla="*/ 208 w 850"/>
                <a:gd name="T33" fmla="*/ 26 h 664"/>
                <a:gd name="T34" fmla="*/ 268 w 850"/>
                <a:gd name="T35" fmla="*/ 4 h 664"/>
                <a:gd name="T36" fmla="*/ 296 w 850"/>
                <a:gd name="T37" fmla="*/ 20 h 664"/>
                <a:gd name="T38" fmla="*/ 344 w 850"/>
                <a:gd name="T39" fmla="*/ 40 h 664"/>
                <a:gd name="T40" fmla="*/ 472 w 850"/>
                <a:gd name="T41" fmla="*/ 70 h 664"/>
                <a:gd name="T42" fmla="*/ 562 w 850"/>
                <a:gd name="T43" fmla="*/ 292 h 664"/>
                <a:gd name="T44" fmla="*/ 690 w 850"/>
                <a:gd name="T45" fmla="*/ 476 h 664"/>
                <a:gd name="T46" fmla="*/ 790 w 850"/>
                <a:gd name="T47" fmla="*/ 578 h 664"/>
                <a:gd name="T48" fmla="*/ 834 w 850"/>
                <a:gd name="T49" fmla="*/ 656 h 664"/>
                <a:gd name="T50" fmla="*/ 822 w 850"/>
                <a:gd name="T51" fmla="*/ 622 h 664"/>
                <a:gd name="T52" fmla="*/ 798 w 850"/>
                <a:gd name="T53" fmla="*/ 618 h 664"/>
                <a:gd name="T54" fmla="*/ 762 w 850"/>
                <a:gd name="T55" fmla="*/ 576 h 664"/>
                <a:gd name="T56" fmla="*/ 748 w 850"/>
                <a:gd name="T57" fmla="*/ 546 h 664"/>
                <a:gd name="T58" fmla="*/ 718 w 850"/>
                <a:gd name="T59" fmla="*/ 526 h 664"/>
                <a:gd name="T60" fmla="*/ 706 w 850"/>
                <a:gd name="T61" fmla="*/ 520 h 664"/>
                <a:gd name="T62" fmla="*/ 682 w 850"/>
                <a:gd name="T63" fmla="*/ 510 h 664"/>
                <a:gd name="T64" fmla="*/ 672 w 850"/>
                <a:gd name="T65" fmla="*/ 516 h 664"/>
                <a:gd name="T66" fmla="*/ 680 w 850"/>
                <a:gd name="T67" fmla="*/ 536 h 664"/>
                <a:gd name="T68" fmla="*/ 628 w 850"/>
                <a:gd name="T69" fmla="*/ 502 h 664"/>
                <a:gd name="T70" fmla="*/ 602 w 850"/>
                <a:gd name="T71" fmla="*/ 470 h 664"/>
                <a:gd name="T72" fmla="*/ 474 w 850"/>
                <a:gd name="T73" fmla="*/ 460 h 664"/>
                <a:gd name="T74" fmla="*/ 450 w 850"/>
                <a:gd name="T75" fmla="*/ 442 h 664"/>
                <a:gd name="T76" fmla="*/ 428 w 850"/>
                <a:gd name="T77" fmla="*/ 434 h 664"/>
                <a:gd name="T78" fmla="*/ 408 w 850"/>
                <a:gd name="T79" fmla="*/ 436 h 664"/>
                <a:gd name="T80" fmla="*/ 388 w 850"/>
                <a:gd name="T81" fmla="*/ 442 h 664"/>
                <a:gd name="T82" fmla="*/ 398 w 850"/>
                <a:gd name="T83" fmla="*/ 456 h 664"/>
                <a:gd name="T84" fmla="*/ 378 w 850"/>
                <a:gd name="T85" fmla="*/ 466 h 664"/>
                <a:gd name="T86" fmla="*/ 350 w 850"/>
                <a:gd name="T87" fmla="*/ 484 h 664"/>
                <a:gd name="T88" fmla="*/ 306 w 850"/>
                <a:gd name="T89" fmla="*/ 492 h 664"/>
                <a:gd name="T90" fmla="*/ 334 w 850"/>
                <a:gd name="T91" fmla="*/ 434 h 664"/>
                <a:gd name="T92" fmla="*/ 318 w 850"/>
                <a:gd name="T93" fmla="*/ 436 h 664"/>
                <a:gd name="T94" fmla="*/ 274 w 850"/>
                <a:gd name="T95" fmla="*/ 474 h 664"/>
                <a:gd name="T96" fmla="*/ 266 w 850"/>
                <a:gd name="T97" fmla="*/ 496 h 664"/>
                <a:gd name="T98" fmla="*/ 246 w 850"/>
                <a:gd name="T99" fmla="*/ 536 h 664"/>
                <a:gd name="T100" fmla="*/ 190 w 850"/>
                <a:gd name="T101" fmla="*/ 558 h 664"/>
                <a:gd name="T102" fmla="*/ 164 w 850"/>
                <a:gd name="T103" fmla="*/ 576 h 664"/>
                <a:gd name="T104" fmla="*/ 144 w 850"/>
                <a:gd name="T105" fmla="*/ 596 h 664"/>
                <a:gd name="T106" fmla="*/ 120 w 850"/>
                <a:gd name="T107" fmla="*/ 604 h 664"/>
                <a:gd name="T108" fmla="*/ 84 w 850"/>
                <a:gd name="T109" fmla="*/ 612 h 664"/>
                <a:gd name="T110" fmla="*/ 32 w 850"/>
                <a:gd name="T111" fmla="*/ 624 h 664"/>
                <a:gd name="T112" fmla="*/ 4 w 850"/>
                <a:gd name="T113" fmla="*/ 624 h 664"/>
                <a:gd name="T114" fmla="*/ 74 w 850"/>
                <a:gd name="T115" fmla="*/ 604 h 664"/>
                <a:gd name="T116" fmla="*/ 134 w 850"/>
                <a:gd name="T117" fmla="*/ 564 h 664"/>
                <a:gd name="T118" fmla="*/ 172 w 850"/>
                <a:gd name="T119" fmla="*/ 512 h 664"/>
                <a:gd name="T120" fmla="*/ 164 w 850"/>
                <a:gd name="T121" fmla="*/ 492 h 664"/>
                <a:gd name="T122" fmla="*/ 124 w 850"/>
                <a:gd name="T123" fmla="*/ 48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0" h="664">
                  <a:moveTo>
                    <a:pt x="84" y="484"/>
                  </a:moveTo>
                  <a:lnTo>
                    <a:pt x="84" y="486"/>
                  </a:lnTo>
                  <a:lnTo>
                    <a:pt x="74" y="490"/>
                  </a:lnTo>
                  <a:lnTo>
                    <a:pt x="74" y="488"/>
                  </a:lnTo>
                  <a:lnTo>
                    <a:pt x="74" y="486"/>
                  </a:lnTo>
                  <a:lnTo>
                    <a:pt x="74" y="488"/>
                  </a:lnTo>
                  <a:lnTo>
                    <a:pt x="64" y="484"/>
                  </a:lnTo>
                  <a:lnTo>
                    <a:pt x="70" y="484"/>
                  </a:lnTo>
                  <a:lnTo>
                    <a:pt x="78" y="480"/>
                  </a:lnTo>
                  <a:lnTo>
                    <a:pt x="74" y="480"/>
                  </a:lnTo>
                  <a:lnTo>
                    <a:pt x="76" y="474"/>
                  </a:lnTo>
                  <a:lnTo>
                    <a:pt x="74" y="470"/>
                  </a:lnTo>
                  <a:lnTo>
                    <a:pt x="82" y="468"/>
                  </a:lnTo>
                  <a:lnTo>
                    <a:pt x="74" y="466"/>
                  </a:lnTo>
                  <a:lnTo>
                    <a:pt x="74" y="468"/>
                  </a:lnTo>
                  <a:lnTo>
                    <a:pt x="74" y="466"/>
                  </a:lnTo>
                  <a:lnTo>
                    <a:pt x="72" y="458"/>
                  </a:lnTo>
                  <a:lnTo>
                    <a:pt x="74" y="458"/>
                  </a:lnTo>
                  <a:lnTo>
                    <a:pt x="74" y="462"/>
                  </a:lnTo>
                  <a:lnTo>
                    <a:pt x="74" y="456"/>
                  </a:lnTo>
                  <a:lnTo>
                    <a:pt x="82" y="452"/>
                  </a:lnTo>
                  <a:lnTo>
                    <a:pt x="74" y="428"/>
                  </a:lnTo>
                  <a:lnTo>
                    <a:pt x="76" y="424"/>
                  </a:lnTo>
                  <a:lnTo>
                    <a:pt x="74" y="422"/>
                  </a:lnTo>
                  <a:lnTo>
                    <a:pt x="78" y="422"/>
                  </a:lnTo>
                  <a:lnTo>
                    <a:pt x="74" y="422"/>
                  </a:lnTo>
                  <a:lnTo>
                    <a:pt x="74" y="424"/>
                  </a:lnTo>
                  <a:lnTo>
                    <a:pt x="74" y="422"/>
                  </a:lnTo>
                  <a:lnTo>
                    <a:pt x="72" y="418"/>
                  </a:lnTo>
                  <a:lnTo>
                    <a:pt x="78" y="410"/>
                  </a:lnTo>
                  <a:lnTo>
                    <a:pt x="80" y="408"/>
                  </a:lnTo>
                  <a:lnTo>
                    <a:pt x="88" y="406"/>
                  </a:lnTo>
                  <a:lnTo>
                    <a:pt x="84" y="406"/>
                  </a:lnTo>
                  <a:lnTo>
                    <a:pt x="84" y="402"/>
                  </a:lnTo>
                  <a:lnTo>
                    <a:pt x="82" y="406"/>
                  </a:lnTo>
                  <a:lnTo>
                    <a:pt x="78" y="406"/>
                  </a:lnTo>
                  <a:lnTo>
                    <a:pt x="74" y="414"/>
                  </a:lnTo>
                  <a:lnTo>
                    <a:pt x="68" y="414"/>
                  </a:lnTo>
                  <a:lnTo>
                    <a:pt x="70" y="418"/>
                  </a:lnTo>
                  <a:lnTo>
                    <a:pt x="66" y="418"/>
                  </a:lnTo>
                  <a:lnTo>
                    <a:pt x="72" y="422"/>
                  </a:lnTo>
                  <a:lnTo>
                    <a:pt x="68" y="430"/>
                  </a:lnTo>
                  <a:lnTo>
                    <a:pt x="62" y="428"/>
                  </a:lnTo>
                  <a:lnTo>
                    <a:pt x="60" y="432"/>
                  </a:lnTo>
                  <a:lnTo>
                    <a:pt x="48" y="432"/>
                  </a:lnTo>
                  <a:lnTo>
                    <a:pt x="30" y="428"/>
                  </a:lnTo>
                  <a:lnTo>
                    <a:pt x="28" y="422"/>
                  </a:lnTo>
                  <a:lnTo>
                    <a:pt x="32" y="422"/>
                  </a:lnTo>
                  <a:lnTo>
                    <a:pt x="26" y="416"/>
                  </a:lnTo>
                  <a:lnTo>
                    <a:pt x="22" y="410"/>
                  </a:lnTo>
                  <a:lnTo>
                    <a:pt x="22" y="406"/>
                  </a:lnTo>
                  <a:lnTo>
                    <a:pt x="20" y="406"/>
                  </a:lnTo>
                  <a:lnTo>
                    <a:pt x="12" y="402"/>
                  </a:lnTo>
                  <a:lnTo>
                    <a:pt x="12" y="400"/>
                  </a:lnTo>
                  <a:lnTo>
                    <a:pt x="16" y="398"/>
                  </a:lnTo>
                  <a:lnTo>
                    <a:pt x="16" y="396"/>
                  </a:lnTo>
                  <a:lnTo>
                    <a:pt x="10" y="396"/>
                  </a:lnTo>
                  <a:lnTo>
                    <a:pt x="8" y="394"/>
                  </a:lnTo>
                  <a:lnTo>
                    <a:pt x="18" y="390"/>
                  </a:lnTo>
                  <a:lnTo>
                    <a:pt x="18" y="388"/>
                  </a:lnTo>
                  <a:lnTo>
                    <a:pt x="22" y="386"/>
                  </a:lnTo>
                  <a:lnTo>
                    <a:pt x="22" y="380"/>
                  </a:lnTo>
                  <a:lnTo>
                    <a:pt x="22" y="384"/>
                  </a:lnTo>
                  <a:lnTo>
                    <a:pt x="28" y="384"/>
                  </a:lnTo>
                  <a:lnTo>
                    <a:pt x="26" y="386"/>
                  </a:lnTo>
                  <a:lnTo>
                    <a:pt x="26" y="388"/>
                  </a:lnTo>
                  <a:lnTo>
                    <a:pt x="34" y="390"/>
                  </a:lnTo>
                  <a:lnTo>
                    <a:pt x="34" y="394"/>
                  </a:lnTo>
                  <a:lnTo>
                    <a:pt x="30" y="398"/>
                  </a:lnTo>
                  <a:lnTo>
                    <a:pt x="42" y="392"/>
                  </a:lnTo>
                  <a:lnTo>
                    <a:pt x="44" y="394"/>
                  </a:lnTo>
                  <a:lnTo>
                    <a:pt x="44" y="400"/>
                  </a:lnTo>
                  <a:lnTo>
                    <a:pt x="52" y="398"/>
                  </a:lnTo>
                  <a:lnTo>
                    <a:pt x="52" y="396"/>
                  </a:lnTo>
                  <a:lnTo>
                    <a:pt x="54" y="396"/>
                  </a:lnTo>
                  <a:lnTo>
                    <a:pt x="44" y="390"/>
                  </a:lnTo>
                  <a:lnTo>
                    <a:pt x="52" y="390"/>
                  </a:lnTo>
                  <a:lnTo>
                    <a:pt x="48" y="388"/>
                  </a:lnTo>
                  <a:lnTo>
                    <a:pt x="50" y="386"/>
                  </a:lnTo>
                  <a:lnTo>
                    <a:pt x="44" y="388"/>
                  </a:lnTo>
                  <a:lnTo>
                    <a:pt x="28" y="388"/>
                  </a:lnTo>
                  <a:lnTo>
                    <a:pt x="28" y="384"/>
                  </a:lnTo>
                  <a:lnTo>
                    <a:pt x="22" y="380"/>
                  </a:lnTo>
                  <a:lnTo>
                    <a:pt x="20" y="380"/>
                  </a:lnTo>
                  <a:lnTo>
                    <a:pt x="18" y="382"/>
                  </a:lnTo>
                  <a:lnTo>
                    <a:pt x="18" y="380"/>
                  </a:lnTo>
                  <a:lnTo>
                    <a:pt x="16" y="380"/>
                  </a:lnTo>
                  <a:lnTo>
                    <a:pt x="26" y="376"/>
                  </a:lnTo>
                  <a:lnTo>
                    <a:pt x="22" y="374"/>
                  </a:lnTo>
                  <a:lnTo>
                    <a:pt x="20" y="376"/>
                  </a:lnTo>
                  <a:lnTo>
                    <a:pt x="18" y="372"/>
                  </a:lnTo>
                  <a:lnTo>
                    <a:pt x="22" y="370"/>
                  </a:lnTo>
                  <a:lnTo>
                    <a:pt x="22" y="368"/>
                  </a:lnTo>
                  <a:lnTo>
                    <a:pt x="22" y="370"/>
                  </a:lnTo>
                  <a:lnTo>
                    <a:pt x="20" y="372"/>
                  </a:lnTo>
                  <a:lnTo>
                    <a:pt x="14" y="368"/>
                  </a:lnTo>
                  <a:lnTo>
                    <a:pt x="20" y="368"/>
                  </a:lnTo>
                  <a:lnTo>
                    <a:pt x="20" y="364"/>
                  </a:lnTo>
                  <a:lnTo>
                    <a:pt x="18" y="364"/>
                  </a:lnTo>
                  <a:lnTo>
                    <a:pt x="22" y="364"/>
                  </a:lnTo>
                  <a:lnTo>
                    <a:pt x="22" y="362"/>
                  </a:lnTo>
                  <a:lnTo>
                    <a:pt x="28" y="360"/>
                  </a:lnTo>
                  <a:lnTo>
                    <a:pt x="34" y="354"/>
                  </a:lnTo>
                  <a:lnTo>
                    <a:pt x="22" y="362"/>
                  </a:lnTo>
                  <a:lnTo>
                    <a:pt x="18" y="364"/>
                  </a:lnTo>
                  <a:lnTo>
                    <a:pt x="18" y="366"/>
                  </a:lnTo>
                  <a:lnTo>
                    <a:pt x="14" y="368"/>
                  </a:lnTo>
                  <a:lnTo>
                    <a:pt x="14" y="370"/>
                  </a:lnTo>
                  <a:lnTo>
                    <a:pt x="14" y="374"/>
                  </a:lnTo>
                  <a:lnTo>
                    <a:pt x="10" y="370"/>
                  </a:lnTo>
                  <a:lnTo>
                    <a:pt x="10" y="366"/>
                  </a:lnTo>
                  <a:lnTo>
                    <a:pt x="10" y="364"/>
                  </a:lnTo>
                  <a:lnTo>
                    <a:pt x="6" y="362"/>
                  </a:lnTo>
                  <a:lnTo>
                    <a:pt x="4" y="358"/>
                  </a:lnTo>
                  <a:lnTo>
                    <a:pt x="8" y="358"/>
                  </a:lnTo>
                  <a:lnTo>
                    <a:pt x="10" y="354"/>
                  </a:lnTo>
                  <a:lnTo>
                    <a:pt x="8" y="352"/>
                  </a:lnTo>
                  <a:lnTo>
                    <a:pt x="0" y="352"/>
                  </a:lnTo>
                  <a:lnTo>
                    <a:pt x="0" y="348"/>
                  </a:lnTo>
                  <a:lnTo>
                    <a:pt x="2" y="344"/>
                  </a:lnTo>
                  <a:lnTo>
                    <a:pt x="2" y="348"/>
                  </a:lnTo>
                  <a:lnTo>
                    <a:pt x="10" y="348"/>
                  </a:lnTo>
                  <a:lnTo>
                    <a:pt x="6" y="344"/>
                  </a:lnTo>
                  <a:lnTo>
                    <a:pt x="4" y="340"/>
                  </a:lnTo>
                  <a:lnTo>
                    <a:pt x="16" y="342"/>
                  </a:lnTo>
                  <a:lnTo>
                    <a:pt x="14" y="336"/>
                  </a:lnTo>
                  <a:lnTo>
                    <a:pt x="16" y="332"/>
                  </a:lnTo>
                  <a:lnTo>
                    <a:pt x="34" y="318"/>
                  </a:lnTo>
                  <a:lnTo>
                    <a:pt x="38" y="320"/>
                  </a:lnTo>
                  <a:lnTo>
                    <a:pt x="38" y="322"/>
                  </a:lnTo>
                  <a:lnTo>
                    <a:pt x="44" y="326"/>
                  </a:lnTo>
                  <a:lnTo>
                    <a:pt x="40" y="326"/>
                  </a:lnTo>
                  <a:lnTo>
                    <a:pt x="44" y="326"/>
                  </a:lnTo>
                  <a:lnTo>
                    <a:pt x="42" y="322"/>
                  </a:lnTo>
                  <a:lnTo>
                    <a:pt x="44" y="320"/>
                  </a:lnTo>
                  <a:lnTo>
                    <a:pt x="38" y="322"/>
                  </a:lnTo>
                  <a:lnTo>
                    <a:pt x="40" y="320"/>
                  </a:lnTo>
                  <a:lnTo>
                    <a:pt x="38" y="318"/>
                  </a:lnTo>
                  <a:lnTo>
                    <a:pt x="48" y="314"/>
                  </a:lnTo>
                  <a:lnTo>
                    <a:pt x="42" y="318"/>
                  </a:lnTo>
                  <a:lnTo>
                    <a:pt x="40" y="310"/>
                  </a:lnTo>
                  <a:lnTo>
                    <a:pt x="44" y="310"/>
                  </a:lnTo>
                  <a:lnTo>
                    <a:pt x="42" y="308"/>
                  </a:lnTo>
                  <a:lnTo>
                    <a:pt x="48" y="300"/>
                  </a:lnTo>
                  <a:lnTo>
                    <a:pt x="54" y="302"/>
                  </a:lnTo>
                  <a:lnTo>
                    <a:pt x="50" y="298"/>
                  </a:lnTo>
                  <a:lnTo>
                    <a:pt x="56" y="296"/>
                  </a:lnTo>
                  <a:lnTo>
                    <a:pt x="60" y="294"/>
                  </a:lnTo>
                  <a:lnTo>
                    <a:pt x="70" y="298"/>
                  </a:lnTo>
                  <a:lnTo>
                    <a:pt x="70" y="300"/>
                  </a:lnTo>
                  <a:lnTo>
                    <a:pt x="70" y="302"/>
                  </a:lnTo>
                  <a:lnTo>
                    <a:pt x="74" y="302"/>
                  </a:lnTo>
                  <a:lnTo>
                    <a:pt x="66" y="308"/>
                  </a:lnTo>
                  <a:lnTo>
                    <a:pt x="74" y="302"/>
                  </a:lnTo>
                  <a:lnTo>
                    <a:pt x="76" y="308"/>
                  </a:lnTo>
                  <a:lnTo>
                    <a:pt x="84" y="308"/>
                  </a:lnTo>
                  <a:lnTo>
                    <a:pt x="92" y="302"/>
                  </a:lnTo>
                  <a:lnTo>
                    <a:pt x="94" y="300"/>
                  </a:lnTo>
                  <a:lnTo>
                    <a:pt x="104" y="294"/>
                  </a:lnTo>
                  <a:lnTo>
                    <a:pt x="102" y="292"/>
                  </a:lnTo>
                  <a:lnTo>
                    <a:pt x="110" y="294"/>
                  </a:lnTo>
                  <a:lnTo>
                    <a:pt x="104" y="296"/>
                  </a:lnTo>
                  <a:lnTo>
                    <a:pt x="126" y="298"/>
                  </a:lnTo>
                  <a:lnTo>
                    <a:pt x="138" y="290"/>
                  </a:lnTo>
                  <a:lnTo>
                    <a:pt x="138" y="284"/>
                  </a:lnTo>
                  <a:lnTo>
                    <a:pt x="136" y="276"/>
                  </a:lnTo>
                  <a:lnTo>
                    <a:pt x="138" y="270"/>
                  </a:lnTo>
                  <a:lnTo>
                    <a:pt x="132" y="262"/>
                  </a:lnTo>
                  <a:lnTo>
                    <a:pt x="134" y="262"/>
                  </a:lnTo>
                  <a:lnTo>
                    <a:pt x="126" y="262"/>
                  </a:lnTo>
                  <a:lnTo>
                    <a:pt x="130" y="256"/>
                  </a:lnTo>
                  <a:lnTo>
                    <a:pt x="138" y="258"/>
                  </a:lnTo>
                  <a:lnTo>
                    <a:pt x="142" y="256"/>
                  </a:lnTo>
                  <a:lnTo>
                    <a:pt x="144" y="250"/>
                  </a:lnTo>
                  <a:lnTo>
                    <a:pt x="138" y="242"/>
                  </a:lnTo>
                  <a:lnTo>
                    <a:pt x="142" y="240"/>
                  </a:lnTo>
                  <a:lnTo>
                    <a:pt x="138" y="240"/>
                  </a:lnTo>
                  <a:lnTo>
                    <a:pt x="132" y="246"/>
                  </a:lnTo>
                  <a:lnTo>
                    <a:pt x="128" y="248"/>
                  </a:lnTo>
                  <a:lnTo>
                    <a:pt x="126" y="244"/>
                  </a:lnTo>
                  <a:lnTo>
                    <a:pt x="122" y="248"/>
                  </a:lnTo>
                  <a:lnTo>
                    <a:pt x="116" y="246"/>
                  </a:lnTo>
                  <a:lnTo>
                    <a:pt x="106" y="252"/>
                  </a:lnTo>
                  <a:lnTo>
                    <a:pt x="104" y="258"/>
                  </a:lnTo>
                  <a:lnTo>
                    <a:pt x="100" y="258"/>
                  </a:lnTo>
                  <a:lnTo>
                    <a:pt x="100" y="252"/>
                  </a:lnTo>
                  <a:lnTo>
                    <a:pt x="98" y="248"/>
                  </a:lnTo>
                  <a:lnTo>
                    <a:pt x="96" y="244"/>
                  </a:lnTo>
                  <a:lnTo>
                    <a:pt x="90" y="246"/>
                  </a:lnTo>
                  <a:lnTo>
                    <a:pt x="96" y="250"/>
                  </a:lnTo>
                  <a:lnTo>
                    <a:pt x="92" y="254"/>
                  </a:lnTo>
                  <a:lnTo>
                    <a:pt x="86" y="246"/>
                  </a:lnTo>
                  <a:lnTo>
                    <a:pt x="70" y="242"/>
                  </a:lnTo>
                  <a:lnTo>
                    <a:pt x="60" y="244"/>
                  </a:lnTo>
                  <a:lnTo>
                    <a:pt x="62" y="242"/>
                  </a:lnTo>
                  <a:lnTo>
                    <a:pt x="58" y="242"/>
                  </a:lnTo>
                  <a:lnTo>
                    <a:pt x="58" y="240"/>
                  </a:lnTo>
                  <a:lnTo>
                    <a:pt x="58" y="244"/>
                  </a:lnTo>
                  <a:lnTo>
                    <a:pt x="60" y="244"/>
                  </a:lnTo>
                  <a:lnTo>
                    <a:pt x="54" y="244"/>
                  </a:lnTo>
                  <a:lnTo>
                    <a:pt x="30" y="232"/>
                  </a:lnTo>
                  <a:lnTo>
                    <a:pt x="26" y="226"/>
                  </a:lnTo>
                  <a:lnTo>
                    <a:pt x="30" y="220"/>
                  </a:lnTo>
                  <a:lnTo>
                    <a:pt x="24" y="214"/>
                  </a:lnTo>
                  <a:lnTo>
                    <a:pt x="22" y="208"/>
                  </a:lnTo>
                  <a:lnTo>
                    <a:pt x="22" y="206"/>
                  </a:lnTo>
                  <a:lnTo>
                    <a:pt x="24" y="202"/>
                  </a:lnTo>
                  <a:lnTo>
                    <a:pt x="22" y="206"/>
                  </a:lnTo>
                  <a:lnTo>
                    <a:pt x="26" y="210"/>
                  </a:lnTo>
                  <a:lnTo>
                    <a:pt x="30" y="212"/>
                  </a:lnTo>
                  <a:lnTo>
                    <a:pt x="32" y="208"/>
                  </a:lnTo>
                  <a:lnTo>
                    <a:pt x="32" y="206"/>
                  </a:lnTo>
                  <a:lnTo>
                    <a:pt x="34" y="206"/>
                  </a:lnTo>
                  <a:lnTo>
                    <a:pt x="40" y="208"/>
                  </a:lnTo>
                  <a:lnTo>
                    <a:pt x="30" y="200"/>
                  </a:lnTo>
                  <a:lnTo>
                    <a:pt x="14" y="196"/>
                  </a:lnTo>
                  <a:lnTo>
                    <a:pt x="4" y="186"/>
                  </a:lnTo>
                  <a:lnTo>
                    <a:pt x="4" y="182"/>
                  </a:lnTo>
                  <a:lnTo>
                    <a:pt x="10" y="180"/>
                  </a:lnTo>
                  <a:lnTo>
                    <a:pt x="6" y="180"/>
                  </a:lnTo>
                  <a:lnTo>
                    <a:pt x="6" y="184"/>
                  </a:lnTo>
                  <a:lnTo>
                    <a:pt x="10" y="180"/>
                  </a:lnTo>
                  <a:lnTo>
                    <a:pt x="18" y="182"/>
                  </a:lnTo>
                  <a:lnTo>
                    <a:pt x="16" y="180"/>
                  </a:lnTo>
                  <a:lnTo>
                    <a:pt x="22" y="178"/>
                  </a:lnTo>
                  <a:lnTo>
                    <a:pt x="28" y="180"/>
                  </a:lnTo>
                  <a:lnTo>
                    <a:pt x="32" y="178"/>
                  </a:lnTo>
                  <a:lnTo>
                    <a:pt x="30" y="176"/>
                  </a:lnTo>
                  <a:lnTo>
                    <a:pt x="34" y="176"/>
                  </a:lnTo>
                  <a:lnTo>
                    <a:pt x="36" y="174"/>
                  </a:lnTo>
                  <a:lnTo>
                    <a:pt x="48" y="170"/>
                  </a:lnTo>
                  <a:lnTo>
                    <a:pt x="54" y="176"/>
                  </a:lnTo>
                  <a:lnTo>
                    <a:pt x="60" y="176"/>
                  </a:lnTo>
                  <a:lnTo>
                    <a:pt x="54" y="170"/>
                  </a:lnTo>
                  <a:lnTo>
                    <a:pt x="58" y="168"/>
                  </a:lnTo>
                  <a:lnTo>
                    <a:pt x="72" y="166"/>
                  </a:lnTo>
                  <a:lnTo>
                    <a:pt x="74" y="168"/>
                  </a:lnTo>
                  <a:lnTo>
                    <a:pt x="80" y="162"/>
                  </a:lnTo>
                  <a:lnTo>
                    <a:pt x="86" y="162"/>
                  </a:lnTo>
                  <a:lnTo>
                    <a:pt x="88" y="164"/>
                  </a:lnTo>
                  <a:lnTo>
                    <a:pt x="98" y="164"/>
                  </a:lnTo>
                  <a:lnTo>
                    <a:pt x="102" y="168"/>
                  </a:lnTo>
                  <a:lnTo>
                    <a:pt x="96" y="166"/>
                  </a:lnTo>
                  <a:lnTo>
                    <a:pt x="100" y="170"/>
                  </a:lnTo>
                  <a:lnTo>
                    <a:pt x="96" y="174"/>
                  </a:lnTo>
                  <a:lnTo>
                    <a:pt x="96" y="180"/>
                  </a:lnTo>
                  <a:lnTo>
                    <a:pt x="86" y="180"/>
                  </a:lnTo>
                  <a:lnTo>
                    <a:pt x="94" y="180"/>
                  </a:lnTo>
                  <a:lnTo>
                    <a:pt x="94" y="186"/>
                  </a:lnTo>
                  <a:lnTo>
                    <a:pt x="98" y="188"/>
                  </a:lnTo>
                  <a:lnTo>
                    <a:pt x="116" y="188"/>
                  </a:lnTo>
                  <a:lnTo>
                    <a:pt x="118" y="194"/>
                  </a:lnTo>
                  <a:lnTo>
                    <a:pt x="128" y="192"/>
                  </a:lnTo>
                  <a:lnTo>
                    <a:pt x="134" y="196"/>
                  </a:lnTo>
                  <a:lnTo>
                    <a:pt x="138" y="194"/>
                  </a:lnTo>
                  <a:lnTo>
                    <a:pt x="136" y="194"/>
                  </a:lnTo>
                  <a:lnTo>
                    <a:pt x="142" y="188"/>
                  </a:lnTo>
                  <a:lnTo>
                    <a:pt x="152" y="190"/>
                  </a:lnTo>
                  <a:lnTo>
                    <a:pt x="150" y="194"/>
                  </a:lnTo>
                  <a:lnTo>
                    <a:pt x="148" y="196"/>
                  </a:lnTo>
                  <a:lnTo>
                    <a:pt x="152" y="196"/>
                  </a:lnTo>
                  <a:lnTo>
                    <a:pt x="152" y="190"/>
                  </a:lnTo>
                  <a:lnTo>
                    <a:pt x="152" y="188"/>
                  </a:lnTo>
                  <a:lnTo>
                    <a:pt x="138" y="180"/>
                  </a:lnTo>
                  <a:lnTo>
                    <a:pt x="136" y="182"/>
                  </a:lnTo>
                  <a:lnTo>
                    <a:pt x="136" y="186"/>
                  </a:lnTo>
                  <a:lnTo>
                    <a:pt x="134" y="182"/>
                  </a:lnTo>
                  <a:lnTo>
                    <a:pt x="136" y="180"/>
                  </a:lnTo>
                  <a:lnTo>
                    <a:pt x="138" y="176"/>
                  </a:lnTo>
                  <a:lnTo>
                    <a:pt x="132" y="168"/>
                  </a:lnTo>
                  <a:lnTo>
                    <a:pt x="126" y="164"/>
                  </a:lnTo>
                  <a:lnTo>
                    <a:pt x="126" y="160"/>
                  </a:lnTo>
                  <a:lnTo>
                    <a:pt x="128" y="156"/>
                  </a:lnTo>
                  <a:lnTo>
                    <a:pt x="132" y="158"/>
                  </a:lnTo>
                  <a:lnTo>
                    <a:pt x="138" y="166"/>
                  </a:lnTo>
                  <a:lnTo>
                    <a:pt x="136" y="170"/>
                  </a:lnTo>
                  <a:lnTo>
                    <a:pt x="144" y="180"/>
                  </a:lnTo>
                  <a:lnTo>
                    <a:pt x="152" y="178"/>
                  </a:lnTo>
                  <a:lnTo>
                    <a:pt x="158" y="186"/>
                  </a:lnTo>
                  <a:lnTo>
                    <a:pt x="168" y="188"/>
                  </a:lnTo>
                  <a:lnTo>
                    <a:pt x="172" y="182"/>
                  </a:lnTo>
                  <a:lnTo>
                    <a:pt x="168" y="180"/>
                  </a:lnTo>
                  <a:lnTo>
                    <a:pt x="170" y="178"/>
                  </a:lnTo>
                  <a:lnTo>
                    <a:pt x="164" y="180"/>
                  </a:lnTo>
                  <a:lnTo>
                    <a:pt x="160" y="174"/>
                  </a:lnTo>
                  <a:lnTo>
                    <a:pt x="154" y="174"/>
                  </a:lnTo>
                  <a:lnTo>
                    <a:pt x="152" y="178"/>
                  </a:lnTo>
                  <a:lnTo>
                    <a:pt x="146" y="178"/>
                  </a:lnTo>
                  <a:lnTo>
                    <a:pt x="138" y="168"/>
                  </a:lnTo>
                  <a:lnTo>
                    <a:pt x="142" y="162"/>
                  </a:lnTo>
                  <a:lnTo>
                    <a:pt x="150" y="158"/>
                  </a:lnTo>
                  <a:lnTo>
                    <a:pt x="142" y="156"/>
                  </a:lnTo>
                  <a:lnTo>
                    <a:pt x="134" y="156"/>
                  </a:lnTo>
                  <a:lnTo>
                    <a:pt x="134" y="154"/>
                  </a:lnTo>
                  <a:lnTo>
                    <a:pt x="132" y="156"/>
                  </a:lnTo>
                  <a:lnTo>
                    <a:pt x="130" y="156"/>
                  </a:lnTo>
                  <a:lnTo>
                    <a:pt x="134" y="150"/>
                  </a:lnTo>
                  <a:lnTo>
                    <a:pt x="128" y="154"/>
                  </a:lnTo>
                  <a:lnTo>
                    <a:pt x="106" y="144"/>
                  </a:lnTo>
                  <a:lnTo>
                    <a:pt x="106" y="136"/>
                  </a:lnTo>
                  <a:lnTo>
                    <a:pt x="104" y="128"/>
                  </a:lnTo>
                  <a:lnTo>
                    <a:pt x="94" y="114"/>
                  </a:lnTo>
                  <a:lnTo>
                    <a:pt x="86" y="104"/>
                  </a:lnTo>
                  <a:lnTo>
                    <a:pt x="84" y="102"/>
                  </a:lnTo>
                  <a:lnTo>
                    <a:pt x="74" y="98"/>
                  </a:lnTo>
                  <a:lnTo>
                    <a:pt x="68" y="88"/>
                  </a:lnTo>
                  <a:lnTo>
                    <a:pt x="58" y="84"/>
                  </a:lnTo>
                  <a:lnTo>
                    <a:pt x="68" y="84"/>
                  </a:lnTo>
                  <a:lnTo>
                    <a:pt x="74" y="78"/>
                  </a:lnTo>
                  <a:lnTo>
                    <a:pt x="74" y="74"/>
                  </a:lnTo>
                  <a:lnTo>
                    <a:pt x="74" y="66"/>
                  </a:lnTo>
                  <a:lnTo>
                    <a:pt x="112" y="74"/>
                  </a:lnTo>
                  <a:lnTo>
                    <a:pt x="126" y="66"/>
                  </a:lnTo>
                  <a:lnTo>
                    <a:pt x="138" y="58"/>
                  </a:lnTo>
                  <a:lnTo>
                    <a:pt x="136" y="62"/>
                  </a:lnTo>
                  <a:lnTo>
                    <a:pt x="138" y="58"/>
                  </a:lnTo>
                  <a:lnTo>
                    <a:pt x="140" y="52"/>
                  </a:lnTo>
                  <a:lnTo>
                    <a:pt x="140" y="50"/>
                  </a:lnTo>
                  <a:lnTo>
                    <a:pt x="144" y="48"/>
                  </a:lnTo>
                  <a:lnTo>
                    <a:pt x="142" y="48"/>
                  </a:lnTo>
                  <a:lnTo>
                    <a:pt x="144" y="46"/>
                  </a:lnTo>
                  <a:lnTo>
                    <a:pt x="168" y="28"/>
                  </a:lnTo>
                  <a:lnTo>
                    <a:pt x="172" y="30"/>
                  </a:lnTo>
                  <a:lnTo>
                    <a:pt x="168" y="30"/>
                  </a:lnTo>
                  <a:lnTo>
                    <a:pt x="170" y="32"/>
                  </a:lnTo>
                  <a:lnTo>
                    <a:pt x="166" y="32"/>
                  </a:lnTo>
                  <a:lnTo>
                    <a:pt x="164" y="32"/>
                  </a:lnTo>
                  <a:lnTo>
                    <a:pt x="172" y="32"/>
                  </a:lnTo>
                  <a:lnTo>
                    <a:pt x="174" y="32"/>
                  </a:lnTo>
                  <a:lnTo>
                    <a:pt x="188" y="32"/>
                  </a:lnTo>
                  <a:lnTo>
                    <a:pt x="186" y="30"/>
                  </a:lnTo>
                  <a:lnTo>
                    <a:pt x="202" y="24"/>
                  </a:lnTo>
                  <a:lnTo>
                    <a:pt x="206" y="24"/>
                  </a:lnTo>
                  <a:lnTo>
                    <a:pt x="202" y="26"/>
                  </a:lnTo>
                  <a:lnTo>
                    <a:pt x="206" y="28"/>
                  </a:lnTo>
                  <a:lnTo>
                    <a:pt x="202" y="32"/>
                  </a:lnTo>
                  <a:lnTo>
                    <a:pt x="204" y="32"/>
                  </a:lnTo>
                  <a:lnTo>
                    <a:pt x="206" y="40"/>
                  </a:lnTo>
                  <a:lnTo>
                    <a:pt x="206" y="32"/>
                  </a:lnTo>
                  <a:lnTo>
                    <a:pt x="208" y="26"/>
                  </a:lnTo>
                  <a:lnTo>
                    <a:pt x="212" y="30"/>
                  </a:lnTo>
                  <a:lnTo>
                    <a:pt x="218" y="28"/>
                  </a:lnTo>
                  <a:lnTo>
                    <a:pt x="210" y="28"/>
                  </a:lnTo>
                  <a:lnTo>
                    <a:pt x="208" y="22"/>
                  </a:lnTo>
                  <a:lnTo>
                    <a:pt x="204" y="22"/>
                  </a:lnTo>
                  <a:lnTo>
                    <a:pt x="214" y="16"/>
                  </a:lnTo>
                  <a:lnTo>
                    <a:pt x="224" y="14"/>
                  </a:lnTo>
                  <a:lnTo>
                    <a:pt x="220" y="14"/>
                  </a:lnTo>
                  <a:lnTo>
                    <a:pt x="224" y="16"/>
                  </a:lnTo>
                  <a:lnTo>
                    <a:pt x="216" y="18"/>
                  </a:lnTo>
                  <a:lnTo>
                    <a:pt x="220" y="22"/>
                  </a:lnTo>
                  <a:lnTo>
                    <a:pt x="220" y="18"/>
                  </a:lnTo>
                  <a:lnTo>
                    <a:pt x="226" y="20"/>
                  </a:lnTo>
                  <a:lnTo>
                    <a:pt x="224" y="16"/>
                  </a:lnTo>
                  <a:lnTo>
                    <a:pt x="230" y="20"/>
                  </a:lnTo>
                  <a:lnTo>
                    <a:pt x="238" y="18"/>
                  </a:lnTo>
                  <a:lnTo>
                    <a:pt x="234" y="16"/>
                  </a:lnTo>
                  <a:lnTo>
                    <a:pt x="246" y="18"/>
                  </a:lnTo>
                  <a:lnTo>
                    <a:pt x="258" y="12"/>
                  </a:lnTo>
                  <a:lnTo>
                    <a:pt x="268" y="4"/>
                  </a:lnTo>
                  <a:lnTo>
                    <a:pt x="276" y="0"/>
                  </a:lnTo>
                  <a:lnTo>
                    <a:pt x="278" y="2"/>
                  </a:lnTo>
                  <a:lnTo>
                    <a:pt x="272" y="2"/>
                  </a:lnTo>
                  <a:lnTo>
                    <a:pt x="274" y="6"/>
                  </a:lnTo>
                  <a:lnTo>
                    <a:pt x="280" y="8"/>
                  </a:lnTo>
                  <a:lnTo>
                    <a:pt x="282" y="10"/>
                  </a:lnTo>
                  <a:lnTo>
                    <a:pt x="280" y="10"/>
                  </a:lnTo>
                  <a:lnTo>
                    <a:pt x="284" y="8"/>
                  </a:lnTo>
                  <a:lnTo>
                    <a:pt x="290" y="12"/>
                  </a:lnTo>
                  <a:lnTo>
                    <a:pt x="292" y="14"/>
                  </a:lnTo>
                  <a:lnTo>
                    <a:pt x="286" y="18"/>
                  </a:lnTo>
                  <a:lnTo>
                    <a:pt x="278" y="20"/>
                  </a:lnTo>
                  <a:lnTo>
                    <a:pt x="280" y="22"/>
                  </a:lnTo>
                  <a:lnTo>
                    <a:pt x="280" y="28"/>
                  </a:lnTo>
                  <a:lnTo>
                    <a:pt x="280" y="26"/>
                  </a:lnTo>
                  <a:lnTo>
                    <a:pt x="282" y="24"/>
                  </a:lnTo>
                  <a:lnTo>
                    <a:pt x="288" y="24"/>
                  </a:lnTo>
                  <a:lnTo>
                    <a:pt x="290" y="22"/>
                  </a:lnTo>
                  <a:lnTo>
                    <a:pt x="292" y="18"/>
                  </a:lnTo>
                  <a:lnTo>
                    <a:pt x="296" y="20"/>
                  </a:lnTo>
                  <a:lnTo>
                    <a:pt x="294" y="16"/>
                  </a:lnTo>
                  <a:lnTo>
                    <a:pt x="298" y="16"/>
                  </a:lnTo>
                  <a:lnTo>
                    <a:pt x="298" y="14"/>
                  </a:lnTo>
                  <a:lnTo>
                    <a:pt x="300" y="14"/>
                  </a:lnTo>
                  <a:lnTo>
                    <a:pt x="298" y="20"/>
                  </a:lnTo>
                  <a:lnTo>
                    <a:pt x="300" y="18"/>
                  </a:lnTo>
                  <a:lnTo>
                    <a:pt x="300" y="14"/>
                  </a:lnTo>
                  <a:lnTo>
                    <a:pt x="306" y="20"/>
                  </a:lnTo>
                  <a:lnTo>
                    <a:pt x="306" y="24"/>
                  </a:lnTo>
                  <a:lnTo>
                    <a:pt x="304" y="26"/>
                  </a:lnTo>
                  <a:lnTo>
                    <a:pt x="314" y="30"/>
                  </a:lnTo>
                  <a:lnTo>
                    <a:pt x="318" y="26"/>
                  </a:lnTo>
                  <a:lnTo>
                    <a:pt x="332" y="26"/>
                  </a:lnTo>
                  <a:lnTo>
                    <a:pt x="340" y="30"/>
                  </a:lnTo>
                  <a:lnTo>
                    <a:pt x="342" y="32"/>
                  </a:lnTo>
                  <a:lnTo>
                    <a:pt x="342" y="30"/>
                  </a:lnTo>
                  <a:lnTo>
                    <a:pt x="346" y="30"/>
                  </a:lnTo>
                  <a:lnTo>
                    <a:pt x="350" y="32"/>
                  </a:lnTo>
                  <a:lnTo>
                    <a:pt x="344" y="38"/>
                  </a:lnTo>
                  <a:lnTo>
                    <a:pt x="344" y="40"/>
                  </a:lnTo>
                  <a:lnTo>
                    <a:pt x="352" y="40"/>
                  </a:lnTo>
                  <a:lnTo>
                    <a:pt x="342" y="42"/>
                  </a:lnTo>
                  <a:lnTo>
                    <a:pt x="358" y="42"/>
                  </a:lnTo>
                  <a:lnTo>
                    <a:pt x="356" y="44"/>
                  </a:lnTo>
                  <a:lnTo>
                    <a:pt x="358" y="46"/>
                  </a:lnTo>
                  <a:lnTo>
                    <a:pt x="354" y="48"/>
                  </a:lnTo>
                  <a:lnTo>
                    <a:pt x="368" y="52"/>
                  </a:lnTo>
                  <a:lnTo>
                    <a:pt x="368" y="50"/>
                  </a:lnTo>
                  <a:lnTo>
                    <a:pt x="376" y="48"/>
                  </a:lnTo>
                  <a:lnTo>
                    <a:pt x="384" y="50"/>
                  </a:lnTo>
                  <a:lnTo>
                    <a:pt x="382" y="52"/>
                  </a:lnTo>
                  <a:lnTo>
                    <a:pt x="392" y="48"/>
                  </a:lnTo>
                  <a:lnTo>
                    <a:pt x="398" y="48"/>
                  </a:lnTo>
                  <a:lnTo>
                    <a:pt x="416" y="54"/>
                  </a:lnTo>
                  <a:lnTo>
                    <a:pt x="416" y="58"/>
                  </a:lnTo>
                  <a:lnTo>
                    <a:pt x="422" y="58"/>
                  </a:lnTo>
                  <a:lnTo>
                    <a:pt x="430" y="58"/>
                  </a:lnTo>
                  <a:lnTo>
                    <a:pt x="432" y="62"/>
                  </a:lnTo>
                  <a:lnTo>
                    <a:pt x="466" y="66"/>
                  </a:lnTo>
                  <a:lnTo>
                    <a:pt x="472" y="70"/>
                  </a:lnTo>
                  <a:lnTo>
                    <a:pt x="482" y="74"/>
                  </a:lnTo>
                  <a:lnTo>
                    <a:pt x="500" y="70"/>
                  </a:lnTo>
                  <a:lnTo>
                    <a:pt x="500" y="74"/>
                  </a:lnTo>
                  <a:lnTo>
                    <a:pt x="500" y="70"/>
                  </a:lnTo>
                  <a:lnTo>
                    <a:pt x="506" y="70"/>
                  </a:lnTo>
                  <a:lnTo>
                    <a:pt x="512" y="68"/>
                  </a:lnTo>
                  <a:lnTo>
                    <a:pt x="514" y="72"/>
                  </a:lnTo>
                  <a:lnTo>
                    <a:pt x="514" y="68"/>
                  </a:lnTo>
                  <a:lnTo>
                    <a:pt x="528" y="72"/>
                  </a:lnTo>
                  <a:lnTo>
                    <a:pt x="534" y="78"/>
                  </a:lnTo>
                  <a:lnTo>
                    <a:pt x="544" y="82"/>
                  </a:lnTo>
                  <a:lnTo>
                    <a:pt x="550" y="88"/>
                  </a:lnTo>
                  <a:lnTo>
                    <a:pt x="552" y="88"/>
                  </a:lnTo>
                  <a:lnTo>
                    <a:pt x="552" y="86"/>
                  </a:lnTo>
                  <a:lnTo>
                    <a:pt x="552" y="84"/>
                  </a:lnTo>
                  <a:lnTo>
                    <a:pt x="558" y="86"/>
                  </a:lnTo>
                  <a:lnTo>
                    <a:pt x="560" y="136"/>
                  </a:lnTo>
                  <a:lnTo>
                    <a:pt x="560" y="188"/>
                  </a:lnTo>
                  <a:lnTo>
                    <a:pt x="562" y="240"/>
                  </a:lnTo>
                  <a:lnTo>
                    <a:pt x="562" y="292"/>
                  </a:lnTo>
                  <a:lnTo>
                    <a:pt x="564" y="344"/>
                  </a:lnTo>
                  <a:lnTo>
                    <a:pt x="564" y="396"/>
                  </a:lnTo>
                  <a:lnTo>
                    <a:pt x="566" y="460"/>
                  </a:lnTo>
                  <a:lnTo>
                    <a:pt x="576" y="464"/>
                  </a:lnTo>
                  <a:lnTo>
                    <a:pt x="578" y="460"/>
                  </a:lnTo>
                  <a:lnTo>
                    <a:pt x="590" y="464"/>
                  </a:lnTo>
                  <a:lnTo>
                    <a:pt x="598" y="458"/>
                  </a:lnTo>
                  <a:lnTo>
                    <a:pt x="610" y="458"/>
                  </a:lnTo>
                  <a:lnTo>
                    <a:pt x="608" y="468"/>
                  </a:lnTo>
                  <a:lnTo>
                    <a:pt x="620" y="474"/>
                  </a:lnTo>
                  <a:lnTo>
                    <a:pt x="622" y="480"/>
                  </a:lnTo>
                  <a:lnTo>
                    <a:pt x="648" y="500"/>
                  </a:lnTo>
                  <a:lnTo>
                    <a:pt x="652" y="514"/>
                  </a:lnTo>
                  <a:lnTo>
                    <a:pt x="666" y="502"/>
                  </a:lnTo>
                  <a:lnTo>
                    <a:pt x="672" y="500"/>
                  </a:lnTo>
                  <a:lnTo>
                    <a:pt x="674" y="498"/>
                  </a:lnTo>
                  <a:lnTo>
                    <a:pt x="674" y="490"/>
                  </a:lnTo>
                  <a:lnTo>
                    <a:pt x="680" y="486"/>
                  </a:lnTo>
                  <a:lnTo>
                    <a:pt x="676" y="484"/>
                  </a:lnTo>
                  <a:lnTo>
                    <a:pt x="690" y="476"/>
                  </a:lnTo>
                  <a:lnTo>
                    <a:pt x="696" y="474"/>
                  </a:lnTo>
                  <a:lnTo>
                    <a:pt x="706" y="484"/>
                  </a:lnTo>
                  <a:lnTo>
                    <a:pt x="708" y="488"/>
                  </a:lnTo>
                  <a:lnTo>
                    <a:pt x="706" y="490"/>
                  </a:lnTo>
                  <a:lnTo>
                    <a:pt x="708" y="490"/>
                  </a:lnTo>
                  <a:lnTo>
                    <a:pt x="708" y="492"/>
                  </a:lnTo>
                  <a:lnTo>
                    <a:pt x="710" y="494"/>
                  </a:lnTo>
                  <a:lnTo>
                    <a:pt x="716" y="494"/>
                  </a:lnTo>
                  <a:lnTo>
                    <a:pt x="718" y="500"/>
                  </a:lnTo>
                  <a:lnTo>
                    <a:pt x="722" y="500"/>
                  </a:lnTo>
                  <a:lnTo>
                    <a:pt x="726" y="506"/>
                  </a:lnTo>
                  <a:lnTo>
                    <a:pt x="728" y="510"/>
                  </a:lnTo>
                  <a:lnTo>
                    <a:pt x="738" y="514"/>
                  </a:lnTo>
                  <a:lnTo>
                    <a:pt x="750" y="524"/>
                  </a:lnTo>
                  <a:lnTo>
                    <a:pt x="752" y="530"/>
                  </a:lnTo>
                  <a:lnTo>
                    <a:pt x="758" y="536"/>
                  </a:lnTo>
                  <a:lnTo>
                    <a:pt x="780" y="566"/>
                  </a:lnTo>
                  <a:lnTo>
                    <a:pt x="784" y="570"/>
                  </a:lnTo>
                  <a:lnTo>
                    <a:pt x="784" y="576"/>
                  </a:lnTo>
                  <a:lnTo>
                    <a:pt x="790" y="578"/>
                  </a:lnTo>
                  <a:lnTo>
                    <a:pt x="788" y="584"/>
                  </a:lnTo>
                  <a:lnTo>
                    <a:pt x="796" y="586"/>
                  </a:lnTo>
                  <a:lnTo>
                    <a:pt x="796" y="594"/>
                  </a:lnTo>
                  <a:lnTo>
                    <a:pt x="804" y="594"/>
                  </a:lnTo>
                  <a:lnTo>
                    <a:pt x="818" y="598"/>
                  </a:lnTo>
                  <a:lnTo>
                    <a:pt x="824" y="600"/>
                  </a:lnTo>
                  <a:lnTo>
                    <a:pt x="830" y="604"/>
                  </a:lnTo>
                  <a:lnTo>
                    <a:pt x="834" y="604"/>
                  </a:lnTo>
                  <a:lnTo>
                    <a:pt x="834" y="608"/>
                  </a:lnTo>
                  <a:lnTo>
                    <a:pt x="844" y="608"/>
                  </a:lnTo>
                  <a:lnTo>
                    <a:pt x="848" y="616"/>
                  </a:lnTo>
                  <a:lnTo>
                    <a:pt x="844" y="622"/>
                  </a:lnTo>
                  <a:lnTo>
                    <a:pt x="846" y="630"/>
                  </a:lnTo>
                  <a:lnTo>
                    <a:pt x="850" y="640"/>
                  </a:lnTo>
                  <a:lnTo>
                    <a:pt x="848" y="642"/>
                  </a:lnTo>
                  <a:lnTo>
                    <a:pt x="842" y="656"/>
                  </a:lnTo>
                  <a:lnTo>
                    <a:pt x="838" y="662"/>
                  </a:lnTo>
                  <a:lnTo>
                    <a:pt x="838" y="658"/>
                  </a:lnTo>
                  <a:lnTo>
                    <a:pt x="834" y="664"/>
                  </a:lnTo>
                  <a:lnTo>
                    <a:pt x="834" y="656"/>
                  </a:lnTo>
                  <a:lnTo>
                    <a:pt x="834" y="660"/>
                  </a:lnTo>
                  <a:lnTo>
                    <a:pt x="832" y="664"/>
                  </a:lnTo>
                  <a:lnTo>
                    <a:pt x="830" y="662"/>
                  </a:lnTo>
                  <a:lnTo>
                    <a:pt x="828" y="656"/>
                  </a:lnTo>
                  <a:lnTo>
                    <a:pt x="826" y="656"/>
                  </a:lnTo>
                  <a:lnTo>
                    <a:pt x="830" y="650"/>
                  </a:lnTo>
                  <a:lnTo>
                    <a:pt x="834" y="650"/>
                  </a:lnTo>
                  <a:lnTo>
                    <a:pt x="838" y="640"/>
                  </a:lnTo>
                  <a:lnTo>
                    <a:pt x="832" y="650"/>
                  </a:lnTo>
                  <a:lnTo>
                    <a:pt x="830" y="648"/>
                  </a:lnTo>
                  <a:lnTo>
                    <a:pt x="828" y="650"/>
                  </a:lnTo>
                  <a:lnTo>
                    <a:pt x="824" y="650"/>
                  </a:lnTo>
                  <a:lnTo>
                    <a:pt x="824" y="648"/>
                  </a:lnTo>
                  <a:lnTo>
                    <a:pt x="826" y="644"/>
                  </a:lnTo>
                  <a:lnTo>
                    <a:pt x="834" y="642"/>
                  </a:lnTo>
                  <a:lnTo>
                    <a:pt x="834" y="640"/>
                  </a:lnTo>
                  <a:lnTo>
                    <a:pt x="828" y="642"/>
                  </a:lnTo>
                  <a:lnTo>
                    <a:pt x="826" y="626"/>
                  </a:lnTo>
                  <a:lnTo>
                    <a:pt x="824" y="622"/>
                  </a:lnTo>
                  <a:lnTo>
                    <a:pt x="822" y="622"/>
                  </a:lnTo>
                  <a:lnTo>
                    <a:pt x="816" y="616"/>
                  </a:lnTo>
                  <a:lnTo>
                    <a:pt x="822" y="612"/>
                  </a:lnTo>
                  <a:lnTo>
                    <a:pt x="812" y="616"/>
                  </a:lnTo>
                  <a:lnTo>
                    <a:pt x="810" y="616"/>
                  </a:lnTo>
                  <a:lnTo>
                    <a:pt x="798" y="622"/>
                  </a:lnTo>
                  <a:lnTo>
                    <a:pt x="802" y="624"/>
                  </a:lnTo>
                  <a:lnTo>
                    <a:pt x="800" y="628"/>
                  </a:lnTo>
                  <a:lnTo>
                    <a:pt x="802" y="630"/>
                  </a:lnTo>
                  <a:lnTo>
                    <a:pt x="802" y="634"/>
                  </a:lnTo>
                  <a:lnTo>
                    <a:pt x="796" y="630"/>
                  </a:lnTo>
                  <a:lnTo>
                    <a:pt x="800" y="634"/>
                  </a:lnTo>
                  <a:lnTo>
                    <a:pt x="800" y="638"/>
                  </a:lnTo>
                  <a:lnTo>
                    <a:pt x="796" y="634"/>
                  </a:lnTo>
                  <a:lnTo>
                    <a:pt x="790" y="628"/>
                  </a:lnTo>
                  <a:lnTo>
                    <a:pt x="792" y="630"/>
                  </a:lnTo>
                  <a:lnTo>
                    <a:pt x="794" y="630"/>
                  </a:lnTo>
                  <a:lnTo>
                    <a:pt x="794" y="626"/>
                  </a:lnTo>
                  <a:lnTo>
                    <a:pt x="796" y="626"/>
                  </a:lnTo>
                  <a:lnTo>
                    <a:pt x="796" y="620"/>
                  </a:lnTo>
                  <a:lnTo>
                    <a:pt x="798" y="618"/>
                  </a:lnTo>
                  <a:lnTo>
                    <a:pt x="796" y="612"/>
                  </a:lnTo>
                  <a:lnTo>
                    <a:pt x="808" y="606"/>
                  </a:lnTo>
                  <a:lnTo>
                    <a:pt x="796" y="608"/>
                  </a:lnTo>
                  <a:lnTo>
                    <a:pt x="796" y="604"/>
                  </a:lnTo>
                  <a:lnTo>
                    <a:pt x="790" y="604"/>
                  </a:lnTo>
                  <a:lnTo>
                    <a:pt x="790" y="600"/>
                  </a:lnTo>
                  <a:lnTo>
                    <a:pt x="784" y="598"/>
                  </a:lnTo>
                  <a:lnTo>
                    <a:pt x="786" y="594"/>
                  </a:lnTo>
                  <a:lnTo>
                    <a:pt x="780" y="594"/>
                  </a:lnTo>
                  <a:lnTo>
                    <a:pt x="782" y="592"/>
                  </a:lnTo>
                  <a:lnTo>
                    <a:pt x="780" y="590"/>
                  </a:lnTo>
                  <a:lnTo>
                    <a:pt x="784" y="588"/>
                  </a:lnTo>
                  <a:lnTo>
                    <a:pt x="780" y="588"/>
                  </a:lnTo>
                  <a:lnTo>
                    <a:pt x="772" y="588"/>
                  </a:lnTo>
                  <a:lnTo>
                    <a:pt x="770" y="582"/>
                  </a:lnTo>
                  <a:lnTo>
                    <a:pt x="772" y="582"/>
                  </a:lnTo>
                  <a:lnTo>
                    <a:pt x="770" y="578"/>
                  </a:lnTo>
                  <a:lnTo>
                    <a:pt x="770" y="580"/>
                  </a:lnTo>
                  <a:lnTo>
                    <a:pt x="762" y="578"/>
                  </a:lnTo>
                  <a:lnTo>
                    <a:pt x="762" y="576"/>
                  </a:lnTo>
                  <a:lnTo>
                    <a:pt x="762" y="574"/>
                  </a:lnTo>
                  <a:lnTo>
                    <a:pt x="758" y="574"/>
                  </a:lnTo>
                  <a:lnTo>
                    <a:pt x="758" y="578"/>
                  </a:lnTo>
                  <a:lnTo>
                    <a:pt x="754" y="576"/>
                  </a:lnTo>
                  <a:lnTo>
                    <a:pt x="752" y="576"/>
                  </a:lnTo>
                  <a:lnTo>
                    <a:pt x="754" y="570"/>
                  </a:lnTo>
                  <a:lnTo>
                    <a:pt x="760" y="570"/>
                  </a:lnTo>
                  <a:lnTo>
                    <a:pt x="764" y="566"/>
                  </a:lnTo>
                  <a:lnTo>
                    <a:pt x="760" y="570"/>
                  </a:lnTo>
                  <a:lnTo>
                    <a:pt x="756" y="568"/>
                  </a:lnTo>
                  <a:lnTo>
                    <a:pt x="756" y="564"/>
                  </a:lnTo>
                  <a:lnTo>
                    <a:pt x="754" y="564"/>
                  </a:lnTo>
                  <a:lnTo>
                    <a:pt x="754" y="562"/>
                  </a:lnTo>
                  <a:lnTo>
                    <a:pt x="758" y="558"/>
                  </a:lnTo>
                  <a:lnTo>
                    <a:pt x="750" y="560"/>
                  </a:lnTo>
                  <a:lnTo>
                    <a:pt x="748" y="558"/>
                  </a:lnTo>
                  <a:lnTo>
                    <a:pt x="746" y="554"/>
                  </a:lnTo>
                  <a:lnTo>
                    <a:pt x="764" y="562"/>
                  </a:lnTo>
                  <a:lnTo>
                    <a:pt x="750" y="552"/>
                  </a:lnTo>
                  <a:lnTo>
                    <a:pt x="748" y="546"/>
                  </a:lnTo>
                  <a:lnTo>
                    <a:pt x="760" y="546"/>
                  </a:lnTo>
                  <a:lnTo>
                    <a:pt x="748" y="546"/>
                  </a:lnTo>
                  <a:lnTo>
                    <a:pt x="746" y="552"/>
                  </a:lnTo>
                  <a:lnTo>
                    <a:pt x="742" y="544"/>
                  </a:lnTo>
                  <a:lnTo>
                    <a:pt x="744" y="544"/>
                  </a:lnTo>
                  <a:lnTo>
                    <a:pt x="746" y="544"/>
                  </a:lnTo>
                  <a:lnTo>
                    <a:pt x="744" y="540"/>
                  </a:lnTo>
                  <a:lnTo>
                    <a:pt x="744" y="536"/>
                  </a:lnTo>
                  <a:lnTo>
                    <a:pt x="740" y="544"/>
                  </a:lnTo>
                  <a:lnTo>
                    <a:pt x="736" y="540"/>
                  </a:lnTo>
                  <a:lnTo>
                    <a:pt x="734" y="532"/>
                  </a:lnTo>
                  <a:lnTo>
                    <a:pt x="736" y="530"/>
                  </a:lnTo>
                  <a:lnTo>
                    <a:pt x="736" y="526"/>
                  </a:lnTo>
                  <a:lnTo>
                    <a:pt x="738" y="524"/>
                  </a:lnTo>
                  <a:lnTo>
                    <a:pt x="742" y="522"/>
                  </a:lnTo>
                  <a:lnTo>
                    <a:pt x="736" y="524"/>
                  </a:lnTo>
                  <a:lnTo>
                    <a:pt x="732" y="536"/>
                  </a:lnTo>
                  <a:lnTo>
                    <a:pt x="724" y="530"/>
                  </a:lnTo>
                  <a:lnTo>
                    <a:pt x="718" y="530"/>
                  </a:lnTo>
                  <a:lnTo>
                    <a:pt x="718" y="526"/>
                  </a:lnTo>
                  <a:lnTo>
                    <a:pt x="712" y="518"/>
                  </a:lnTo>
                  <a:lnTo>
                    <a:pt x="714" y="518"/>
                  </a:lnTo>
                  <a:lnTo>
                    <a:pt x="712" y="512"/>
                  </a:lnTo>
                  <a:lnTo>
                    <a:pt x="710" y="516"/>
                  </a:lnTo>
                  <a:lnTo>
                    <a:pt x="706" y="512"/>
                  </a:lnTo>
                  <a:lnTo>
                    <a:pt x="706" y="508"/>
                  </a:lnTo>
                  <a:lnTo>
                    <a:pt x="706" y="506"/>
                  </a:lnTo>
                  <a:lnTo>
                    <a:pt x="702" y="496"/>
                  </a:lnTo>
                  <a:lnTo>
                    <a:pt x="700" y="492"/>
                  </a:lnTo>
                  <a:lnTo>
                    <a:pt x="700" y="488"/>
                  </a:lnTo>
                  <a:lnTo>
                    <a:pt x="700" y="492"/>
                  </a:lnTo>
                  <a:lnTo>
                    <a:pt x="700" y="494"/>
                  </a:lnTo>
                  <a:lnTo>
                    <a:pt x="696" y="492"/>
                  </a:lnTo>
                  <a:lnTo>
                    <a:pt x="702" y="498"/>
                  </a:lnTo>
                  <a:lnTo>
                    <a:pt x="704" y="502"/>
                  </a:lnTo>
                  <a:lnTo>
                    <a:pt x="700" y="498"/>
                  </a:lnTo>
                  <a:lnTo>
                    <a:pt x="696" y="498"/>
                  </a:lnTo>
                  <a:lnTo>
                    <a:pt x="702" y="502"/>
                  </a:lnTo>
                  <a:lnTo>
                    <a:pt x="702" y="508"/>
                  </a:lnTo>
                  <a:lnTo>
                    <a:pt x="706" y="520"/>
                  </a:lnTo>
                  <a:lnTo>
                    <a:pt x="706" y="522"/>
                  </a:lnTo>
                  <a:lnTo>
                    <a:pt x="710" y="528"/>
                  </a:lnTo>
                  <a:lnTo>
                    <a:pt x="710" y="536"/>
                  </a:lnTo>
                  <a:lnTo>
                    <a:pt x="706" y="536"/>
                  </a:lnTo>
                  <a:lnTo>
                    <a:pt x="700" y="526"/>
                  </a:lnTo>
                  <a:lnTo>
                    <a:pt x="702" y="532"/>
                  </a:lnTo>
                  <a:lnTo>
                    <a:pt x="698" y="530"/>
                  </a:lnTo>
                  <a:lnTo>
                    <a:pt x="692" y="532"/>
                  </a:lnTo>
                  <a:lnTo>
                    <a:pt x="692" y="528"/>
                  </a:lnTo>
                  <a:lnTo>
                    <a:pt x="690" y="528"/>
                  </a:lnTo>
                  <a:lnTo>
                    <a:pt x="692" y="528"/>
                  </a:lnTo>
                  <a:lnTo>
                    <a:pt x="690" y="524"/>
                  </a:lnTo>
                  <a:lnTo>
                    <a:pt x="692" y="522"/>
                  </a:lnTo>
                  <a:lnTo>
                    <a:pt x="684" y="514"/>
                  </a:lnTo>
                  <a:lnTo>
                    <a:pt x="692" y="510"/>
                  </a:lnTo>
                  <a:lnTo>
                    <a:pt x="688" y="510"/>
                  </a:lnTo>
                  <a:lnTo>
                    <a:pt x="686" y="514"/>
                  </a:lnTo>
                  <a:lnTo>
                    <a:pt x="686" y="510"/>
                  </a:lnTo>
                  <a:lnTo>
                    <a:pt x="682" y="506"/>
                  </a:lnTo>
                  <a:lnTo>
                    <a:pt x="682" y="510"/>
                  </a:lnTo>
                  <a:lnTo>
                    <a:pt x="680" y="510"/>
                  </a:lnTo>
                  <a:lnTo>
                    <a:pt x="684" y="510"/>
                  </a:lnTo>
                  <a:lnTo>
                    <a:pt x="684" y="514"/>
                  </a:lnTo>
                  <a:lnTo>
                    <a:pt x="680" y="518"/>
                  </a:lnTo>
                  <a:lnTo>
                    <a:pt x="678" y="516"/>
                  </a:lnTo>
                  <a:lnTo>
                    <a:pt x="680" y="514"/>
                  </a:lnTo>
                  <a:lnTo>
                    <a:pt x="676" y="514"/>
                  </a:lnTo>
                  <a:lnTo>
                    <a:pt x="676" y="510"/>
                  </a:lnTo>
                  <a:lnTo>
                    <a:pt x="672" y="510"/>
                  </a:lnTo>
                  <a:lnTo>
                    <a:pt x="668" y="508"/>
                  </a:lnTo>
                  <a:lnTo>
                    <a:pt x="672" y="512"/>
                  </a:lnTo>
                  <a:lnTo>
                    <a:pt x="670" y="512"/>
                  </a:lnTo>
                  <a:lnTo>
                    <a:pt x="660" y="506"/>
                  </a:lnTo>
                  <a:lnTo>
                    <a:pt x="666" y="510"/>
                  </a:lnTo>
                  <a:lnTo>
                    <a:pt x="662" y="512"/>
                  </a:lnTo>
                  <a:lnTo>
                    <a:pt x="660" y="516"/>
                  </a:lnTo>
                  <a:lnTo>
                    <a:pt x="664" y="514"/>
                  </a:lnTo>
                  <a:lnTo>
                    <a:pt x="674" y="514"/>
                  </a:lnTo>
                  <a:lnTo>
                    <a:pt x="676" y="518"/>
                  </a:lnTo>
                  <a:lnTo>
                    <a:pt x="672" y="516"/>
                  </a:lnTo>
                  <a:lnTo>
                    <a:pt x="676" y="520"/>
                  </a:lnTo>
                  <a:lnTo>
                    <a:pt x="678" y="520"/>
                  </a:lnTo>
                  <a:lnTo>
                    <a:pt x="676" y="518"/>
                  </a:lnTo>
                  <a:lnTo>
                    <a:pt x="680" y="520"/>
                  </a:lnTo>
                  <a:lnTo>
                    <a:pt x="674" y="524"/>
                  </a:lnTo>
                  <a:lnTo>
                    <a:pt x="680" y="524"/>
                  </a:lnTo>
                  <a:lnTo>
                    <a:pt x="680" y="522"/>
                  </a:lnTo>
                  <a:lnTo>
                    <a:pt x="684" y="526"/>
                  </a:lnTo>
                  <a:lnTo>
                    <a:pt x="682" y="526"/>
                  </a:lnTo>
                  <a:lnTo>
                    <a:pt x="686" y="526"/>
                  </a:lnTo>
                  <a:lnTo>
                    <a:pt x="688" y="532"/>
                  </a:lnTo>
                  <a:lnTo>
                    <a:pt x="688" y="534"/>
                  </a:lnTo>
                  <a:lnTo>
                    <a:pt x="680" y="536"/>
                  </a:lnTo>
                  <a:lnTo>
                    <a:pt x="680" y="532"/>
                  </a:lnTo>
                  <a:lnTo>
                    <a:pt x="676" y="530"/>
                  </a:lnTo>
                  <a:lnTo>
                    <a:pt x="676" y="532"/>
                  </a:lnTo>
                  <a:lnTo>
                    <a:pt x="676" y="534"/>
                  </a:lnTo>
                  <a:lnTo>
                    <a:pt x="678" y="536"/>
                  </a:lnTo>
                  <a:lnTo>
                    <a:pt x="680" y="532"/>
                  </a:lnTo>
                  <a:lnTo>
                    <a:pt x="680" y="536"/>
                  </a:lnTo>
                  <a:lnTo>
                    <a:pt x="674" y="534"/>
                  </a:lnTo>
                  <a:lnTo>
                    <a:pt x="674" y="536"/>
                  </a:lnTo>
                  <a:lnTo>
                    <a:pt x="676" y="538"/>
                  </a:lnTo>
                  <a:lnTo>
                    <a:pt x="674" y="540"/>
                  </a:lnTo>
                  <a:lnTo>
                    <a:pt x="672" y="538"/>
                  </a:lnTo>
                  <a:lnTo>
                    <a:pt x="672" y="536"/>
                  </a:lnTo>
                  <a:lnTo>
                    <a:pt x="668" y="536"/>
                  </a:lnTo>
                  <a:lnTo>
                    <a:pt x="666" y="534"/>
                  </a:lnTo>
                  <a:lnTo>
                    <a:pt x="666" y="536"/>
                  </a:lnTo>
                  <a:lnTo>
                    <a:pt x="666" y="534"/>
                  </a:lnTo>
                  <a:lnTo>
                    <a:pt x="662" y="534"/>
                  </a:lnTo>
                  <a:lnTo>
                    <a:pt x="650" y="526"/>
                  </a:lnTo>
                  <a:lnTo>
                    <a:pt x="654" y="524"/>
                  </a:lnTo>
                  <a:lnTo>
                    <a:pt x="648" y="526"/>
                  </a:lnTo>
                  <a:lnTo>
                    <a:pt x="642" y="518"/>
                  </a:lnTo>
                  <a:lnTo>
                    <a:pt x="640" y="514"/>
                  </a:lnTo>
                  <a:lnTo>
                    <a:pt x="632" y="508"/>
                  </a:lnTo>
                  <a:lnTo>
                    <a:pt x="624" y="506"/>
                  </a:lnTo>
                  <a:lnTo>
                    <a:pt x="628" y="506"/>
                  </a:lnTo>
                  <a:lnTo>
                    <a:pt x="628" y="502"/>
                  </a:lnTo>
                  <a:lnTo>
                    <a:pt x="624" y="504"/>
                  </a:lnTo>
                  <a:lnTo>
                    <a:pt x="610" y="500"/>
                  </a:lnTo>
                  <a:lnTo>
                    <a:pt x="612" y="500"/>
                  </a:lnTo>
                  <a:lnTo>
                    <a:pt x="610" y="496"/>
                  </a:lnTo>
                  <a:lnTo>
                    <a:pt x="606" y="498"/>
                  </a:lnTo>
                  <a:lnTo>
                    <a:pt x="594" y="492"/>
                  </a:lnTo>
                  <a:lnTo>
                    <a:pt x="602" y="488"/>
                  </a:lnTo>
                  <a:lnTo>
                    <a:pt x="602" y="484"/>
                  </a:lnTo>
                  <a:lnTo>
                    <a:pt x="600" y="476"/>
                  </a:lnTo>
                  <a:lnTo>
                    <a:pt x="602" y="472"/>
                  </a:lnTo>
                  <a:lnTo>
                    <a:pt x="606" y="476"/>
                  </a:lnTo>
                  <a:lnTo>
                    <a:pt x="606" y="484"/>
                  </a:lnTo>
                  <a:lnTo>
                    <a:pt x="608" y="486"/>
                  </a:lnTo>
                  <a:lnTo>
                    <a:pt x="606" y="488"/>
                  </a:lnTo>
                  <a:lnTo>
                    <a:pt x="606" y="490"/>
                  </a:lnTo>
                  <a:lnTo>
                    <a:pt x="608" y="488"/>
                  </a:lnTo>
                  <a:lnTo>
                    <a:pt x="608" y="478"/>
                  </a:lnTo>
                  <a:lnTo>
                    <a:pt x="616" y="478"/>
                  </a:lnTo>
                  <a:lnTo>
                    <a:pt x="608" y="476"/>
                  </a:lnTo>
                  <a:lnTo>
                    <a:pt x="602" y="470"/>
                  </a:lnTo>
                  <a:lnTo>
                    <a:pt x="600" y="474"/>
                  </a:lnTo>
                  <a:lnTo>
                    <a:pt x="594" y="480"/>
                  </a:lnTo>
                  <a:lnTo>
                    <a:pt x="580" y="484"/>
                  </a:lnTo>
                  <a:lnTo>
                    <a:pt x="566" y="482"/>
                  </a:lnTo>
                  <a:lnTo>
                    <a:pt x="556" y="478"/>
                  </a:lnTo>
                  <a:lnTo>
                    <a:pt x="562" y="474"/>
                  </a:lnTo>
                  <a:lnTo>
                    <a:pt x="560" y="470"/>
                  </a:lnTo>
                  <a:lnTo>
                    <a:pt x="558" y="466"/>
                  </a:lnTo>
                  <a:lnTo>
                    <a:pt x="556" y="468"/>
                  </a:lnTo>
                  <a:lnTo>
                    <a:pt x="558" y="472"/>
                  </a:lnTo>
                  <a:lnTo>
                    <a:pt x="550" y="474"/>
                  </a:lnTo>
                  <a:lnTo>
                    <a:pt x="526" y="468"/>
                  </a:lnTo>
                  <a:lnTo>
                    <a:pt x="500" y="474"/>
                  </a:lnTo>
                  <a:lnTo>
                    <a:pt x="492" y="472"/>
                  </a:lnTo>
                  <a:lnTo>
                    <a:pt x="496" y="472"/>
                  </a:lnTo>
                  <a:lnTo>
                    <a:pt x="490" y="468"/>
                  </a:lnTo>
                  <a:lnTo>
                    <a:pt x="492" y="466"/>
                  </a:lnTo>
                  <a:lnTo>
                    <a:pt x="484" y="466"/>
                  </a:lnTo>
                  <a:lnTo>
                    <a:pt x="482" y="462"/>
                  </a:lnTo>
                  <a:lnTo>
                    <a:pt x="474" y="460"/>
                  </a:lnTo>
                  <a:lnTo>
                    <a:pt x="478" y="456"/>
                  </a:lnTo>
                  <a:lnTo>
                    <a:pt x="478" y="454"/>
                  </a:lnTo>
                  <a:lnTo>
                    <a:pt x="476" y="454"/>
                  </a:lnTo>
                  <a:lnTo>
                    <a:pt x="480" y="446"/>
                  </a:lnTo>
                  <a:lnTo>
                    <a:pt x="482" y="444"/>
                  </a:lnTo>
                  <a:lnTo>
                    <a:pt x="480" y="446"/>
                  </a:lnTo>
                  <a:lnTo>
                    <a:pt x="478" y="448"/>
                  </a:lnTo>
                  <a:lnTo>
                    <a:pt x="468" y="458"/>
                  </a:lnTo>
                  <a:lnTo>
                    <a:pt x="466" y="458"/>
                  </a:lnTo>
                  <a:lnTo>
                    <a:pt x="460" y="454"/>
                  </a:lnTo>
                  <a:lnTo>
                    <a:pt x="452" y="454"/>
                  </a:lnTo>
                  <a:lnTo>
                    <a:pt x="460" y="446"/>
                  </a:lnTo>
                  <a:lnTo>
                    <a:pt x="452" y="448"/>
                  </a:lnTo>
                  <a:lnTo>
                    <a:pt x="456" y="446"/>
                  </a:lnTo>
                  <a:lnTo>
                    <a:pt x="454" y="448"/>
                  </a:lnTo>
                  <a:lnTo>
                    <a:pt x="454" y="444"/>
                  </a:lnTo>
                  <a:lnTo>
                    <a:pt x="450" y="448"/>
                  </a:lnTo>
                  <a:lnTo>
                    <a:pt x="452" y="444"/>
                  </a:lnTo>
                  <a:lnTo>
                    <a:pt x="446" y="446"/>
                  </a:lnTo>
                  <a:lnTo>
                    <a:pt x="450" y="442"/>
                  </a:lnTo>
                  <a:lnTo>
                    <a:pt x="450" y="440"/>
                  </a:lnTo>
                  <a:lnTo>
                    <a:pt x="444" y="442"/>
                  </a:lnTo>
                  <a:lnTo>
                    <a:pt x="444" y="440"/>
                  </a:lnTo>
                  <a:lnTo>
                    <a:pt x="440" y="444"/>
                  </a:lnTo>
                  <a:lnTo>
                    <a:pt x="434" y="444"/>
                  </a:lnTo>
                  <a:lnTo>
                    <a:pt x="434" y="442"/>
                  </a:lnTo>
                  <a:lnTo>
                    <a:pt x="448" y="438"/>
                  </a:lnTo>
                  <a:lnTo>
                    <a:pt x="446" y="436"/>
                  </a:lnTo>
                  <a:lnTo>
                    <a:pt x="444" y="440"/>
                  </a:lnTo>
                  <a:lnTo>
                    <a:pt x="436" y="440"/>
                  </a:lnTo>
                  <a:lnTo>
                    <a:pt x="436" y="436"/>
                  </a:lnTo>
                  <a:lnTo>
                    <a:pt x="434" y="434"/>
                  </a:lnTo>
                  <a:lnTo>
                    <a:pt x="438" y="434"/>
                  </a:lnTo>
                  <a:lnTo>
                    <a:pt x="434" y="432"/>
                  </a:lnTo>
                  <a:lnTo>
                    <a:pt x="438" y="432"/>
                  </a:lnTo>
                  <a:lnTo>
                    <a:pt x="436" y="430"/>
                  </a:lnTo>
                  <a:lnTo>
                    <a:pt x="448" y="430"/>
                  </a:lnTo>
                  <a:lnTo>
                    <a:pt x="446" y="426"/>
                  </a:lnTo>
                  <a:lnTo>
                    <a:pt x="438" y="426"/>
                  </a:lnTo>
                  <a:lnTo>
                    <a:pt x="428" y="434"/>
                  </a:lnTo>
                  <a:lnTo>
                    <a:pt x="428" y="432"/>
                  </a:lnTo>
                  <a:lnTo>
                    <a:pt x="426" y="432"/>
                  </a:lnTo>
                  <a:lnTo>
                    <a:pt x="424" y="434"/>
                  </a:lnTo>
                  <a:lnTo>
                    <a:pt x="424" y="432"/>
                  </a:lnTo>
                  <a:lnTo>
                    <a:pt x="422" y="432"/>
                  </a:lnTo>
                  <a:lnTo>
                    <a:pt x="422" y="434"/>
                  </a:lnTo>
                  <a:lnTo>
                    <a:pt x="420" y="436"/>
                  </a:lnTo>
                  <a:lnTo>
                    <a:pt x="418" y="434"/>
                  </a:lnTo>
                  <a:lnTo>
                    <a:pt x="420" y="432"/>
                  </a:lnTo>
                  <a:lnTo>
                    <a:pt x="418" y="432"/>
                  </a:lnTo>
                  <a:lnTo>
                    <a:pt x="420" y="432"/>
                  </a:lnTo>
                  <a:lnTo>
                    <a:pt x="416" y="434"/>
                  </a:lnTo>
                  <a:lnTo>
                    <a:pt x="418" y="428"/>
                  </a:lnTo>
                  <a:lnTo>
                    <a:pt x="416" y="424"/>
                  </a:lnTo>
                  <a:lnTo>
                    <a:pt x="414" y="430"/>
                  </a:lnTo>
                  <a:lnTo>
                    <a:pt x="414" y="432"/>
                  </a:lnTo>
                  <a:lnTo>
                    <a:pt x="414" y="436"/>
                  </a:lnTo>
                  <a:lnTo>
                    <a:pt x="410" y="434"/>
                  </a:lnTo>
                  <a:lnTo>
                    <a:pt x="412" y="432"/>
                  </a:lnTo>
                  <a:lnTo>
                    <a:pt x="408" y="436"/>
                  </a:lnTo>
                  <a:lnTo>
                    <a:pt x="410" y="438"/>
                  </a:lnTo>
                  <a:lnTo>
                    <a:pt x="408" y="438"/>
                  </a:lnTo>
                  <a:lnTo>
                    <a:pt x="404" y="432"/>
                  </a:lnTo>
                  <a:lnTo>
                    <a:pt x="412" y="422"/>
                  </a:lnTo>
                  <a:lnTo>
                    <a:pt x="412" y="420"/>
                  </a:lnTo>
                  <a:lnTo>
                    <a:pt x="404" y="430"/>
                  </a:lnTo>
                  <a:lnTo>
                    <a:pt x="402" y="426"/>
                  </a:lnTo>
                  <a:lnTo>
                    <a:pt x="396" y="428"/>
                  </a:lnTo>
                  <a:lnTo>
                    <a:pt x="396" y="432"/>
                  </a:lnTo>
                  <a:lnTo>
                    <a:pt x="402" y="428"/>
                  </a:lnTo>
                  <a:lnTo>
                    <a:pt x="400" y="432"/>
                  </a:lnTo>
                  <a:lnTo>
                    <a:pt x="398" y="432"/>
                  </a:lnTo>
                  <a:lnTo>
                    <a:pt x="398" y="434"/>
                  </a:lnTo>
                  <a:lnTo>
                    <a:pt x="398" y="436"/>
                  </a:lnTo>
                  <a:lnTo>
                    <a:pt x="396" y="436"/>
                  </a:lnTo>
                  <a:lnTo>
                    <a:pt x="396" y="438"/>
                  </a:lnTo>
                  <a:lnTo>
                    <a:pt x="388" y="438"/>
                  </a:lnTo>
                  <a:lnTo>
                    <a:pt x="396" y="438"/>
                  </a:lnTo>
                  <a:lnTo>
                    <a:pt x="390" y="440"/>
                  </a:lnTo>
                  <a:lnTo>
                    <a:pt x="388" y="442"/>
                  </a:lnTo>
                  <a:lnTo>
                    <a:pt x="390" y="442"/>
                  </a:lnTo>
                  <a:lnTo>
                    <a:pt x="396" y="440"/>
                  </a:lnTo>
                  <a:lnTo>
                    <a:pt x="396" y="444"/>
                  </a:lnTo>
                  <a:lnTo>
                    <a:pt x="400" y="440"/>
                  </a:lnTo>
                  <a:lnTo>
                    <a:pt x="400" y="446"/>
                  </a:lnTo>
                  <a:lnTo>
                    <a:pt x="396" y="448"/>
                  </a:lnTo>
                  <a:lnTo>
                    <a:pt x="394" y="446"/>
                  </a:lnTo>
                  <a:lnTo>
                    <a:pt x="390" y="450"/>
                  </a:lnTo>
                  <a:lnTo>
                    <a:pt x="388" y="450"/>
                  </a:lnTo>
                  <a:lnTo>
                    <a:pt x="396" y="448"/>
                  </a:lnTo>
                  <a:lnTo>
                    <a:pt x="398" y="452"/>
                  </a:lnTo>
                  <a:lnTo>
                    <a:pt x="398" y="448"/>
                  </a:lnTo>
                  <a:lnTo>
                    <a:pt x="400" y="448"/>
                  </a:lnTo>
                  <a:lnTo>
                    <a:pt x="400" y="450"/>
                  </a:lnTo>
                  <a:lnTo>
                    <a:pt x="402" y="446"/>
                  </a:lnTo>
                  <a:lnTo>
                    <a:pt x="406" y="452"/>
                  </a:lnTo>
                  <a:lnTo>
                    <a:pt x="402" y="456"/>
                  </a:lnTo>
                  <a:lnTo>
                    <a:pt x="400" y="454"/>
                  </a:lnTo>
                  <a:lnTo>
                    <a:pt x="400" y="456"/>
                  </a:lnTo>
                  <a:lnTo>
                    <a:pt x="398" y="456"/>
                  </a:lnTo>
                  <a:lnTo>
                    <a:pt x="398" y="458"/>
                  </a:lnTo>
                  <a:lnTo>
                    <a:pt x="396" y="460"/>
                  </a:lnTo>
                  <a:lnTo>
                    <a:pt x="396" y="458"/>
                  </a:lnTo>
                  <a:lnTo>
                    <a:pt x="396" y="460"/>
                  </a:lnTo>
                  <a:lnTo>
                    <a:pt x="394" y="464"/>
                  </a:lnTo>
                  <a:lnTo>
                    <a:pt x="398" y="460"/>
                  </a:lnTo>
                  <a:lnTo>
                    <a:pt x="400" y="462"/>
                  </a:lnTo>
                  <a:lnTo>
                    <a:pt x="398" y="464"/>
                  </a:lnTo>
                  <a:lnTo>
                    <a:pt x="400" y="462"/>
                  </a:lnTo>
                  <a:lnTo>
                    <a:pt x="398" y="466"/>
                  </a:lnTo>
                  <a:lnTo>
                    <a:pt x="396" y="462"/>
                  </a:lnTo>
                  <a:lnTo>
                    <a:pt x="394" y="468"/>
                  </a:lnTo>
                  <a:lnTo>
                    <a:pt x="394" y="472"/>
                  </a:lnTo>
                  <a:lnTo>
                    <a:pt x="390" y="468"/>
                  </a:lnTo>
                  <a:lnTo>
                    <a:pt x="390" y="472"/>
                  </a:lnTo>
                  <a:lnTo>
                    <a:pt x="388" y="474"/>
                  </a:lnTo>
                  <a:lnTo>
                    <a:pt x="378" y="472"/>
                  </a:lnTo>
                  <a:lnTo>
                    <a:pt x="378" y="468"/>
                  </a:lnTo>
                  <a:lnTo>
                    <a:pt x="380" y="466"/>
                  </a:lnTo>
                  <a:lnTo>
                    <a:pt x="378" y="466"/>
                  </a:lnTo>
                  <a:lnTo>
                    <a:pt x="372" y="474"/>
                  </a:lnTo>
                  <a:lnTo>
                    <a:pt x="372" y="468"/>
                  </a:lnTo>
                  <a:lnTo>
                    <a:pt x="370" y="464"/>
                  </a:lnTo>
                  <a:lnTo>
                    <a:pt x="370" y="468"/>
                  </a:lnTo>
                  <a:lnTo>
                    <a:pt x="366" y="474"/>
                  </a:lnTo>
                  <a:lnTo>
                    <a:pt x="366" y="480"/>
                  </a:lnTo>
                  <a:lnTo>
                    <a:pt x="364" y="478"/>
                  </a:lnTo>
                  <a:lnTo>
                    <a:pt x="364" y="472"/>
                  </a:lnTo>
                  <a:lnTo>
                    <a:pt x="362" y="468"/>
                  </a:lnTo>
                  <a:lnTo>
                    <a:pt x="362" y="474"/>
                  </a:lnTo>
                  <a:lnTo>
                    <a:pt x="358" y="474"/>
                  </a:lnTo>
                  <a:lnTo>
                    <a:pt x="360" y="476"/>
                  </a:lnTo>
                  <a:lnTo>
                    <a:pt x="362" y="482"/>
                  </a:lnTo>
                  <a:lnTo>
                    <a:pt x="356" y="474"/>
                  </a:lnTo>
                  <a:lnTo>
                    <a:pt x="358" y="480"/>
                  </a:lnTo>
                  <a:lnTo>
                    <a:pt x="358" y="482"/>
                  </a:lnTo>
                  <a:lnTo>
                    <a:pt x="356" y="484"/>
                  </a:lnTo>
                  <a:lnTo>
                    <a:pt x="352" y="480"/>
                  </a:lnTo>
                  <a:lnTo>
                    <a:pt x="354" y="484"/>
                  </a:lnTo>
                  <a:lnTo>
                    <a:pt x="350" y="484"/>
                  </a:lnTo>
                  <a:lnTo>
                    <a:pt x="350" y="486"/>
                  </a:lnTo>
                  <a:lnTo>
                    <a:pt x="346" y="488"/>
                  </a:lnTo>
                  <a:lnTo>
                    <a:pt x="350" y="478"/>
                  </a:lnTo>
                  <a:lnTo>
                    <a:pt x="344" y="488"/>
                  </a:lnTo>
                  <a:lnTo>
                    <a:pt x="342" y="486"/>
                  </a:lnTo>
                  <a:lnTo>
                    <a:pt x="344" y="484"/>
                  </a:lnTo>
                  <a:lnTo>
                    <a:pt x="340" y="484"/>
                  </a:lnTo>
                  <a:lnTo>
                    <a:pt x="342" y="488"/>
                  </a:lnTo>
                  <a:lnTo>
                    <a:pt x="340" y="488"/>
                  </a:lnTo>
                  <a:lnTo>
                    <a:pt x="342" y="488"/>
                  </a:lnTo>
                  <a:lnTo>
                    <a:pt x="332" y="492"/>
                  </a:lnTo>
                  <a:lnTo>
                    <a:pt x="332" y="496"/>
                  </a:lnTo>
                  <a:lnTo>
                    <a:pt x="332" y="498"/>
                  </a:lnTo>
                  <a:lnTo>
                    <a:pt x="330" y="492"/>
                  </a:lnTo>
                  <a:lnTo>
                    <a:pt x="324" y="492"/>
                  </a:lnTo>
                  <a:lnTo>
                    <a:pt x="328" y="496"/>
                  </a:lnTo>
                  <a:lnTo>
                    <a:pt x="320" y="494"/>
                  </a:lnTo>
                  <a:lnTo>
                    <a:pt x="314" y="498"/>
                  </a:lnTo>
                  <a:lnTo>
                    <a:pt x="314" y="496"/>
                  </a:lnTo>
                  <a:lnTo>
                    <a:pt x="306" y="492"/>
                  </a:lnTo>
                  <a:lnTo>
                    <a:pt x="310" y="490"/>
                  </a:lnTo>
                  <a:lnTo>
                    <a:pt x="312" y="490"/>
                  </a:lnTo>
                  <a:lnTo>
                    <a:pt x="310" y="488"/>
                  </a:lnTo>
                  <a:lnTo>
                    <a:pt x="316" y="484"/>
                  </a:lnTo>
                  <a:lnTo>
                    <a:pt x="322" y="488"/>
                  </a:lnTo>
                  <a:lnTo>
                    <a:pt x="320" y="484"/>
                  </a:lnTo>
                  <a:lnTo>
                    <a:pt x="328" y="482"/>
                  </a:lnTo>
                  <a:lnTo>
                    <a:pt x="328" y="480"/>
                  </a:lnTo>
                  <a:lnTo>
                    <a:pt x="332" y="474"/>
                  </a:lnTo>
                  <a:lnTo>
                    <a:pt x="322" y="478"/>
                  </a:lnTo>
                  <a:lnTo>
                    <a:pt x="320" y="480"/>
                  </a:lnTo>
                  <a:lnTo>
                    <a:pt x="322" y="482"/>
                  </a:lnTo>
                  <a:lnTo>
                    <a:pt x="312" y="474"/>
                  </a:lnTo>
                  <a:lnTo>
                    <a:pt x="318" y="464"/>
                  </a:lnTo>
                  <a:lnTo>
                    <a:pt x="324" y="458"/>
                  </a:lnTo>
                  <a:lnTo>
                    <a:pt x="326" y="450"/>
                  </a:lnTo>
                  <a:lnTo>
                    <a:pt x="328" y="450"/>
                  </a:lnTo>
                  <a:lnTo>
                    <a:pt x="330" y="444"/>
                  </a:lnTo>
                  <a:lnTo>
                    <a:pt x="328" y="436"/>
                  </a:lnTo>
                  <a:lnTo>
                    <a:pt x="334" y="434"/>
                  </a:lnTo>
                  <a:lnTo>
                    <a:pt x="350" y="426"/>
                  </a:lnTo>
                  <a:lnTo>
                    <a:pt x="358" y="432"/>
                  </a:lnTo>
                  <a:lnTo>
                    <a:pt x="364" y="430"/>
                  </a:lnTo>
                  <a:lnTo>
                    <a:pt x="382" y="436"/>
                  </a:lnTo>
                  <a:lnTo>
                    <a:pt x="378" y="432"/>
                  </a:lnTo>
                  <a:lnTo>
                    <a:pt x="374" y="432"/>
                  </a:lnTo>
                  <a:lnTo>
                    <a:pt x="358" y="422"/>
                  </a:lnTo>
                  <a:lnTo>
                    <a:pt x="370" y="412"/>
                  </a:lnTo>
                  <a:lnTo>
                    <a:pt x="378" y="410"/>
                  </a:lnTo>
                  <a:lnTo>
                    <a:pt x="370" y="410"/>
                  </a:lnTo>
                  <a:lnTo>
                    <a:pt x="364" y="414"/>
                  </a:lnTo>
                  <a:lnTo>
                    <a:pt x="360" y="418"/>
                  </a:lnTo>
                  <a:lnTo>
                    <a:pt x="350" y="416"/>
                  </a:lnTo>
                  <a:lnTo>
                    <a:pt x="348" y="414"/>
                  </a:lnTo>
                  <a:lnTo>
                    <a:pt x="346" y="414"/>
                  </a:lnTo>
                  <a:lnTo>
                    <a:pt x="338" y="418"/>
                  </a:lnTo>
                  <a:lnTo>
                    <a:pt x="332" y="424"/>
                  </a:lnTo>
                  <a:lnTo>
                    <a:pt x="320" y="428"/>
                  </a:lnTo>
                  <a:lnTo>
                    <a:pt x="318" y="432"/>
                  </a:lnTo>
                  <a:lnTo>
                    <a:pt x="318" y="436"/>
                  </a:lnTo>
                  <a:lnTo>
                    <a:pt x="316" y="434"/>
                  </a:lnTo>
                  <a:lnTo>
                    <a:pt x="312" y="438"/>
                  </a:lnTo>
                  <a:lnTo>
                    <a:pt x="306" y="444"/>
                  </a:lnTo>
                  <a:lnTo>
                    <a:pt x="306" y="446"/>
                  </a:lnTo>
                  <a:lnTo>
                    <a:pt x="306" y="448"/>
                  </a:lnTo>
                  <a:lnTo>
                    <a:pt x="302" y="450"/>
                  </a:lnTo>
                  <a:lnTo>
                    <a:pt x="296" y="454"/>
                  </a:lnTo>
                  <a:lnTo>
                    <a:pt x="290" y="452"/>
                  </a:lnTo>
                  <a:lnTo>
                    <a:pt x="290" y="448"/>
                  </a:lnTo>
                  <a:lnTo>
                    <a:pt x="286" y="448"/>
                  </a:lnTo>
                  <a:lnTo>
                    <a:pt x="290" y="450"/>
                  </a:lnTo>
                  <a:lnTo>
                    <a:pt x="290" y="452"/>
                  </a:lnTo>
                  <a:lnTo>
                    <a:pt x="296" y="458"/>
                  </a:lnTo>
                  <a:lnTo>
                    <a:pt x="292" y="466"/>
                  </a:lnTo>
                  <a:lnTo>
                    <a:pt x="280" y="466"/>
                  </a:lnTo>
                  <a:lnTo>
                    <a:pt x="280" y="468"/>
                  </a:lnTo>
                  <a:lnTo>
                    <a:pt x="286" y="468"/>
                  </a:lnTo>
                  <a:lnTo>
                    <a:pt x="284" y="474"/>
                  </a:lnTo>
                  <a:lnTo>
                    <a:pt x="280" y="474"/>
                  </a:lnTo>
                  <a:lnTo>
                    <a:pt x="274" y="474"/>
                  </a:lnTo>
                  <a:lnTo>
                    <a:pt x="280" y="472"/>
                  </a:lnTo>
                  <a:lnTo>
                    <a:pt x="276" y="468"/>
                  </a:lnTo>
                  <a:lnTo>
                    <a:pt x="274" y="474"/>
                  </a:lnTo>
                  <a:lnTo>
                    <a:pt x="272" y="474"/>
                  </a:lnTo>
                  <a:lnTo>
                    <a:pt x="270" y="472"/>
                  </a:lnTo>
                  <a:lnTo>
                    <a:pt x="268" y="474"/>
                  </a:lnTo>
                  <a:lnTo>
                    <a:pt x="272" y="476"/>
                  </a:lnTo>
                  <a:lnTo>
                    <a:pt x="270" y="476"/>
                  </a:lnTo>
                  <a:lnTo>
                    <a:pt x="264" y="478"/>
                  </a:lnTo>
                  <a:lnTo>
                    <a:pt x="268" y="478"/>
                  </a:lnTo>
                  <a:lnTo>
                    <a:pt x="268" y="482"/>
                  </a:lnTo>
                  <a:lnTo>
                    <a:pt x="256" y="484"/>
                  </a:lnTo>
                  <a:lnTo>
                    <a:pt x="262" y="484"/>
                  </a:lnTo>
                  <a:lnTo>
                    <a:pt x="258" y="486"/>
                  </a:lnTo>
                  <a:lnTo>
                    <a:pt x="256" y="492"/>
                  </a:lnTo>
                  <a:lnTo>
                    <a:pt x="254" y="492"/>
                  </a:lnTo>
                  <a:lnTo>
                    <a:pt x="254" y="494"/>
                  </a:lnTo>
                  <a:lnTo>
                    <a:pt x="254" y="498"/>
                  </a:lnTo>
                  <a:lnTo>
                    <a:pt x="258" y="496"/>
                  </a:lnTo>
                  <a:lnTo>
                    <a:pt x="266" y="496"/>
                  </a:lnTo>
                  <a:lnTo>
                    <a:pt x="272" y="500"/>
                  </a:lnTo>
                  <a:lnTo>
                    <a:pt x="276" y="506"/>
                  </a:lnTo>
                  <a:lnTo>
                    <a:pt x="274" y="506"/>
                  </a:lnTo>
                  <a:lnTo>
                    <a:pt x="276" y="506"/>
                  </a:lnTo>
                  <a:lnTo>
                    <a:pt x="272" y="506"/>
                  </a:lnTo>
                  <a:lnTo>
                    <a:pt x="270" y="510"/>
                  </a:lnTo>
                  <a:lnTo>
                    <a:pt x="268" y="516"/>
                  </a:lnTo>
                  <a:lnTo>
                    <a:pt x="260" y="514"/>
                  </a:lnTo>
                  <a:lnTo>
                    <a:pt x="258" y="518"/>
                  </a:lnTo>
                  <a:lnTo>
                    <a:pt x="254" y="518"/>
                  </a:lnTo>
                  <a:lnTo>
                    <a:pt x="256" y="524"/>
                  </a:lnTo>
                  <a:lnTo>
                    <a:pt x="246" y="526"/>
                  </a:lnTo>
                  <a:lnTo>
                    <a:pt x="254" y="526"/>
                  </a:lnTo>
                  <a:lnTo>
                    <a:pt x="250" y="528"/>
                  </a:lnTo>
                  <a:lnTo>
                    <a:pt x="252" y="530"/>
                  </a:lnTo>
                  <a:lnTo>
                    <a:pt x="250" y="530"/>
                  </a:lnTo>
                  <a:lnTo>
                    <a:pt x="248" y="530"/>
                  </a:lnTo>
                  <a:lnTo>
                    <a:pt x="250" y="532"/>
                  </a:lnTo>
                  <a:lnTo>
                    <a:pt x="246" y="532"/>
                  </a:lnTo>
                  <a:lnTo>
                    <a:pt x="246" y="536"/>
                  </a:lnTo>
                  <a:lnTo>
                    <a:pt x="242" y="528"/>
                  </a:lnTo>
                  <a:lnTo>
                    <a:pt x="242" y="534"/>
                  </a:lnTo>
                  <a:lnTo>
                    <a:pt x="240" y="532"/>
                  </a:lnTo>
                  <a:lnTo>
                    <a:pt x="242" y="536"/>
                  </a:lnTo>
                  <a:lnTo>
                    <a:pt x="240" y="534"/>
                  </a:lnTo>
                  <a:lnTo>
                    <a:pt x="236" y="536"/>
                  </a:lnTo>
                  <a:lnTo>
                    <a:pt x="228" y="536"/>
                  </a:lnTo>
                  <a:lnTo>
                    <a:pt x="228" y="542"/>
                  </a:lnTo>
                  <a:lnTo>
                    <a:pt x="222" y="542"/>
                  </a:lnTo>
                  <a:lnTo>
                    <a:pt x="220" y="544"/>
                  </a:lnTo>
                  <a:lnTo>
                    <a:pt x="214" y="544"/>
                  </a:lnTo>
                  <a:lnTo>
                    <a:pt x="216" y="548"/>
                  </a:lnTo>
                  <a:lnTo>
                    <a:pt x="210" y="548"/>
                  </a:lnTo>
                  <a:lnTo>
                    <a:pt x="208" y="552"/>
                  </a:lnTo>
                  <a:lnTo>
                    <a:pt x="202" y="550"/>
                  </a:lnTo>
                  <a:lnTo>
                    <a:pt x="202" y="552"/>
                  </a:lnTo>
                  <a:lnTo>
                    <a:pt x="200" y="552"/>
                  </a:lnTo>
                  <a:lnTo>
                    <a:pt x="202" y="554"/>
                  </a:lnTo>
                  <a:lnTo>
                    <a:pt x="198" y="552"/>
                  </a:lnTo>
                  <a:lnTo>
                    <a:pt x="190" y="558"/>
                  </a:lnTo>
                  <a:lnTo>
                    <a:pt x="188" y="560"/>
                  </a:lnTo>
                  <a:lnTo>
                    <a:pt x="194" y="562"/>
                  </a:lnTo>
                  <a:lnTo>
                    <a:pt x="190" y="562"/>
                  </a:lnTo>
                  <a:lnTo>
                    <a:pt x="190" y="564"/>
                  </a:lnTo>
                  <a:lnTo>
                    <a:pt x="192" y="564"/>
                  </a:lnTo>
                  <a:lnTo>
                    <a:pt x="192" y="566"/>
                  </a:lnTo>
                  <a:lnTo>
                    <a:pt x="190" y="566"/>
                  </a:lnTo>
                  <a:lnTo>
                    <a:pt x="190" y="570"/>
                  </a:lnTo>
                  <a:lnTo>
                    <a:pt x="184" y="570"/>
                  </a:lnTo>
                  <a:lnTo>
                    <a:pt x="186" y="570"/>
                  </a:lnTo>
                  <a:lnTo>
                    <a:pt x="180" y="568"/>
                  </a:lnTo>
                  <a:lnTo>
                    <a:pt x="178" y="574"/>
                  </a:lnTo>
                  <a:lnTo>
                    <a:pt x="176" y="570"/>
                  </a:lnTo>
                  <a:lnTo>
                    <a:pt x="176" y="572"/>
                  </a:lnTo>
                  <a:lnTo>
                    <a:pt x="172" y="576"/>
                  </a:lnTo>
                  <a:lnTo>
                    <a:pt x="170" y="574"/>
                  </a:lnTo>
                  <a:lnTo>
                    <a:pt x="170" y="576"/>
                  </a:lnTo>
                  <a:lnTo>
                    <a:pt x="168" y="578"/>
                  </a:lnTo>
                  <a:lnTo>
                    <a:pt x="164" y="572"/>
                  </a:lnTo>
                  <a:lnTo>
                    <a:pt x="164" y="576"/>
                  </a:lnTo>
                  <a:lnTo>
                    <a:pt x="160" y="578"/>
                  </a:lnTo>
                  <a:lnTo>
                    <a:pt x="162" y="580"/>
                  </a:lnTo>
                  <a:lnTo>
                    <a:pt x="162" y="582"/>
                  </a:lnTo>
                  <a:lnTo>
                    <a:pt x="156" y="582"/>
                  </a:lnTo>
                  <a:lnTo>
                    <a:pt x="154" y="578"/>
                  </a:lnTo>
                  <a:lnTo>
                    <a:pt x="146" y="582"/>
                  </a:lnTo>
                  <a:lnTo>
                    <a:pt x="144" y="584"/>
                  </a:lnTo>
                  <a:lnTo>
                    <a:pt x="152" y="584"/>
                  </a:lnTo>
                  <a:lnTo>
                    <a:pt x="150" y="588"/>
                  </a:lnTo>
                  <a:lnTo>
                    <a:pt x="144" y="584"/>
                  </a:lnTo>
                  <a:lnTo>
                    <a:pt x="144" y="588"/>
                  </a:lnTo>
                  <a:lnTo>
                    <a:pt x="138" y="586"/>
                  </a:lnTo>
                  <a:lnTo>
                    <a:pt x="130" y="592"/>
                  </a:lnTo>
                  <a:lnTo>
                    <a:pt x="134" y="594"/>
                  </a:lnTo>
                  <a:lnTo>
                    <a:pt x="132" y="592"/>
                  </a:lnTo>
                  <a:lnTo>
                    <a:pt x="136" y="590"/>
                  </a:lnTo>
                  <a:lnTo>
                    <a:pt x="140" y="594"/>
                  </a:lnTo>
                  <a:lnTo>
                    <a:pt x="136" y="596"/>
                  </a:lnTo>
                  <a:lnTo>
                    <a:pt x="138" y="596"/>
                  </a:lnTo>
                  <a:lnTo>
                    <a:pt x="144" y="596"/>
                  </a:lnTo>
                  <a:lnTo>
                    <a:pt x="138" y="598"/>
                  </a:lnTo>
                  <a:lnTo>
                    <a:pt x="136" y="596"/>
                  </a:lnTo>
                  <a:lnTo>
                    <a:pt x="136" y="602"/>
                  </a:lnTo>
                  <a:lnTo>
                    <a:pt x="134" y="600"/>
                  </a:lnTo>
                  <a:lnTo>
                    <a:pt x="134" y="604"/>
                  </a:lnTo>
                  <a:lnTo>
                    <a:pt x="130" y="602"/>
                  </a:lnTo>
                  <a:lnTo>
                    <a:pt x="132" y="602"/>
                  </a:lnTo>
                  <a:lnTo>
                    <a:pt x="130" y="602"/>
                  </a:lnTo>
                  <a:lnTo>
                    <a:pt x="130" y="598"/>
                  </a:lnTo>
                  <a:lnTo>
                    <a:pt x="134" y="596"/>
                  </a:lnTo>
                  <a:lnTo>
                    <a:pt x="130" y="596"/>
                  </a:lnTo>
                  <a:lnTo>
                    <a:pt x="132" y="596"/>
                  </a:lnTo>
                  <a:lnTo>
                    <a:pt x="128" y="598"/>
                  </a:lnTo>
                  <a:lnTo>
                    <a:pt x="128" y="596"/>
                  </a:lnTo>
                  <a:lnTo>
                    <a:pt x="128" y="600"/>
                  </a:lnTo>
                  <a:lnTo>
                    <a:pt x="126" y="602"/>
                  </a:lnTo>
                  <a:lnTo>
                    <a:pt x="128" y="602"/>
                  </a:lnTo>
                  <a:lnTo>
                    <a:pt x="126" y="604"/>
                  </a:lnTo>
                  <a:lnTo>
                    <a:pt x="124" y="602"/>
                  </a:lnTo>
                  <a:lnTo>
                    <a:pt x="120" y="604"/>
                  </a:lnTo>
                  <a:lnTo>
                    <a:pt x="110" y="604"/>
                  </a:lnTo>
                  <a:lnTo>
                    <a:pt x="108" y="608"/>
                  </a:lnTo>
                  <a:lnTo>
                    <a:pt x="106" y="604"/>
                  </a:lnTo>
                  <a:lnTo>
                    <a:pt x="104" y="610"/>
                  </a:lnTo>
                  <a:lnTo>
                    <a:pt x="102" y="614"/>
                  </a:lnTo>
                  <a:lnTo>
                    <a:pt x="100" y="614"/>
                  </a:lnTo>
                  <a:lnTo>
                    <a:pt x="98" y="614"/>
                  </a:lnTo>
                  <a:lnTo>
                    <a:pt x="102" y="614"/>
                  </a:lnTo>
                  <a:lnTo>
                    <a:pt x="100" y="612"/>
                  </a:lnTo>
                  <a:lnTo>
                    <a:pt x="102" y="612"/>
                  </a:lnTo>
                  <a:lnTo>
                    <a:pt x="100" y="608"/>
                  </a:lnTo>
                  <a:lnTo>
                    <a:pt x="102" y="604"/>
                  </a:lnTo>
                  <a:lnTo>
                    <a:pt x="98" y="604"/>
                  </a:lnTo>
                  <a:lnTo>
                    <a:pt x="98" y="606"/>
                  </a:lnTo>
                  <a:lnTo>
                    <a:pt x="92" y="604"/>
                  </a:lnTo>
                  <a:lnTo>
                    <a:pt x="90" y="610"/>
                  </a:lnTo>
                  <a:lnTo>
                    <a:pt x="88" y="606"/>
                  </a:lnTo>
                  <a:lnTo>
                    <a:pt x="88" y="610"/>
                  </a:lnTo>
                  <a:lnTo>
                    <a:pt x="82" y="610"/>
                  </a:lnTo>
                  <a:lnTo>
                    <a:pt x="84" y="612"/>
                  </a:lnTo>
                  <a:lnTo>
                    <a:pt x="78" y="616"/>
                  </a:lnTo>
                  <a:lnTo>
                    <a:pt x="76" y="610"/>
                  </a:lnTo>
                  <a:lnTo>
                    <a:pt x="72" y="612"/>
                  </a:lnTo>
                  <a:lnTo>
                    <a:pt x="74" y="614"/>
                  </a:lnTo>
                  <a:lnTo>
                    <a:pt x="70" y="614"/>
                  </a:lnTo>
                  <a:lnTo>
                    <a:pt x="68" y="614"/>
                  </a:lnTo>
                  <a:lnTo>
                    <a:pt x="58" y="618"/>
                  </a:lnTo>
                  <a:lnTo>
                    <a:pt x="52" y="616"/>
                  </a:lnTo>
                  <a:lnTo>
                    <a:pt x="54" y="612"/>
                  </a:lnTo>
                  <a:lnTo>
                    <a:pt x="58" y="608"/>
                  </a:lnTo>
                  <a:lnTo>
                    <a:pt x="62" y="610"/>
                  </a:lnTo>
                  <a:lnTo>
                    <a:pt x="52" y="604"/>
                  </a:lnTo>
                  <a:lnTo>
                    <a:pt x="48" y="610"/>
                  </a:lnTo>
                  <a:lnTo>
                    <a:pt x="48" y="614"/>
                  </a:lnTo>
                  <a:lnTo>
                    <a:pt x="42" y="620"/>
                  </a:lnTo>
                  <a:lnTo>
                    <a:pt x="38" y="618"/>
                  </a:lnTo>
                  <a:lnTo>
                    <a:pt x="38" y="624"/>
                  </a:lnTo>
                  <a:lnTo>
                    <a:pt x="34" y="624"/>
                  </a:lnTo>
                  <a:lnTo>
                    <a:pt x="34" y="622"/>
                  </a:lnTo>
                  <a:lnTo>
                    <a:pt x="32" y="624"/>
                  </a:lnTo>
                  <a:lnTo>
                    <a:pt x="26" y="624"/>
                  </a:lnTo>
                  <a:lnTo>
                    <a:pt x="24" y="620"/>
                  </a:lnTo>
                  <a:lnTo>
                    <a:pt x="28" y="622"/>
                  </a:lnTo>
                  <a:lnTo>
                    <a:pt x="24" y="614"/>
                  </a:lnTo>
                  <a:lnTo>
                    <a:pt x="22" y="614"/>
                  </a:lnTo>
                  <a:lnTo>
                    <a:pt x="22" y="618"/>
                  </a:lnTo>
                  <a:lnTo>
                    <a:pt x="22" y="622"/>
                  </a:lnTo>
                  <a:lnTo>
                    <a:pt x="22" y="626"/>
                  </a:lnTo>
                  <a:lnTo>
                    <a:pt x="22" y="622"/>
                  </a:lnTo>
                  <a:lnTo>
                    <a:pt x="18" y="626"/>
                  </a:lnTo>
                  <a:lnTo>
                    <a:pt x="14" y="626"/>
                  </a:lnTo>
                  <a:lnTo>
                    <a:pt x="12" y="622"/>
                  </a:lnTo>
                  <a:lnTo>
                    <a:pt x="14" y="622"/>
                  </a:lnTo>
                  <a:lnTo>
                    <a:pt x="10" y="616"/>
                  </a:lnTo>
                  <a:lnTo>
                    <a:pt x="8" y="616"/>
                  </a:lnTo>
                  <a:lnTo>
                    <a:pt x="6" y="622"/>
                  </a:lnTo>
                  <a:lnTo>
                    <a:pt x="10" y="624"/>
                  </a:lnTo>
                  <a:lnTo>
                    <a:pt x="2" y="628"/>
                  </a:lnTo>
                  <a:lnTo>
                    <a:pt x="0" y="626"/>
                  </a:lnTo>
                  <a:lnTo>
                    <a:pt x="4" y="624"/>
                  </a:lnTo>
                  <a:lnTo>
                    <a:pt x="2" y="624"/>
                  </a:lnTo>
                  <a:lnTo>
                    <a:pt x="4" y="622"/>
                  </a:lnTo>
                  <a:lnTo>
                    <a:pt x="6" y="622"/>
                  </a:lnTo>
                  <a:lnTo>
                    <a:pt x="4" y="616"/>
                  </a:lnTo>
                  <a:lnTo>
                    <a:pt x="12" y="614"/>
                  </a:lnTo>
                  <a:lnTo>
                    <a:pt x="16" y="616"/>
                  </a:lnTo>
                  <a:lnTo>
                    <a:pt x="18" y="614"/>
                  </a:lnTo>
                  <a:lnTo>
                    <a:pt x="28" y="610"/>
                  </a:lnTo>
                  <a:lnTo>
                    <a:pt x="28" y="608"/>
                  </a:lnTo>
                  <a:lnTo>
                    <a:pt x="26" y="608"/>
                  </a:lnTo>
                  <a:lnTo>
                    <a:pt x="50" y="594"/>
                  </a:lnTo>
                  <a:lnTo>
                    <a:pt x="66" y="592"/>
                  </a:lnTo>
                  <a:lnTo>
                    <a:pt x="60" y="594"/>
                  </a:lnTo>
                  <a:lnTo>
                    <a:pt x="64" y="594"/>
                  </a:lnTo>
                  <a:lnTo>
                    <a:pt x="74" y="594"/>
                  </a:lnTo>
                  <a:lnTo>
                    <a:pt x="74" y="596"/>
                  </a:lnTo>
                  <a:lnTo>
                    <a:pt x="68" y="596"/>
                  </a:lnTo>
                  <a:lnTo>
                    <a:pt x="70" y="598"/>
                  </a:lnTo>
                  <a:lnTo>
                    <a:pt x="70" y="600"/>
                  </a:lnTo>
                  <a:lnTo>
                    <a:pt x="74" y="604"/>
                  </a:lnTo>
                  <a:lnTo>
                    <a:pt x="76" y="604"/>
                  </a:lnTo>
                  <a:lnTo>
                    <a:pt x="74" y="604"/>
                  </a:lnTo>
                  <a:lnTo>
                    <a:pt x="74" y="598"/>
                  </a:lnTo>
                  <a:lnTo>
                    <a:pt x="82" y="600"/>
                  </a:lnTo>
                  <a:lnTo>
                    <a:pt x="82" y="604"/>
                  </a:lnTo>
                  <a:lnTo>
                    <a:pt x="86" y="604"/>
                  </a:lnTo>
                  <a:lnTo>
                    <a:pt x="86" y="602"/>
                  </a:lnTo>
                  <a:lnTo>
                    <a:pt x="88" y="602"/>
                  </a:lnTo>
                  <a:lnTo>
                    <a:pt x="80" y="598"/>
                  </a:lnTo>
                  <a:lnTo>
                    <a:pt x="88" y="586"/>
                  </a:lnTo>
                  <a:lnTo>
                    <a:pt x="102" y="578"/>
                  </a:lnTo>
                  <a:lnTo>
                    <a:pt x="120" y="572"/>
                  </a:lnTo>
                  <a:lnTo>
                    <a:pt x="118" y="572"/>
                  </a:lnTo>
                  <a:lnTo>
                    <a:pt x="120" y="572"/>
                  </a:lnTo>
                  <a:lnTo>
                    <a:pt x="128" y="566"/>
                  </a:lnTo>
                  <a:lnTo>
                    <a:pt x="126" y="570"/>
                  </a:lnTo>
                  <a:lnTo>
                    <a:pt x="126" y="568"/>
                  </a:lnTo>
                  <a:lnTo>
                    <a:pt x="130" y="570"/>
                  </a:lnTo>
                  <a:lnTo>
                    <a:pt x="134" y="572"/>
                  </a:lnTo>
                  <a:lnTo>
                    <a:pt x="134" y="564"/>
                  </a:lnTo>
                  <a:lnTo>
                    <a:pt x="136" y="562"/>
                  </a:lnTo>
                  <a:lnTo>
                    <a:pt x="146" y="552"/>
                  </a:lnTo>
                  <a:lnTo>
                    <a:pt x="152" y="552"/>
                  </a:lnTo>
                  <a:lnTo>
                    <a:pt x="156" y="546"/>
                  </a:lnTo>
                  <a:lnTo>
                    <a:pt x="164" y="544"/>
                  </a:lnTo>
                  <a:lnTo>
                    <a:pt x="164" y="548"/>
                  </a:lnTo>
                  <a:lnTo>
                    <a:pt x="168" y="548"/>
                  </a:lnTo>
                  <a:lnTo>
                    <a:pt x="170" y="546"/>
                  </a:lnTo>
                  <a:lnTo>
                    <a:pt x="168" y="544"/>
                  </a:lnTo>
                  <a:lnTo>
                    <a:pt x="168" y="548"/>
                  </a:lnTo>
                  <a:lnTo>
                    <a:pt x="164" y="548"/>
                  </a:lnTo>
                  <a:lnTo>
                    <a:pt x="164" y="542"/>
                  </a:lnTo>
                  <a:lnTo>
                    <a:pt x="162" y="542"/>
                  </a:lnTo>
                  <a:lnTo>
                    <a:pt x="168" y="524"/>
                  </a:lnTo>
                  <a:lnTo>
                    <a:pt x="174" y="520"/>
                  </a:lnTo>
                  <a:lnTo>
                    <a:pt x="178" y="522"/>
                  </a:lnTo>
                  <a:lnTo>
                    <a:pt x="176" y="518"/>
                  </a:lnTo>
                  <a:lnTo>
                    <a:pt x="172" y="518"/>
                  </a:lnTo>
                  <a:lnTo>
                    <a:pt x="170" y="516"/>
                  </a:lnTo>
                  <a:lnTo>
                    <a:pt x="172" y="512"/>
                  </a:lnTo>
                  <a:lnTo>
                    <a:pt x="178" y="504"/>
                  </a:lnTo>
                  <a:lnTo>
                    <a:pt x="180" y="504"/>
                  </a:lnTo>
                  <a:lnTo>
                    <a:pt x="188" y="500"/>
                  </a:lnTo>
                  <a:lnTo>
                    <a:pt x="186" y="500"/>
                  </a:lnTo>
                  <a:lnTo>
                    <a:pt x="190" y="494"/>
                  </a:lnTo>
                  <a:lnTo>
                    <a:pt x="190" y="490"/>
                  </a:lnTo>
                  <a:lnTo>
                    <a:pt x="194" y="484"/>
                  </a:lnTo>
                  <a:lnTo>
                    <a:pt x="192" y="486"/>
                  </a:lnTo>
                  <a:lnTo>
                    <a:pt x="190" y="490"/>
                  </a:lnTo>
                  <a:lnTo>
                    <a:pt x="186" y="494"/>
                  </a:lnTo>
                  <a:lnTo>
                    <a:pt x="184" y="494"/>
                  </a:lnTo>
                  <a:lnTo>
                    <a:pt x="156" y="502"/>
                  </a:lnTo>
                  <a:lnTo>
                    <a:pt x="154" y="500"/>
                  </a:lnTo>
                  <a:lnTo>
                    <a:pt x="154" y="494"/>
                  </a:lnTo>
                  <a:lnTo>
                    <a:pt x="152" y="492"/>
                  </a:lnTo>
                  <a:lnTo>
                    <a:pt x="152" y="488"/>
                  </a:lnTo>
                  <a:lnTo>
                    <a:pt x="154" y="486"/>
                  </a:lnTo>
                  <a:lnTo>
                    <a:pt x="152" y="484"/>
                  </a:lnTo>
                  <a:lnTo>
                    <a:pt x="160" y="486"/>
                  </a:lnTo>
                  <a:lnTo>
                    <a:pt x="164" y="492"/>
                  </a:lnTo>
                  <a:lnTo>
                    <a:pt x="162" y="484"/>
                  </a:lnTo>
                  <a:lnTo>
                    <a:pt x="154" y="484"/>
                  </a:lnTo>
                  <a:lnTo>
                    <a:pt x="152" y="476"/>
                  </a:lnTo>
                  <a:lnTo>
                    <a:pt x="154" y="484"/>
                  </a:lnTo>
                  <a:lnTo>
                    <a:pt x="148" y="490"/>
                  </a:lnTo>
                  <a:lnTo>
                    <a:pt x="146" y="486"/>
                  </a:lnTo>
                  <a:lnTo>
                    <a:pt x="148" y="484"/>
                  </a:lnTo>
                  <a:lnTo>
                    <a:pt x="144" y="484"/>
                  </a:lnTo>
                  <a:lnTo>
                    <a:pt x="146" y="486"/>
                  </a:lnTo>
                  <a:lnTo>
                    <a:pt x="144" y="492"/>
                  </a:lnTo>
                  <a:lnTo>
                    <a:pt x="142" y="494"/>
                  </a:lnTo>
                  <a:lnTo>
                    <a:pt x="144" y="492"/>
                  </a:lnTo>
                  <a:lnTo>
                    <a:pt x="142" y="492"/>
                  </a:lnTo>
                  <a:lnTo>
                    <a:pt x="144" y="504"/>
                  </a:lnTo>
                  <a:lnTo>
                    <a:pt x="140" y="508"/>
                  </a:lnTo>
                  <a:lnTo>
                    <a:pt x="136" y="506"/>
                  </a:lnTo>
                  <a:lnTo>
                    <a:pt x="128" y="490"/>
                  </a:lnTo>
                  <a:lnTo>
                    <a:pt x="126" y="488"/>
                  </a:lnTo>
                  <a:lnTo>
                    <a:pt x="126" y="484"/>
                  </a:lnTo>
                  <a:lnTo>
                    <a:pt x="124" y="484"/>
                  </a:lnTo>
                  <a:lnTo>
                    <a:pt x="122" y="486"/>
                  </a:lnTo>
                  <a:lnTo>
                    <a:pt x="116" y="488"/>
                  </a:lnTo>
                  <a:lnTo>
                    <a:pt x="116" y="484"/>
                  </a:lnTo>
                  <a:lnTo>
                    <a:pt x="112" y="482"/>
                  </a:lnTo>
                  <a:lnTo>
                    <a:pt x="110" y="480"/>
                  </a:lnTo>
                  <a:lnTo>
                    <a:pt x="112" y="480"/>
                  </a:lnTo>
                  <a:lnTo>
                    <a:pt x="112" y="474"/>
                  </a:lnTo>
                  <a:lnTo>
                    <a:pt x="98" y="482"/>
                  </a:lnTo>
                  <a:lnTo>
                    <a:pt x="96" y="480"/>
                  </a:lnTo>
                  <a:lnTo>
                    <a:pt x="86" y="482"/>
                  </a:lnTo>
                  <a:lnTo>
                    <a:pt x="86" y="484"/>
                  </a:lnTo>
                  <a:lnTo>
                    <a:pt x="84" y="484"/>
                  </a:lnTo>
                  <a:close/>
                </a:path>
              </a:pathLst>
            </a:custGeom>
            <a:grpFill/>
            <a:ln w="3175" cmpd="sng">
              <a:solidFill>
                <a:schemeClr val="bg2">
                  <a:lumMod val="75000"/>
                </a:schemeClr>
              </a:solidFill>
              <a:round/>
              <a:headEnd/>
              <a:tailEnd/>
            </a:ln>
          </p:spPr>
          <p:txBody>
            <a:bodyPr/>
            <a:lstStyle/>
            <a:p>
              <a:endParaRPr lang="en-US">
                <a:solidFill>
                  <a:prstClr val="black"/>
                </a:solidFill>
              </a:endParaRPr>
            </a:p>
          </p:txBody>
        </p:sp>
        <p:sp>
          <p:nvSpPr>
            <p:cNvPr id="278" name="Freeform 485"/>
            <p:cNvSpPr>
              <a:spLocks/>
            </p:cNvSpPr>
            <p:nvPr/>
          </p:nvSpPr>
          <p:spPr bwMode="auto">
            <a:xfrm>
              <a:off x="462" y="3436"/>
              <a:ext cx="40" cy="26"/>
            </a:xfrm>
            <a:custGeom>
              <a:avLst/>
              <a:gdLst>
                <a:gd name="T0" fmla="*/ 32 w 40"/>
                <a:gd name="T1" fmla="*/ 0 h 26"/>
                <a:gd name="T2" fmla="*/ 32 w 40"/>
                <a:gd name="T3" fmla="*/ 2 h 26"/>
                <a:gd name="T4" fmla="*/ 40 w 40"/>
                <a:gd name="T5" fmla="*/ 8 h 26"/>
                <a:gd name="T6" fmla="*/ 38 w 40"/>
                <a:gd name="T7" fmla="*/ 10 h 26"/>
                <a:gd name="T8" fmla="*/ 38 w 40"/>
                <a:gd name="T9" fmla="*/ 14 h 26"/>
                <a:gd name="T10" fmla="*/ 38 w 40"/>
                <a:gd name="T11" fmla="*/ 16 h 26"/>
                <a:gd name="T12" fmla="*/ 40 w 40"/>
                <a:gd name="T13" fmla="*/ 18 h 26"/>
                <a:gd name="T14" fmla="*/ 38 w 40"/>
                <a:gd name="T15" fmla="*/ 22 h 26"/>
                <a:gd name="T16" fmla="*/ 24 w 40"/>
                <a:gd name="T17" fmla="*/ 20 h 26"/>
                <a:gd name="T18" fmla="*/ 26 w 40"/>
                <a:gd name="T19" fmla="*/ 24 h 26"/>
                <a:gd name="T20" fmla="*/ 26 w 40"/>
                <a:gd name="T21" fmla="*/ 26 h 26"/>
                <a:gd name="T22" fmla="*/ 4 w 40"/>
                <a:gd name="T23" fmla="*/ 10 h 26"/>
                <a:gd name="T24" fmla="*/ 0 w 40"/>
                <a:gd name="T25" fmla="*/ 6 h 26"/>
                <a:gd name="T26" fmla="*/ 0 w 40"/>
                <a:gd name="T27" fmla="*/ 0 h 26"/>
                <a:gd name="T28" fmla="*/ 14 w 40"/>
                <a:gd name="T29" fmla="*/ 4 h 26"/>
                <a:gd name="T30" fmla="*/ 14 w 40"/>
                <a:gd name="T31" fmla="*/ 0 h 26"/>
                <a:gd name="T32" fmla="*/ 24 w 40"/>
                <a:gd name="T33" fmla="*/ 0 h 26"/>
                <a:gd name="T34" fmla="*/ 26 w 40"/>
                <a:gd name="T35" fmla="*/ 0 h 26"/>
                <a:gd name="T36" fmla="*/ 32 w 40"/>
                <a:gd name="T3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6">
                  <a:moveTo>
                    <a:pt x="32" y="0"/>
                  </a:moveTo>
                  <a:lnTo>
                    <a:pt x="32" y="2"/>
                  </a:lnTo>
                  <a:lnTo>
                    <a:pt x="40" y="8"/>
                  </a:lnTo>
                  <a:lnTo>
                    <a:pt x="38" y="10"/>
                  </a:lnTo>
                  <a:lnTo>
                    <a:pt x="38" y="14"/>
                  </a:lnTo>
                  <a:lnTo>
                    <a:pt x="38" y="16"/>
                  </a:lnTo>
                  <a:lnTo>
                    <a:pt x="40" y="18"/>
                  </a:lnTo>
                  <a:lnTo>
                    <a:pt x="38" y="22"/>
                  </a:lnTo>
                  <a:lnTo>
                    <a:pt x="24" y="20"/>
                  </a:lnTo>
                  <a:lnTo>
                    <a:pt x="26" y="24"/>
                  </a:lnTo>
                  <a:lnTo>
                    <a:pt x="26" y="26"/>
                  </a:lnTo>
                  <a:lnTo>
                    <a:pt x="4" y="10"/>
                  </a:lnTo>
                  <a:lnTo>
                    <a:pt x="0" y="6"/>
                  </a:lnTo>
                  <a:lnTo>
                    <a:pt x="0" y="0"/>
                  </a:lnTo>
                  <a:lnTo>
                    <a:pt x="14" y="4"/>
                  </a:lnTo>
                  <a:lnTo>
                    <a:pt x="14" y="0"/>
                  </a:lnTo>
                  <a:lnTo>
                    <a:pt x="24" y="0"/>
                  </a:lnTo>
                  <a:lnTo>
                    <a:pt x="26" y="0"/>
                  </a:lnTo>
                  <a:lnTo>
                    <a:pt x="32" y="0"/>
                  </a:lnTo>
                  <a:close/>
                </a:path>
              </a:pathLst>
            </a:custGeom>
            <a:grpFill/>
            <a:ln w="3175" cmpd="sng">
              <a:solidFill>
                <a:schemeClr val="bg2">
                  <a:lumMod val="75000"/>
                </a:schemeClr>
              </a:solidFill>
              <a:round/>
              <a:headEnd/>
              <a:tailEnd/>
            </a:ln>
          </p:spPr>
          <p:txBody>
            <a:bodyPr/>
            <a:lstStyle/>
            <a:p>
              <a:endParaRPr lang="en-US">
                <a:solidFill>
                  <a:prstClr val="black"/>
                </a:solidFill>
              </a:endParaRPr>
            </a:p>
          </p:txBody>
        </p:sp>
        <p:sp>
          <p:nvSpPr>
            <p:cNvPr id="279" name="Freeform 486"/>
            <p:cNvSpPr>
              <a:spLocks/>
            </p:cNvSpPr>
            <p:nvPr/>
          </p:nvSpPr>
          <p:spPr bwMode="auto">
            <a:xfrm>
              <a:off x="462" y="3656"/>
              <a:ext cx="50" cy="22"/>
            </a:xfrm>
            <a:custGeom>
              <a:avLst/>
              <a:gdLst>
                <a:gd name="T0" fmla="*/ 22 w 50"/>
                <a:gd name="T1" fmla="*/ 14 h 22"/>
                <a:gd name="T2" fmla="*/ 14 w 50"/>
                <a:gd name="T3" fmla="*/ 22 h 22"/>
                <a:gd name="T4" fmla="*/ 6 w 50"/>
                <a:gd name="T5" fmla="*/ 22 h 22"/>
                <a:gd name="T6" fmla="*/ 2 w 50"/>
                <a:gd name="T7" fmla="*/ 18 h 22"/>
                <a:gd name="T8" fmla="*/ 0 w 50"/>
                <a:gd name="T9" fmla="*/ 12 h 22"/>
                <a:gd name="T10" fmla="*/ 8 w 50"/>
                <a:gd name="T11" fmla="*/ 10 h 22"/>
                <a:gd name="T12" fmla="*/ 16 w 50"/>
                <a:gd name="T13" fmla="*/ 2 h 22"/>
                <a:gd name="T14" fmla="*/ 24 w 50"/>
                <a:gd name="T15" fmla="*/ 6 h 22"/>
                <a:gd name="T16" fmla="*/ 26 w 50"/>
                <a:gd name="T17" fmla="*/ 2 h 22"/>
                <a:gd name="T18" fmla="*/ 36 w 50"/>
                <a:gd name="T19" fmla="*/ 0 h 22"/>
                <a:gd name="T20" fmla="*/ 40 w 50"/>
                <a:gd name="T21" fmla="*/ 2 h 22"/>
                <a:gd name="T22" fmla="*/ 42 w 50"/>
                <a:gd name="T23" fmla="*/ 14 h 22"/>
                <a:gd name="T24" fmla="*/ 48 w 50"/>
                <a:gd name="T25" fmla="*/ 14 h 22"/>
                <a:gd name="T26" fmla="*/ 50 w 50"/>
                <a:gd name="T27" fmla="*/ 18 h 22"/>
                <a:gd name="T28" fmla="*/ 42 w 50"/>
                <a:gd name="T29" fmla="*/ 14 h 22"/>
                <a:gd name="T30" fmla="*/ 40 w 50"/>
                <a:gd name="T31" fmla="*/ 18 h 22"/>
                <a:gd name="T32" fmla="*/ 36 w 50"/>
                <a:gd name="T33" fmla="*/ 18 h 22"/>
                <a:gd name="T34" fmla="*/ 22 w 50"/>
                <a:gd name="T3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22">
                  <a:moveTo>
                    <a:pt x="22" y="14"/>
                  </a:moveTo>
                  <a:lnTo>
                    <a:pt x="14" y="22"/>
                  </a:lnTo>
                  <a:lnTo>
                    <a:pt x="6" y="22"/>
                  </a:lnTo>
                  <a:lnTo>
                    <a:pt x="2" y="18"/>
                  </a:lnTo>
                  <a:lnTo>
                    <a:pt x="0" y="12"/>
                  </a:lnTo>
                  <a:lnTo>
                    <a:pt x="8" y="10"/>
                  </a:lnTo>
                  <a:lnTo>
                    <a:pt x="16" y="2"/>
                  </a:lnTo>
                  <a:lnTo>
                    <a:pt x="24" y="6"/>
                  </a:lnTo>
                  <a:lnTo>
                    <a:pt x="26" y="2"/>
                  </a:lnTo>
                  <a:lnTo>
                    <a:pt x="36" y="0"/>
                  </a:lnTo>
                  <a:lnTo>
                    <a:pt x="40" y="2"/>
                  </a:lnTo>
                  <a:lnTo>
                    <a:pt x="42" y="14"/>
                  </a:lnTo>
                  <a:lnTo>
                    <a:pt x="48" y="14"/>
                  </a:lnTo>
                  <a:lnTo>
                    <a:pt x="50" y="18"/>
                  </a:lnTo>
                  <a:lnTo>
                    <a:pt x="42" y="14"/>
                  </a:lnTo>
                  <a:lnTo>
                    <a:pt x="40" y="18"/>
                  </a:lnTo>
                  <a:lnTo>
                    <a:pt x="36" y="18"/>
                  </a:lnTo>
                  <a:lnTo>
                    <a:pt x="22" y="14"/>
                  </a:lnTo>
                  <a:close/>
                </a:path>
              </a:pathLst>
            </a:custGeom>
            <a:grpFill/>
            <a:ln w="3175" cmpd="sng">
              <a:solidFill>
                <a:schemeClr val="bg2">
                  <a:lumMod val="75000"/>
                </a:schemeClr>
              </a:solidFill>
              <a:round/>
              <a:headEnd/>
              <a:tailEnd/>
            </a:ln>
          </p:spPr>
          <p:txBody>
            <a:bodyPr/>
            <a:lstStyle/>
            <a:p>
              <a:endParaRPr lang="en-US">
                <a:solidFill>
                  <a:prstClr val="black"/>
                </a:solidFill>
              </a:endParaRPr>
            </a:p>
          </p:txBody>
        </p:sp>
        <p:sp>
          <p:nvSpPr>
            <p:cNvPr id="280" name="Freeform 487"/>
            <p:cNvSpPr>
              <a:spLocks/>
            </p:cNvSpPr>
            <p:nvPr/>
          </p:nvSpPr>
          <p:spPr bwMode="auto">
            <a:xfrm>
              <a:off x="376" y="3680"/>
              <a:ext cx="48" cy="26"/>
            </a:xfrm>
            <a:custGeom>
              <a:avLst/>
              <a:gdLst>
                <a:gd name="T0" fmla="*/ 34 w 48"/>
                <a:gd name="T1" fmla="*/ 18 h 26"/>
                <a:gd name="T2" fmla="*/ 34 w 48"/>
                <a:gd name="T3" fmla="*/ 20 h 26"/>
                <a:gd name="T4" fmla="*/ 32 w 48"/>
                <a:gd name="T5" fmla="*/ 16 h 26"/>
                <a:gd name="T6" fmla="*/ 30 w 48"/>
                <a:gd name="T7" fmla="*/ 22 h 26"/>
                <a:gd name="T8" fmla="*/ 28 w 48"/>
                <a:gd name="T9" fmla="*/ 20 h 26"/>
                <a:gd name="T10" fmla="*/ 20 w 48"/>
                <a:gd name="T11" fmla="*/ 20 h 26"/>
                <a:gd name="T12" fmla="*/ 8 w 48"/>
                <a:gd name="T13" fmla="*/ 26 h 26"/>
                <a:gd name="T14" fmla="*/ 4 w 48"/>
                <a:gd name="T15" fmla="*/ 26 h 26"/>
                <a:gd name="T16" fmla="*/ 0 w 48"/>
                <a:gd name="T17" fmla="*/ 20 h 26"/>
                <a:gd name="T18" fmla="*/ 6 w 48"/>
                <a:gd name="T19" fmla="*/ 18 h 26"/>
                <a:gd name="T20" fmla="*/ 10 w 48"/>
                <a:gd name="T21" fmla="*/ 20 h 26"/>
                <a:gd name="T22" fmla="*/ 10 w 48"/>
                <a:gd name="T23" fmla="*/ 16 h 26"/>
                <a:gd name="T24" fmla="*/ 14 w 48"/>
                <a:gd name="T25" fmla="*/ 20 h 26"/>
                <a:gd name="T26" fmla="*/ 16 w 48"/>
                <a:gd name="T27" fmla="*/ 16 h 26"/>
                <a:gd name="T28" fmla="*/ 20 w 48"/>
                <a:gd name="T29" fmla="*/ 18 h 26"/>
                <a:gd name="T30" fmla="*/ 20 w 48"/>
                <a:gd name="T31" fmla="*/ 16 h 26"/>
                <a:gd name="T32" fmla="*/ 26 w 48"/>
                <a:gd name="T33" fmla="*/ 16 h 26"/>
                <a:gd name="T34" fmla="*/ 22 w 48"/>
                <a:gd name="T35" fmla="*/ 14 h 26"/>
                <a:gd name="T36" fmla="*/ 24 w 48"/>
                <a:gd name="T37" fmla="*/ 14 h 26"/>
                <a:gd name="T38" fmla="*/ 24 w 48"/>
                <a:gd name="T39" fmla="*/ 12 h 26"/>
                <a:gd name="T40" fmla="*/ 24 w 48"/>
                <a:gd name="T41" fmla="*/ 10 h 26"/>
                <a:gd name="T42" fmla="*/ 28 w 48"/>
                <a:gd name="T43" fmla="*/ 10 h 26"/>
                <a:gd name="T44" fmla="*/ 30 w 48"/>
                <a:gd name="T45" fmla="*/ 16 h 26"/>
                <a:gd name="T46" fmla="*/ 32 w 48"/>
                <a:gd name="T47" fmla="*/ 12 h 26"/>
                <a:gd name="T48" fmla="*/ 34 w 48"/>
                <a:gd name="T49" fmla="*/ 12 h 26"/>
                <a:gd name="T50" fmla="*/ 26 w 48"/>
                <a:gd name="T51" fmla="*/ 8 h 26"/>
                <a:gd name="T52" fmla="*/ 24 w 48"/>
                <a:gd name="T53" fmla="*/ 4 h 26"/>
                <a:gd name="T54" fmla="*/ 36 w 48"/>
                <a:gd name="T55" fmla="*/ 0 h 26"/>
                <a:gd name="T56" fmla="*/ 38 w 48"/>
                <a:gd name="T57" fmla="*/ 2 h 26"/>
                <a:gd name="T58" fmla="*/ 36 w 48"/>
                <a:gd name="T59" fmla="*/ 4 h 26"/>
                <a:gd name="T60" fmla="*/ 38 w 48"/>
                <a:gd name="T61" fmla="*/ 8 h 26"/>
                <a:gd name="T62" fmla="*/ 42 w 48"/>
                <a:gd name="T63" fmla="*/ 6 h 26"/>
                <a:gd name="T64" fmla="*/ 46 w 48"/>
                <a:gd name="T65" fmla="*/ 2 h 26"/>
                <a:gd name="T66" fmla="*/ 46 w 48"/>
                <a:gd name="T67" fmla="*/ 4 h 26"/>
                <a:gd name="T68" fmla="*/ 46 w 48"/>
                <a:gd name="T69" fmla="*/ 8 h 26"/>
                <a:gd name="T70" fmla="*/ 48 w 48"/>
                <a:gd name="T71" fmla="*/ 8 h 26"/>
                <a:gd name="T72" fmla="*/ 40 w 48"/>
                <a:gd name="T73" fmla="*/ 10 h 26"/>
                <a:gd name="T74" fmla="*/ 36 w 48"/>
                <a:gd name="T75" fmla="*/ 12 h 26"/>
                <a:gd name="T76" fmla="*/ 38 w 48"/>
                <a:gd name="T77" fmla="*/ 14 h 26"/>
                <a:gd name="T78" fmla="*/ 42 w 48"/>
                <a:gd name="T79" fmla="*/ 12 h 26"/>
                <a:gd name="T80" fmla="*/ 42 w 48"/>
                <a:gd name="T81" fmla="*/ 14 h 26"/>
                <a:gd name="T82" fmla="*/ 44 w 48"/>
                <a:gd name="T83" fmla="*/ 12 h 26"/>
                <a:gd name="T84" fmla="*/ 44 w 48"/>
                <a:gd name="T85" fmla="*/ 16 h 26"/>
                <a:gd name="T86" fmla="*/ 38 w 48"/>
                <a:gd name="T87" fmla="*/ 16 h 26"/>
                <a:gd name="T88" fmla="*/ 34 w 48"/>
                <a:gd name="T89" fmla="*/ 20 h 26"/>
                <a:gd name="T90" fmla="*/ 34 w 48"/>
                <a:gd name="T91" fmla="*/ 16 h 26"/>
                <a:gd name="T92" fmla="*/ 34 w 48"/>
                <a:gd name="T93"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 h="26">
                  <a:moveTo>
                    <a:pt x="34" y="18"/>
                  </a:moveTo>
                  <a:lnTo>
                    <a:pt x="34" y="20"/>
                  </a:lnTo>
                  <a:lnTo>
                    <a:pt x="32" y="16"/>
                  </a:lnTo>
                  <a:lnTo>
                    <a:pt x="30" y="22"/>
                  </a:lnTo>
                  <a:lnTo>
                    <a:pt x="28" y="20"/>
                  </a:lnTo>
                  <a:lnTo>
                    <a:pt x="20" y="20"/>
                  </a:lnTo>
                  <a:lnTo>
                    <a:pt x="8" y="26"/>
                  </a:lnTo>
                  <a:lnTo>
                    <a:pt x="4" y="26"/>
                  </a:lnTo>
                  <a:lnTo>
                    <a:pt x="0" y="20"/>
                  </a:lnTo>
                  <a:lnTo>
                    <a:pt x="6" y="18"/>
                  </a:lnTo>
                  <a:lnTo>
                    <a:pt x="10" y="20"/>
                  </a:lnTo>
                  <a:lnTo>
                    <a:pt x="10" y="16"/>
                  </a:lnTo>
                  <a:lnTo>
                    <a:pt x="14" y="20"/>
                  </a:lnTo>
                  <a:lnTo>
                    <a:pt x="16" y="16"/>
                  </a:lnTo>
                  <a:lnTo>
                    <a:pt x="20" y="18"/>
                  </a:lnTo>
                  <a:lnTo>
                    <a:pt x="20" y="16"/>
                  </a:lnTo>
                  <a:lnTo>
                    <a:pt x="26" y="16"/>
                  </a:lnTo>
                  <a:lnTo>
                    <a:pt x="22" y="14"/>
                  </a:lnTo>
                  <a:lnTo>
                    <a:pt x="24" y="14"/>
                  </a:lnTo>
                  <a:lnTo>
                    <a:pt x="24" y="12"/>
                  </a:lnTo>
                  <a:lnTo>
                    <a:pt x="24" y="10"/>
                  </a:lnTo>
                  <a:lnTo>
                    <a:pt x="28" y="10"/>
                  </a:lnTo>
                  <a:lnTo>
                    <a:pt x="30" y="16"/>
                  </a:lnTo>
                  <a:lnTo>
                    <a:pt x="32" y="12"/>
                  </a:lnTo>
                  <a:lnTo>
                    <a:pt x="34" y="12"/>
                  </a:lnTo>
                  <a:lnTo>
                    <a:pt x="26" y="8"/>
                  </a:lnTo>
                  <a:lnTo>
                    <a:pt x="24" y="4"/>
                  </a:lnTo>
                  <a:lnTo>
                    <a:pt x="36" y="0"/>
                  </a:lnTo>
                  <a:lnTo>
                    <a:pt x="38" y="2"/>
                  </a:lnTo>
                  <a:lnTo>
                    <a:pt x="36" y="4"/>
                  </a:lnTo>
                  <a:lnTo>
                    <a:pt x="38" y="8"/>
                  </a:lnTo>
                  <a:lnTo>
                    <a:pt x="42" y="6"/>
                  </a:lnTo>
                  <a:lnTo>
                    <a:pt x="46" y="2"/>
                  </a:lnTo>
                  <a:lnTo>
                    <a:pt x="46" y="4"/>
                  </a:lnTo>
                  <a:lnTo>
                    <a:pt x="46" y="8"/>
                  </a:lnTo>
                  <a:lnTo>
                    <a:pt x="48" y="8"/>
                  </a:lnTo>
                  <a:lnTo>
                    <a:pt x="40" y="10"/>
                  </a:lnTo>
                  <a:lnTo>
                    <a:pt x="36" y="12"/>
                  </a:lnTo>
                  <a:lnTo>
                    <a:pt x="38" y="14"/>
                  </a:lnTo>
                  <a:lnTo>
                    <a:pt x="42" y="12"/>
                  </a:lnTo>
                  <a:lnTo>
                    <a:pt x="42" y="14"/>
                  </a:lnTo>
                  <a:lnTo>
                    <a:pt x="44" y="12"/>
                  </a:lnTo>
                  <a:lnTo>
                    <a:pt x="44" y="16"/>
                  </a:lnTo>
                  <a:lnTo>
                    <a:pt x="38" y="16"/>
                  </a:lnTo>
                  <a:lnTo>
                    <a:pt x="34" y="20"/>
                  </a:lnTo>
                  <a:lnTo>
                    <a:pt x="34" y="16"/>
                  </a:lnTo>
                  <a:lnTo>
                    <a:pt x="34" y="18"/>
                  </a:lnTo>
                  <a:close/>
                </a:path>
              </a:pathLst>
            </a:custGeom>
            <a:grpFill/>
            <a:ln w="3175" cmpd="sng">
              <a:solidFill>
                <a:schemeClr val="bg2">
                  <a:lumMod val="75000"/>
                </a:schemeClr>
              </a:solidFill>
              <a:round/>
              <a:headEnd/>
              <a:tailEnd/>
            </a:ln>
          </p:spPr>
          <p:txBody>
            <a:bodyPr/>
            <a:lstStyle/>
            <a:p>
              <a:endParaRPr lang="en-US">
                <a:solidFill>
                  <a:prstClr val="black"/>
                </a:solidFill>
              </a:endParaRPr>
            </a:p>
          </p:txBody>
        </p:sp>
        <p:sp>
          <p:nvSpPr>
            <p:cNvPr id="281" name="Freeform 488"/>
            <p:cNvSpPr>
              <a:spLocks/>
            </p:cNvSpPr>
            <p:nvPr/>
          </p:nvSpPr>
          <p:spPr bwMode="auto">
            <a:xfrm>
              <a:off x="422" y="3690"/>
              <a:ext cx="4" cy="6"/>
            </a:xfrm>
            <a:custGeom>
              <a:avLst/>
              <a:gdLst>
                <a:gd name="T0" fmla="*/ 0 w 4"/>
                <a:gd name="T1" fmla="*/ 6 h 6"/>
                <a:gd name="T2" fmla="*/ 0 w 4"/>
                <a:gd name="T3" fmla="*/ 0 h 6"/>
                <a:gd name="T4" fmla="*/ 4 w 4"/>
                <a:gd name="T5" fmla="*/ 0 h 6"/>
                <a:gd name="T6" fmla="*/ 0 w 4"/>
                <a:gd name="T7" fmla="*/ 6 h 6"/>
              </a:gdLst>
              <a:ahLst/>
              <a:cxnLst>
                <a:cxn ang="0">
                  <a:pos x="T0" y="T1"/>
                </a:cxn>
                <a:cxn ang="0">
                  <a:pos x="T2" y="T3"/>
                </a:cxn>
                <a:cxn ang="0">
                  <a:pos x="T4" y="T5"/>
                </a:cxn>
                <a:cxn ang="0">
                  <a:pos x="T6" y="T7"/>
                </a:cxn>
              </a:cxnLst>
              <a:rect l="0" t="0" r="r" b="b"/>
              <a:pathLst>
                <a:path w="4" h="6">
                  <a:moveTo>
                    <a:pt x="0" y="6"/>
                  </a:moveTo>
                  <a:lnTo>
                    <a:pt x="0" y="0"/>
                  </a:lnTo>
                  <a:lnTo>
                    <a:pt x="4" y="0"/>
                  </a:lnTo>
                  <a:lnTo>
                    <a:pt x="0" y="6"/>
                  </a:lnTo>
                  <a:close/>
                </a:path>
              </a:pathLst>
            </a:custGeom>
            <a:grpFill/>
            <a:ln w="3175" cmpd="sng">
              <a:solidFill>
                <a:schemeClr val="bg2">
                  <a:lumMod val="75000"/>
                </a:schemeClr>
              </a:solidFill>
              <a:round/>
              <a:headEnd/>
              <a:tailEnd/>
            </a:ln>
          </p:spPr>
          <p:txBody>
            <a:bodyPr/>
            <a:lstStyle/>
            <a:p>
              <a:endParaRPr lang="en-US">
                <a:solidFill>
                  <a:prstClr val="black"/>
                </a:solidFill>
              </a:endParaRPr>
            </a:p>
          </p:txBody>
        </p:sp>
        <p:sp>
          <p:nvSpPr>
            <p:cNvPr id="282" name="Freeform 489"/>
            <p:cNvSpPr>
              <a:spLocks/>
            </p:cNvSpPr>
            <p:nvPr/>
          </p:nvSpPr>
          <p:spPr bwMode="auto">
            <a:xfrm>
              <a:off x="338" y="3688"/>
              <a:ext cx="42" cy="24"/>
            </a:xfrm>
            <a:custGeom>
              <a:avLst/>
              <a:gdLst>
                <a:gd name="T0" fmla="*/ 42 w 42"/>
                <a:gd name="T1" fmla="*/ 6 h 24"/>
                <a:gd name="T2" fmla="*/ 40 w 42"/>
                <a:gd name="T3" fmla="*/ 8 h 24"/>
                <a:gd name="T4" fmla="*/ 26 w 42"/>
                <a:gd name="T5" fmla="*/ 12 h 24"/>
                <a:gd name="T6" fmla="*/ 20 w 42"/>
                <a:gd name="T7" fmla="*/ 18 h 24"/>
                <a:gd name="T8" fmla="*/ 0 w 42"/>
                <a:gd name="T9" fmla="*/ 24 h 24"/>
                <a:gd name="T10" fmla="*/ 8 w 42"/>
                <a:gd name="T11" fmla="*/ 18 h 24"/>
                <a:gd name="T12" fmla="*/ 12 w 42"/>
                <a:gd name="T13" fmla="*/ 16 h 24"/>
                <a:gd name="T14" fmla="*/ 12 w 42"/>
                <a:gd name="T15" fmla="*/ 12 h 24"/>
                <a:gd name="T16" fmla="*/ 18 w 42"/>
                <a:gd name="T17" fmla="*/ 8 h 24"/>
                <a:gd name="T18" fmla="*/ 24 w 42"/>
                <a:gd name="T19" fmla="*/ 10 h 24"/>
                <a:gd name="T20" fmla="*/ 24 w 42"/>
                <a:gd name="T21" fmla="*/ 8 h 24"/>
                <a:gd name="T22" fmla="*/ 28 w 42"/>
                <a:gd name="T23" fmla="*/ 2 h 24"/>
                <a:gd name="T24" fmla="*/ 36 w 42"/>
                <a:gd name="T25" fmla="*/ 0 h 24"/>
                <a:gd name="T26" fmla="*/ 42 w 42"/>
                <a:gd name="T27"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24">
                  <a:moveTo>
                    <a:pt x="42" y="6"/>
                  </a:moveTo>
                  <a:lnTo>
                    <a:pt x="40" y="8"/>
                  </a:lnTo>
                  <a:lnTo>
                    <a:pt x="26" y="12"/>
                  </a:lnTo>
                  <a:lnTo>
                    <a:pt x="20" y="18"/>
                  </a:lnTo>
                  <a:lnTo>
                    <a:pt x="0" y="24"/>
                  </a:lnTo>
                  <a:lnTo>
                    <a:pt x="8" y="18"/>
                  </a:lnTo>
                  <a:lnTo>
                    <a:pt x="12" y="16"/>
                  </a:lnTo>
                  <a:lnTo>
                    <a:pt x="12" y="12"/>
                  </a:lnTo>
                  <a:lnTo>
                    <a:pt x="18" y="8"/>
                  </a:lnTo>
                  <a:lnTo>
                    <a:pt x="24" y="10"/>
                  </a:lnTo>
                  <a:lnTo>
                    <a:pt x="24" y="8"/>
                  </a:lnTo>
                  <a:lnTo>
                    <a:pt x="28" y="2"/>
                  </a:lnTo>
                  <a:lnTo>
                    <a:pt x="36" y="0"/>
                  </a:lnTo>
                  <a:lnTo>
                    <a:pt x="42" y="6"/>
                  </a:lnTo>
                  <a:close/>
                </a:path>
              </a:pathLst>
            </a:custGeom>
            <a:grpFill/>
            <a:ln w="3175" cmpd="sng">
              <a:solidFill>
                <a:schemeClr val="bg2">
                  <a:lumMod val="75000"/>
                </a:schemeClr>
              </a:solidFill>
              <a:round/>
              <a:headEnd/>
              <a:tailEnd/>
            </a:ln>
          </p:spPr>
          <p:txBody>
            <a:bodyPr/>
            <a:lstStyle/>
            <a:p>
              <a:endParaRPr lang="en-US">
                <a:solidFill>
                  <a:prstClr val="black"/>
                </a:solidFill>
              </a:endParaRPr>
            </a:p>
          </p:txBody>
        </p:sp>
        <p:sp>
          <p:nvSpPr>
            <p:cNvPr id="283" name="Freeform 490"/>
            <p:cNvSpPr>
              <a:spLocks/>
            </p:cNvSpPr>
            <p:nvPr/>
          </p:nvSpPr>
          <p:spPr bwMode="auto">
            <a:xfrm>
              <a:off x="778" y="3562"/>
              <a:ext cx="32" cy="20"/>
            </a:xfrm>
            <a:custGeom>
              <a:avLst/>
              <a:gdLst>
                <a:gd name="T0" fmla="*/ 28 w 32"/>
                <a:gd name="T1" fmla="*/ 6 h 20"/>
                <a:gd name="T2" fmla="*/ 26 w 32"/>
                <a:gd name="T3" fmla="*/ 12 h 20"/>
                <a:gd name="T4" fmla="*/ 30 w 32"/>
                <a:gd name="T5" fmla="*/ 8 h 20"/>
                <a:gd name="T6" fmla="*/ 32 w 32"/>
                <a:gd name="T7" fmla="*/ 10 h 20"/>
                <a:gd name="T8" fmla="*/ 28 w 32"/>
                <a:gd name="T9" fmla="*/ 14 h 20"/>
                <a:gd name="T10" fmla="*/ 24 w 32"/>
                <a:gd name="T11" fmla="*/ 14 h 20"/>
                <a:gd name="T12" fmla="*/ 22 w 32"/>
                <a:gd name="T13" fmla="*/ 12 h 20"/>
                <a:gd name="T14" fmla="*/ 20 w 32"/>
                <a:gd name="T15" fmla="*/ 12 h 20"/>
                <a:gd name="T16" fmla="*/ 22 w 32"/>
                <a:gd name="T17" fmla="*/ 14 h 20"/>
                <a:gd name="T18" fmla="*/ 20 w 32"/>
                <a:gd name="T19" fmla="*/ 14 h 20"/>
                <a:gd name="T20" fmla="*/ 22 w 32"/>
                <a:gd name="T21" fmla="*/ 16 h 20"/>
                <a:gd name="T22" fmla="*/ 16 w 32"/>
                <a:gd name="T23" fmla="*/ 18 h 20"/>
                <a:gd name="T24" fmla="*/ 16 w 32"/>
                <a:gd name="T25" fmla="*/ 12 h 20"/>
                <a:gd name="T26" fmla="*/ 14 w 32"/>
                <a:gd name="T27" fmla="*/ 16 h 20"/>
                <a:gd name="T28" fmla="*/ 10 w 32"/>
                <a:gd name="T29" fmla="*/ 16 h 20"/>
                <a:gd name="T30" fmla="*/ 8 w 32"/>
                <a:gd name="T31" fmla="*/ 20 h 20"/>
                <a:gd name="T32" fmla="*/ 0 w 32"/>
                <a:gd name="T33" fmla="*/ 12 h 20"/>
                <a:gd name="T34" fmla="*/ 2 w 32"/>
                <a:gd name="T35" fmla="*/ 10 h 20"/>
                <a:gd name="T36" fmla="*/ 6 w 32"/>
                <a:gd name="T37" fmla="*/ 14 h 20"/>
                <a:gd name="T38" fmla="*/ 2 w 32"/>
                <a:gd name="T39" fmla="*/ 8 h 20"/>
                <a:gd name="T40" fmla="*/ 6 w 32"/>
                <a:gd name="T41" fmla="*/ 6 h 20"/>
                <a:gd name="T42" fmla="*/ 10 w 32"/>
                <a:gd name="T43" fmla="*/ 10 h 20"/>
                <a:gd name="T44" fmla="*/ 10 w 32"/>
                <a:gd name="T45" fmla="*/ 4 h 20"/>
                <a:gd name="T46" fmla="*/ 8 w 32"/>
                <a:gd name="T47" fmla="*/ 4 h 20"/>
                <a:gd name="T48" fmla="*/ 14 w 32"/>
                <a:gd name="T49" fmla="*/ 4 h 20"/>
                <a:gd name="T50" fmla="*/ 16 w 32"/>
                <a:gd name="T51" fmla="*/ 0 h 20"/>
                <a:gd name="T52" fmla="*/ 18 w 32"/>
                <a:gd name="T53" fmla="*/ 2 h 20"/>
                <a:gd name="T54" fmla="*/ 18 w 32"/>
                <a:gd name="T55" fmla="*/ 4 h 20"/>
                <a:gd name="T56" fmla="*/ 20 w 32"/>
                <a:gd name="T57" fmla="*/ 8 h 20"/>
                <a:gd name="T58" fmla="*/ 22 w 32"/>
                <a:gd name="T59" fmla="*/ 4 h 20"/>
                <a:gd name="T60" fmla="*/ 28 w 32"/>
                <a:gd name="T61"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 h="20">
                  <a:moveTo>
                    <a:pt x="28" y="6"/>
                  </a:moveTo>
                  <a:lnTo>
                    <a:pt x="26" y="12"/>
                  </a:lnTo>
                  <a:lnTo>
                    <a:pt x="30" y="8"/>
                  </a:lnTo>
                  <a:lnTo>
                    <a:pt x="32" y="10"/>
                  </a:lnTo>
                  <a:lnTo>
                    <a:pt x="28" y="14"/>
                  </a:lnTo>
                  <a:lnTo>
                    <a:pt x="24" y="14"/>
                  </a:lnTo>
                  <a:lnTo>
                    <a:pt x="22" y="12"/>
                  </a:lnTo>
                  <a:lnTo>
                    <a:pt x="20" y="12"/>
                  </a:lnTo>
                  <a:lnTo>
                    <a:pt x="22" y="14"/>
                  </a:lnTo>
                  <a:lnTo>
                    <a:pt x="20" y="14"/>
                  </a:lnTo>
                  <a:lnTo>
                    <a:pt x="22" y="16"/>
                  </a:lnTo>
                  <a:lnTo>
                    <a:pt x="16" y="18"/>
                  </a:lnTo>
                  <a:lnTo>
                    <a:pt x="16" y="12"/>
                  </a:lnTo>
                  <a:lnTo>
                    <a:pt x="14" y="16"/>
                  </a:lnTo>
                  <a:lnTo>
                    <a:pt x="10" y="16"/>
                  </a:lnTo>
                  <a:lnTo>
                    <a:pt x="8" y="20"/>
                  </a:lnTo>
                  <a:lnTo>
                    <a:pt x="0" y="12"/>
                  </a:lnTo>
                  <a:lnTo>
                    <a:pt x="2" y="10"/>
                  </a:lnTo>
                  <a:lnTo>
                    <a:pt x="6" y="14"/>
                  </a:lnTo>
                  <a:lnTo>
                    <a:pt x="2" y="8"/>
                  </a:lnTo>
                  <a:lnTo>
                    <a:pt x="6" y="6"/>
                  </a:lnTo>
                  <a:lnTo>
                    <a:pt x="10" y="10"/>
                  </a:lnTo>
                  <a:lnTo>
                    <a:pt x="10" y="4"/>
                  </a:lnTo>
                  <a:lnTo>
                    <a:pt x="8" y="4"/>
                  </a:lnTo>
                  <a:lnTo>
                    <a:pt x="14" y="4"/>
                  </a:lnTo>
                  <a:lnTo>
                    <a:pt x="16" y="0"/>
                  </a:lnTo>
                  <a:lnTo>
                    <a:pt x="18" y="2"/>
                  </a:lnTo>
                  <a:lnTo>
                    <a:pt x="18" y="4"/>
                  </a:lnTo>
                  <a:lnTo>
                    <a:pt x="20" y="8"/>
                  </a:lnTo>
                  <a:lnTo>
                    <a:pt x="22" y="4"/>
                  </a:lnTo>
                  <a:lnTo>
                    <a:pt x="28" y="6"/>
                  </a:lnTo>
                  <a:close/>
                </a:path>
              </a:pathLst>
            </a:custGeom>
            <a:grpFill/>
            <a:ln w="3175" cmpd="sng">
              <a:solidFill>
                <a:schemeClr val="bg2">
                  <a:lumMod val="75000"/>
                </a:schemeClr>
              </a:solidFill>
              <a:round/>
              <a:headEnd/>
              <a:tailEnd/>
            </a:ln>
          </p:spPr>
          <p:txBody>
            <a:bodyPr/>
            <a:lstStyle/>
            <a:p>
              <a:endParaRPr lang="en-US">
                <a:solidFill>
                  <a:prstClr val="black"/>
                </a:solidFill>
              </a:endParaRPr>
            </a:p>
          </p:txBody>
        </p:sp>
        <p:sp>
          <p:nvSpPr>
            <p:cNvPr id="284" name="Freeform 491"/>
            <p:cNvSpPr>
              <a:spLocks/>
            </p:cNvSpPr>
            <p:nvPr/>
          </p:nvSpPr>
          <p:spPr bwMode="auto">
            <a:xfrm>
              <a:off x="1218" y="3568"/>
              <a:ext cx="30" cy="56"/>
            </a:xfrm>
            <a:custGeom>
              <a:avLst/>
              <a:gdLst>
                <a:gd name="T0" fmla="*/ 28 w 30"/>
                <a:gd name="T1" fmla="*/ 42 h 56"/>
                <a:gd name="T2" fmla="*/ 22 w 30"/>
                <a:gd name="T3" fmla="*/ 40 h 56"/>
                <a:gd name="T4" fmla="*/ 26 w 30"/>
                <a:gd name="T5" fmla="*/ 44 h 56"/>
                <a:gd name="T6" fmla="*/ 18 w 30"/>
                <a:gd name="T7" fmla="*/ 52 h 56"/>
                <a:gd name="T8" fmla="*/ 12 w 30"/>
                <a:gd name="T9" fmla="*/ 56 h 56"/>
                <a:gd name="T10" fmla="*/ 14 w 30"/>
                <a:gd name="T11" fmla="*/ 50 h 56"/>
                <a:gd name="T12" fmla="*/ 12 w 30"/>
                <a:gd name="T13" fmla="*/ 48 h 56"/>
                <a:gd name="T14" fmla="*/ 16 w 30"/>
                <a:gd name="T15" fmla="*/ 48 h 56"/>
                <a:gd name="T16" fmla="*/ 14 w 30"/>
                <a:gd name="T17" fmla="*/ 46 h 56"/>
                <a:gd name="T18" fmla="*/ 16 w 30"/>
                <a:gd name="T19" fmla="*/ 42 h 56"/>
                <a:gd name="T20" fmla="*/ 14 w 30"/>
                <a:gd name="T21" fmla="*/ 42 h 56"/>
                <a:gd name="T22" fmla="*/ 18 w 30"/>
                <a:gd name="T23" fmla="*/ 42 h 56"/>
                <a:gd name="T24" fmla="*/ 16 w 30"/>
                <a:gd name="T25" fmla="*/ 40 h 56"/>
                <a:gd name="T26" fmla="*/ 12 w 30"/>
                <a:gd name="T27" fmla="*/ 36 h 56"/>
                <a:gd name="T28" fmla="*/ 18 w 30"/>
                <a:gd name="T29" fmla="*/ 34 h 56"/>
                <a:gd name="T30" fmla="*/ 12 w 30"/>
                <a:gd name="T31" fmla="*/ 34 h 56"/>
                <a:gd name="T32" fmla="*/ 8 w 30"/>
                <a:gd name="T33" fmla="*/ 34 h 56"/>
                <a:gd name="T34" fmla="*/ 4 w 30"/>
                <a:gd name="T35" fmla="*/ 16 h 56"/>
                <a:gd name="T36" fmla="*/ 6 w 30"/>
                <a:gd name="T37" fmla="*/ 10 h 56"/>
                <a:gd name="T38" fmla="*/ 4 w 30"/>
                <a:gd name="T39" fmla="*/ 14 h 56"/>
                <a:gd name="T40" fmla="*/ 0 w 30"/>
                <a:gd name="T41" fmla="*/ 8 h 56"/>
                <a:gd name="T42" fmla="*/ 2 w 30"/>
                <a:gd name="T43" fmla="*/ 8 h 56"/>
                <a:gd name="T44" fmla="*/ 0 w 30"/>
                <a:gd name="T45" fmla="*/ 6 h 56"/>
                <a:gd name="T46" fmla="*/ 0 w 30"/>
                <a:gd name="T47" fmla="*/ 0 h 56"/>
                <a:gd name="T48" fmla="*/ 4 w 30"/>
                <a:gd name="T49" fmla="*/ 4 h 56"/>
                <a:gd name="T50" fmla="*/ 6 w 30"/>
                <a:gd name="T51" fmla="*/ 10 h 56"/>
                <a:gd name="T52" fmla="*/ 18 w 30"/>
                <a:gd name="T53" fmla="*/ 8 h 56"/>
                <a:gd name="T54" fmla="*/ 18 w 30"/>
                <a:gd name="T55" fmla="*/ 12 h 56"/>
                <a:gd name="T56" fmla="*/ 28 w 30"/>
                <a:gd name="T57" fmla="*/ 24 h 56"/>
                <a:gd name="T58" fmla="*/ 30 w 30"/>
                <a:gd name="T59" fmla="*/ 28 h 56"/>
                <a:gd name="T60" fmla="*/ 30 w 30"/>
                <a:gd name="T61" fmla="*/ 30 h 56"/>
                <a:gd name="T62" fmla="*/ 26 w 30"/>
                <a:gd name="T63" fmla="*/ 28 h 56"/>
                <a:gd name="T64" fmla="*/ 18 w 30"/>
                <a:gd name="T65" fmla="*/ 16 h 56"/>
                <a:gd name="T66" fmla="*/ 20 w 30"/>
                <a:gd name="T67" fmla="*/ 16 h 56"/>
                <a:gd name="T68" fmla="*/ 18 w 30"/>
                <a:gd name="T69" fmla="*/ 12 h 56"/>
                <a:gd name="T70" fmla="*/ 18 w 30"/>
                <a:gd name="T71" fmla="*/ 16 h 56"/>
                <a:gd name="T72" fmla="*/ 16 w 30"/>
                <a:gd name="T73" fmla="*/ 16 h 56"/>
                <a:gd name="T74" fmla="*/ 18 w 30"/>
                <a:gd name="T75" fmla="*/ 16 h 56"/>
                <a:gd name="T76" fmla="*/ 18 w 30"/>
                <a:gd name="T77" fmla="*/ 24 h 56"/>
                <a:gd name="T78" fmla="*/ 18 w 30"/>
                <a:gd name="T79" fmla="*/ 22 h 56"/>
                <a:gd name="T80" fmla="*/ 24 w 30"/>
                <a:gd name="T81" fmla="*/ 28 h 56"/>
                <a:gd name="T82" fmla="*/ 24 w 30"/>
                <a:gd name="T83" fmla="*/ 30 h 56"/>
                <a:gd name="T84" fmla="*/ 28 w 30"/>
                <a:gd name="T85" fmla="*/ 30 h 56"/>
                <a:gd name="T86" fmla="*/ 30 w 30"/>
                <a:gd name="T87" fmla="*/ 36 h 56"/>
                <a:gd name="T88" fmla="*/ 24 w 30"/>
                <a:gd name="T89" fmla="*/ 36 h 56"/>
                <a:gd name="T90" fmla="*/ 26 w 30"/>
                <a:gd name="T91" fmla="*/ 36 h 56"/>
                <a:gd name="T92" fmla="*/ 24 w 30"/>
                <a:gd name="T93" fmla="*/ 36 h 56"/>
                <a:gd name="T94" fmla="*/ 28 w 30"/>
                <a:gd name="T95" fmla="*/ 38 h 56"/>
                <a:gd name="T96" fmla="*/ 28 w 30"/>
                <a:gd name="T97" fmla="*/ 40 h 56"/>
                <a:gd name="T98" fmla="*/ 30 w 30"/>
                <a:gd name="T99" fmla="*/ 38 h 56"/>
                <a:gd name="T100" fmla="*/ 30 w 30"/>
                <a:gd name="T101" fmla="*/ 42 h 56"/>
                <a:gd name="T102" fmla="*/ 28 w 30"/>
                <a:gd name="T103"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 h="56">
                  <a:moveTo>
                    <a:pt x="28" y="42"/>
                  </a:moveTo>
                  <a:lnTo>
                    <a:pt x="22" y="40"/>
                  </a:lnTo>
                  <a:lnTo>
                    <a:pt x="26" y="44"/>
                  </a:lnTo>
                  <a:lnTo>
                    <a:pt x="18" y="52"/>
                  </a:lnTo>
                  <a:lnTo>
                    <a:pt x="12" y="56"/>
                  </a:lnTo>
                  <a:lnTo>
                    <a:pt x="14" y="50"/>
                  </a:lnTo>
                  <a:lnTo>
                    <a:pt x="12" y="48"/>
                  </a:lnTo>
                  <a:lnTo>
                    <a:pt x="16" y="48"/>
                  </a:lnTo>
                  <a:lnTo>
                    <a:pt x="14" y="46"/>
                  </a:lnTo>
                  <a:lnTo>
                    <a:pt x="16" y="42"/>
                  </a:lnTo>
                  <a:lnTo>
                    <a:pt x="14" y="42"/>
                  </a:lnTo>
                  <a:lnTo>
                    <a:pt x="18" y="42"/>
                  </a:lnTo>
                  <a:lnTo>
                    <a:pt x="16" y="40"/>
                  </a:lnTo>
                  <a:lnTo>
                    <a:pt x="12" y="36"/>
                  </a:lnTo>
                  <a:lnTo>
                    <a:pt x="18" y="34"/>
                  </a:lnTo>
                  <a:lnTo>
                    <a:pt x="12" y="34"/>
                  </a:lnTo>
                  <a:lnTo>
                    <a:pt x="8" y="34"/>
                  </a:lnTo>
                  <a:lnTo>
                    <a:pt x="4" y="16"/>
                  </a:lnTo>
                  <a:lnTo>
                    <a:pt x="6" y="10"/>
                  </a:lnTo>
                  <a:lnTo>
                    <a:pt x="4" y="14"/>
                  </a:lnTo>
                  <a:lnTo>
                    <a:pt x="0" y="8"/>
                  </a:lnTo>
                  <a:lnTo>
                    <a:pt x="2" y="8"/>
                  </a:lnTo>
                  <a:lnTo>
                    <a:pt x="0" y="6"/>
                  </a:lnTo>
                  <a:lnTo>
                    <a:pt x="0" y="0"/>
                  </a:lnTo>
                  <a:lnTo>
                    <a:pt x="4" y="4"/>
                  </a:lnTo>
                  <a:lnTo>
                    <a:pt x="6" y="10"/>
                  </a:lnTo>
                  <a:lnTo>
                    <a:pt x="18" y="8"/>
                  </a:lnTo>
                  <a:lnTo>
                    <a:pt x="18" y="12"/>
                  </a:lnTo>
                  <a:lnTo>
                    <a:pt x="28" y="24"/>
                  </a:lnTo>
                  <a:lnTo>
                    <a:pt x="30" y="28"/>
                  </a:lnTo>
                  <a:lnTo>
                    <a:pt x="30" y="30"/>
                  </a:lnTo>
                  <a:lnTo>
                    <a:pt x="26" y="28"/>
                  </a:lnTo>
                  <a:lnTo>
                    <a:pt x="18" y="16"/>
                  </a:lnTo>
                  <a:lnTo>
                    <a:pt x="20" y="16"/>
                  </a:lnTo>
                  <a:lnTo>
                    <a:pt x="18" y="12"/>
                  </a:lnTo>
                  <a:lnTo>
                    <a:pt x="18" y="16"/>
                  </a:lnTo>
                  <a:lnTo>
                    <a:pt x="16" y="16"/>
                  </a:lnTo>
                  <a:lnTo>
                    <a:pt x="18" y="16"/>
                  </a:lnTo>
                  <a:lnTo>
                    <a:pt x="18" y="24"/>
                  </a:lnTo>
                  <a:lnTo>
                    <a:pt x="18" y="22"/>
                  </a:lnTo>
                  <a:lnTo>
                    <a:pt x="24" y="28"/>
                  </a:lnTo>
                  <a:lnTo>
                    <a:pt x="24" y="30"/>
                  </a:lnTo>
                  <a:lnTo>
                    <a:pt x="28" y="30"/>
                  </a:lnTo>
                  <a:lnTo>
                    <a:pt x="30" y="36"/>
                  </a:lnTo>
                  <a:lnTo>
                    <a:pt x="24" y="36"/>
                  </a:lnTo>
                  <a:lnTo>
                    <a:pt x="26" y="36"/>
                  </a:lnTo>
                  <a:lnTo>
                    <a:pt x="24" y="36"/>
                  </a:lnTo>
                  <a:lnTo>
                    <a:pt x="28" y="38"/>
                  </a:lnTo>
                  <a:lnTo>
                    <a:pt x="28" y="40"/>
                  </a:lnTo>
                  <a:lnTo>
                    <a:pt x="30" y="38"/>
                  </a:lnTo>
                  <a:lnTo>
                    <a:pt x="30" y="42"/>
                  </a:lnTo>
                  <a:lnTo>
                    <a:pt x="28" y="42"/>
                  </a:lnTo>
                  <a:close/>
                </a:path>
              </a:pathLst>
            </a:custGeom>
            <a:grpFill/>
            <a:ln w="3175" cmpd="sng">
              <a:solidFill>
                <a:schemeClr val="bg2">
                  <a:lumMod val="75000"/>
                </a:schemeClr>
              </a:solidFill>
              <a:round/>
              <a:headEnd/>
              <a:tailEnd/>
            </a:ln>
          </p:spPr>
          <p:txBody>
            <a:bodyPr/>
            <a:lstStyle/>
            <a:p>
              <a:endParaRPr lang="en-US">
                <a:solidFill>
                  <a:prstClr val="black"/>
                </a:solidFill>
              </a:endParaRPr>
            </a:p>
          </p:txBody>
        </p:sp>
        <p:sp>
          <p:nvSpPr>
            <p:cNvPr id="285" name="Freeform 492"/>
            <p:cNvSpPr>
              <a:spLocks/>
            </p:cNvSpPr>
            <p:nvPr/>
          </p:nvSpPr>
          <p:spPr bwMode="auto">
            <a:xfrm>
              <a:off x="1224" y="3570"/>
              <a:ext cx="12" cy="6"/>
            </a:xfrm>
            <a:custGeom>
              <a:avLst/>
              <a:gdLst>
                <a:gd name="T0" fmla="*/ 4 w 12"/>
                <a:gd name="T1" fmla="*/ 0 h 6"/>
                <a:gd name="T2" fmla="*/ 12 w 12"/>
                <a:gd name="T3" fmla="*/ 6 h 6"/>
                <a:gd name="T4" fmla="*/ 2 w 12"/>
                <a:gd name="T5" fmla="*/ 6 h 6"/>
                <a:gd name="T6" fmla="*/ 0 w 12"/>
                <a:gd name="T7" fmla="*/ 4 h 6"/>
                <a:gd name="T8" fmla="*/ 4 w 12"/>
                <a:gd name="T9" fmla="*/ 0 h 6"/>
              </a:gdLst>
              <a:ahLst/>
              <a:cxnLst>
                <a:cxn ang="0">
                  <a:pos x="T0" y="T1"/>
                </a:cxn>
                <a:cxn ang="0">
                  <a:pos x="T2" y="T3"/>
                </a:cxn>
                <a:cxn ang="0">
                  <a:pos x="T4" y="T5"/>
                </a:cxn>
                <a:cxn ang="0">
                  <a:pos x="T6" y="T7"/>
                </a:cxn>
                <a:cxn ang="0">
                  <a:pos x="T8" y="T9"/>
                </a:cxn>
              </a:cxnLst>
              <a:rect l="0" t="0" r="r" b="b"/>
              <a:pathLst>
                <a:path w="12" h="6">
                  <a:moveTo>
                    <a:pt x="4" y="0"/>
                  </a:moveTo>
                  <a:lnTo>
                    <a:pt x="12" y="6"/>
                  </a:lnTo>
                  <a:lnTo>
                    <a:pt x="2" y="6"/>
                  </a:lnTo>
                  <a:lnTo>
                    <a:pt x="0" y="4"/>
                  </a:lnTo>
                  <a:lnTo>
                    <a:pt x="4" y="0"/>
                  </a:lnTo>
                  <a:close/>
                </a:path>
              </a:pathLst>
            </a:custGeom>
            <a:grpFill/>
            <a:ln w="3175" cmpd="sng">
              <a:solidFill>
                <a:schemeClr val="bg2">
                  <a:lumMod val="75000"/>
                </a:schemeClr>
              </a:solidFill>
              <a:round/>
              <a:headEnd/>
              <a:tailEnd/>
            </a:ln>
          </p:spPr>
          <p:txBody>
            <a:bodyPr/>
            <a:lstStyle/>
            <a:p>
              <a:endParaRPr lang="en-US">
                <a:solidFill>
                  <a:prstClr val="black"/>
                </a:solidFill>
              </a:endParaRPr>
            </a:p>
          </p:txBody>
        </p:sp>
        <p:sp>
          <p:nvSpPr>
            <p:cNvPr id="286" name="Freeform 493"/>
            <p:cNvSpPr>
              <a:spLocks/>
            </p:cNvSpPr>
            <p:nvPr/>
          </p:nvSpPr>
          <p:spPr bwMode="auto">
            <a:xfrm>
              <a:off x="1184" y="3576"/>
              <a:ext cx="38" cy="36"/>
            </a:xfrm>
            <a:custGeom>
              <a:avLst/>
              <a:gdLst>
                <a:gd name="T0" fmla="*/ 12 w 38"/>
                <a:gd name="T1" fmla="*/ 10 h 36"/>
                <a:gd name="T2" fmla="*/ 26 w 38"/>
                <a:gd name="T3" fmla="*/ 18 h 36"/>
                <a:gd name="T4" fmla="*/ 26 w 38"/>
                <a:gd name="T5" fmla="*/ 22 h 36"/>
                <a:gd name="T6" fmla="*/ 38 w 38"/>
                <a:gd name="T7" fmla="*/ 18 h 36"/>
                <a:gd name="T8" fmla="*/ 38 w 38"/>
                <a:gd name="T9" fmla="*/ 30 h 36"/>
                <a:gd name="T10" fmla="*/ 36 w 38"/>
                <a:gd name="T11" fmla="*/ 32 h 36"/>
                <a:gd name="T12" fmla="*/ 14 w 38"/>
                <a:gd name="T13" fmla="*/ 20 h 36"/>
                <a:gd name="T14" fmla="*/ 18 w 38"/>
                <a:gd name="T15" fmla="*/ 24 h 36"/>
                <a:gd name="T16" fmla="*/ 14 w 38"/>
                <a:gd name="T17" fmla="*/ 26 h 36"/>
                <a:gd name="T18" fmla="*/ 22 w 38"/>
                <a:gd name="T19" fmla="*/ 26 h 36"/>
                <a:gd name="T20" fmla="*/ 20 w 38"/>
                <a:gd name="T21" fmla="*/ 28 h 36"/>
                <a:gd name="T22" fmla="*/ 22 w 38"/>
                <a:gd name="T23" fmla="*/ 28 h 36"/>
                <a:gd name="T24" fmla="*/ 24 w 38"/>
                <a:gd name="T25" fmla="*/ 32 h 36"/>
                <a:gd name="T26" fmla="*/ 20 w 38"/>
                <a:gd name="T27" fmla="*/ 36 h 36"/>
                <a:gd name="T28" fmla="*/ 16 w 38"/>
                <a:gd name="T29" fmla="*/ 34 h 36"/>
                <a:gd name="T30" fmla="*/ 12 w 38"/>
                <a:gd name="T31" fmla="*/ 32 h 36"/>
                <a:gd name="T32" fmla="*/ 16 w 38"/>
                <a:gd name="T33" fmla="*/ 34 h 36"/>
                <a:gd name="T34" fmla="*/ 10 w 38"/>
                <a:gd name="T35" fmla="*/ 26 h 36"/>
                <a:gd name="T36" fmla="*/ 12 w 38"/>
                <a:gd name="T37" fmla="*/ 26 h 36"/>
                <a:gd name="T38" fmla="*/ 8 w 38"/>
                <a:gd name="T39" fmla="*/ 26 h 36"/>
                <a:gd name="T40" fmla="*/ 8 w 38"/>
                <a:gd name="T41" fmla="*/ 24 h 36"/>
                <a:gd name="T42" fmla="*/ 4 w 38"/>
                <a:gd name="T43" fmla="*/ 20 h 36"/>
                <a:gd name="T44" fmla="*/ 0 w 38"/>
                <a:gd name="T45" fmla="*/ 18 h 36"/>
                <a:gd name="T46" fmla="*/ 0 w 38"/>
                <a:gd name="T47" fmla="*/ 12 h 36"/>
                <a:gd name="T48" fmla="*/ 10 w 38"/>
                <a:gd name="T49" fmla="*/ 16 h 36"/>
                <a:gd name="T50" fmla="*/ 0 w 38"/>
                <a:gd name="T51" fmla="*/ 8 h 36"/>
                <a:gd name="T52" fmla="*/ 2 w 38"/>
                <a:gd name="T53" fmla="*/ 8 h 36"/>
                <a:gd name="T54" fmla="*/ 0 w 38"/>
                <a:gd name="T55" fmla="*/ 4 h 36"/>
                <a:gd name="T56" fmla="*/ 2 w 38"/>
                <a:gd name="T57" fmla="*/ 2 h 36"/>
                <a:gd name="T58" fmla="*/ 4 w 38"/>
                <a:gd name="T59" fmla="*/ 8 h 36"/>
                <a:gd name="T60" fmla="*/ 8 w 38"/>
                <a:gd name="T61" fmla="*/ 8 h 36"/>
                <a:gd name="T62" fmla="*/ 4 w 38"/>
                <a:gd name="T63" fmla="*/ 4 h 36"/>
                <a:gd name="T64" fmla="*/ 6 w 38"/>
                <a:gd name="T65" fmla="*/ 2 h 36"/>
                <a:gd name="T66" fmla="*/ 10 w 38"/>
                <a:gd name="T67" fmla="*/ 6 h 36"/>
                <a:gd name="T68" fmla="*/ 12 w 38"/>
                <a:gd name="T69" fmla="*/ 0 h 36"/>
                <a:gd name="T70" fmla="*/ 22 w 38"/>
                <a:gd name="T71" fmla="*/ 4 h 36"/>
                <a:gd name="T72" fmla="*/ 18 w 38"/>
                <a:gd name="T73" fmla="*/ 8 h 36"/>
                <a:gd name="T74" fmla="*/ 14 w 38"/>
                <a:gd name="T75" fmla="*/ 8 h 36"/>
                <a:gd name="T76" fmla="*/ 20 w 38"/>
                <a:gd name="T77" fmla="*/ 10 h 36"/>
                <a:gd name="T78" fmla="*/ 14 w 38"/>
                <a:gd name="T79" fmla="*/ 10 h 36"/>
                <a:gd name="T80" fmla="*/ 18 w 38"/>
                <a:gd name="T81" fmla="*/ 12 h 36"/>
                <a:gd name="T82" fmla="*/ 24 w 38"/>
                <a:gd name="T83" fmla="*/ 4 h 36"/>
                <a:gd name="T84" fmla="*/ 36 w 38"/>
                <a:gd name="T85" fmla="*/ 8 h 36"/>
                <a:gd name="T86" fmla="*/ 36 w 38"/>
                <a:gd name="T87" fmla="*/ 12 h 36"/>
                <a:gd name="T88" fmla="*/ 34 w 38"/>
                <a:gd name="T89" fmla="*/ 14 h 36"/>
                <a:gd name="T90" fmla="*/ 38 w 38"/>
                <a:gd name="T91" fmla="*/ 16 h 36"/>
                <a:gd name="T92" fmla="*/ 28 w 38"/>
                <a:gd name="T93" fmla="*/ 12 h 36"/>
                <a:gd name="T94" fmla="*/ 36 w 38"/>
                <a:gd name="T95" fmla="*/ 16 h 36"/>
                <a:gd name="T96" fmla="*/ 34 w 38"/>
                <a:gd name="T97" fmla="*/ 18 h 36"/>
                <a:gd name="T98" fmla="*/ 28 w 38"/>
                <a:gd name="T99" fmla="*/ 18 h 36"/>
                <a:gd name="T100" fmla="*/ 12 w 38"/>
                <a:gd name="T101" fmla="*/ 1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 h="36">
                  <a:moveTo>
                    <a:pt x="12" y="10"/>
                  </a:moveTo>
                  <a:lnTo>
                    <a:pt x="26" y="18"/>
                  </a:lnTo>
                  <a:lnTo>
                    <a:pt x="26" y="22"/>
                  </a:lnTo>
                  <a:lnTo>
                    <a:pt x="38" y="18"/>
                  </a:lnTo>
                  <a:lnTo>
                    <a:pt x="38" y="30"/>
                  </a:lnTo>
                  <a:lnTo>
                    <a:pt x="36" y="32"/>
                  </a:lnTo>
                  <a:lnTo>
                    <a:pt x="14" y="20"/>
                  </a:lnTo>
                  <a:lnTo>
                    <a:pt x="18" y="24"/>
                  </a:lnTo>
                  <a:lnTo>
                    <a:pt x="14" y="26"/>
                  </a:lnTo>
                  <a:lnTo>
                    <a:pt x="22" y="26"/>
                  </a:lnTo>
                  <a:lnTo>
                    <a:pt x="20" y="28"/>
                  </a:lnTo>
                  <a:lnTo>
                    <a:pt x="22" y="28"/>
                  </a:lnTo>
                  <a:lnTo>
                    <a:pt x="24" y="32"/>
                  </a:lnTo>
                  <a:lnTo>
                    <a:pt x="20" y="36"/>
                  </a:lnTo>
                  <a:lnTo>
                    <a:pt x="16" y="34"/>
                  </a:lnTo>
                  <a:lnTo>
                    <a:pt x="12" y="32"/>
                  </a:lnTo>
                  <a:lnTo>
                    <a:pt x="16" y="34"/>
                  </a:lnTo>
                  <a:lnTo>
                    <a:pt x="10" y="26"/>
                  </a:lnTo>
                  <a:lnTo>
                    <a:pt x="12" y="26"/>
                  </a:lnTo>
                  <a:lnTo>
                    <a:pt x="8" y="26"/>
                  </a:lnTo>
                  <a:lnTo>
                    <a:pt x="8" y="24"/>
                  </a:lnTo>
                  <a:lnTo>
                    <a:pt x="4" y="20"/>
                  </a:lnTo>
                  <a:lnTo>
                    <a:pt x="0" y="18"/>
                  </a:lnTo>
                  <a:lnTo>
                    <a:pt x="0" y="12"/>
                  </a:lnTo>
                  <a:lnTo>
                    <a:pt x="10" y="16"/>
                  </a:lnTo>
                  <a:lnTo>
                    <a:pt x="0" y="8"/>
                  </a:lnTo>
                  <a:lnTo>
                    <a:pt x="2" y="8"/>
                  </a:lnTo>
                  <a:lnTo>
                    <a:pt x="0" y="4"/>
                  </a:lnTo>
                  <a:lnTo>
                    <a:pt x="2" y="2"/>
                  </a:lnTo>
                  <a:lnTo>
                    <a:pt x="4" y="8"/>
                  </a:lnTo>
                  <a:lnTo>
                    <a:pt x="8" y="8"/>
                  </a:lnTo>
                  <a:lnTo>
                    <a:pt x="4" y="4"/>
                  </a:lnTo>
                  <a:lnTo>
                    <a:pt x="6" y="2"/>
                  </a:lnTo>
                  <a:lnTo>
                    <a:pt x="10" y="6"/>
                  </a:lnTo>
                  <a:lnTo>
                    <a:pt x="12" y="0"/>
                  </a:lnTo>
                  <a:lnTo>
                    <a:pt x="22" y="4"/>
                  </a:lnTo>
                  <a:lnTo>
                    <a:pt x="18" y="8"/>
                  </a:lnTo>
                  <a:lnTo>
                    <a:pt x="14" y="8"/>
                  </a:lnTo>
                  <a:lnTo>
                    <a:pt x="20" y="10"/>
                  </a:lnTo>
                  <a:lnTo>
                    <a:pt x="14" y="10"/>
                  </a:lnTo>
                  <a:lnTo>
                    <a:pt x="18" y="12"/>
                  </a:lnTo>
                  <a:lnTo>
                    <a:pt x="24" y="4"/>
                  </a:lnTo>
                  <a:lnTo>
                    <a:pt x="36" y="8"/>
                  </a:lnTo>
                  <a:lnTo>
                    <a:pt x="36" y="12"/>
                  </a:lnTo>
                  <a:lnTo>
                    <a:pt x="34" y="14"/>
                  </a:lnTo>
                  <a:lnTo>
                    <a:pt x="38" y="16"/>
                  </a:lnTo>
                  <a:lnTo>
                    <a:pt x="28" y="12"/>
                  </a:lnTo>
                  <a:lnTo>
                    <a:pt x="36" y="16"/>
                  </a:lnTo>
                  <a:lnTo>
                    <a:pt x="34" y="18"/>
                  </a:lnTo>
                  <a:lnTo>
                    <a:pt x="28" y="18"/>
                  </a:lnTo>
                  <a:lnTo>
                    <a:pt x="12" y="10"/>
                  </a:lnTo>
                  <a:close/>
                </a:path>
              </a:pathLst>
            </a:custGeom>
            <a:grpFill/>
            <a:ln w="3175" cmpd="sng">
              <a:solidFill>
                <a:schemeClr val="bg2">
                  <a:lumMod val="75000"/>
                </a:schemeClr>
              </a:solidFill>
              <a:round/>
              <a:headEnd/>
              <a:tailEnd/>
            </a:ln>
          </p:spPr>
          <p:txBody>
            <a:bodyPr/>
            <a:lstStyle/>
            <a:p>
              <a:endParaRPr lang="en-US">
                <a:solidFill>
                  <a:prstClr val="black"/>
                </a:solidFill>
              </a:endParaRPr>
            </a:p>
          </p:txBody>
        </p:sp>
        <p:sp>
          <p:nvSpPr>
            <p:cNvPr id="287" name="Freeform 494"/>
            <p:cNvSpPr>
              <a:spLocks/>
            </p:cNvSpPr>
            <p:nvPr/>
          </p:nvSpPr>
          <p:spPr bwMode="auto">
            <a:xfrm>
              <a:off x="734" y="3580"/>
              <a:ext cx="66" cy="48"/>
            </a:xfrm>
            <a:custGeom>
              <a:avLst/>
              <a:gdLst>
                <a:gd name="T0" fmla="*/ 34 w 66"/>
                <a:gd name="T1" fmla="*/ 36 h 48"/>
                <a:gd name="T2" fmla="*/ 32 w 66"/>
                <a:gd name="T3" fmla="*/ 38 h 48"/>
                <a:gd name="T4" fmla="*/ 28 w 66"/>
                <a:gd name="T5" fmla="*/ 38 h 48"/>
                <a:gd name="T6" fmla="*/ 30 w 66"/>
                <a:gd name="T7" fmla="*/ 40 h 48"/>
                <a:gd name="T8" fmla="*/ 26 w 66"/>
                <a:gd name="T9" fmla="*/ 40 h 48"/>
                <a:gd name="T10" fmla="*/ 26 w 66"/>
                <a:gd name="T11" fmla="*/ 44 h 48"/>
                <a:gd name="T12" fmla="*/ 14 w 66"/>
                <a:gd name="T13" fmla="*/ 48 h 48"/>
                <a:gd name="T14" fmla="*/ 20 w 66"/>
                <a:gd name="T15" fmla="*/ 38 h 48"/>
                <a:gd name="T16" fmla="*/ 24 w 66"/>
                <a:gd name="T17" fmla="*/ 32 h 48"/>
                <a:gd name="T18" fmla="*/ 20 w 66"/>
                <a:gd name="T19" fmla="*/ 34 h 48"/>
                <a:gd name="T20" fmla="*/ 8 w 66"/>
                <a:gd name="T21" fmla="*/ 34 h 48"/>
                <a:gd name="T22" fmla="*/ 12 w 66"/>
                <a:gd name="T23" fmla="*/ 32 h 48"/>
                <a:gd name="T24" fmla="*/ 14 w 66"/>
                <a:gd name="T25" fmla="*/ 40 h 48"/>
                <a:gd name="T26" fmla="*/ 12 w 66"/>
                <a:gd name="T27" fmla="*/ 42 h 48"/>
                <a:gd name="T28" fmla="*/ 12 w 66"/>
                <a:gd name="T29" fmla="*/ 38 h 48"/>
                <a:gd name="T30" fmla="*/ 8 w 66"/>
                <a:gd name="T31" fmla="*/ 30 h 48"/>
                <a:gd name="T32" fmla="*/ 0 w 66"/>
                <a:gd name="T33" fmla="*/ 24 h 48"/>
                <a:gd name="T34" fmla="*/ 0 w 66"/>
                <a:gd name="T35" fmla="*/ 22 h 48"/>
                <a:gd name="T36" fmla="*/ 2 w 66"/>
                <a:gd name="T37" fmla="*/ 20 h 48"/>
                <a:gd name="T38" fmla="*/ 10 w 66"/>
                <a:gd name="T39" fmla="*/ 16 h 48"/>
                <a:gd name="T40" fmla="*/ 12 w 66"/>
                <a:gd name="T41" fmla="*/ 14 h 48"/>
                <a:gd name="T42" fmla="*/ 18 w 66"/>
                <a:gd name="T43" fmla="*/ 12 h 48"/>
                <a:gd name="T44" fmla="*/ 24 w 66"/>
                <a:gd name="T45" fmla="*/ 16 h 48"/>
                <a:gd name="T46" fmla="*/ 24 w 66"/>
                <a:gd name="T47" fmla="*/ 16 h 48"/>
                <a:gd name="T48" fmla="*/ 28 w 66"/>
                <a:gd name="T49" fmla="*/ 30 h 48"/>
                <a:gd name="T50" fmla="*/ 24 w 66"/>
                <a:gd name="T51" fmla="*/ 16 h 48"/>
                <a:gd name="T52" fmla="*/ 24 w 66"/>
                <a:gd name="T53" fmla="*/ 12 h 48"/>
                <a:gd name="T54" fmla="*/ 24 w 66"/>
                <a:gd name="T55" fmla="*/ 12 h 48"/>
                <a:gd name="T56" fmla="*/ 32 w 66"/>
                <a:gd name="T57" fmla="*/ 4 h 48"/>
                <a:gd name="T58" fmla="*/ 34 w 66"/>
                <a:gd name="T59" fmla="*/ 12 h 48"/>
                <a:gd name="T60" fmla="*/ 36 w 66"/>
                <a:gd name="T61" fmla="*/ 10 h 48"/>
                <a:gd name="T62" fmla="*/ 38 w 66"/>
                <a:gd name="T63" fmla="*/ 6 h 48"/>
                <a:gd name="T64" fmla="*/ 42 w 66"/>
                <a:gd name="T65" fmla="*/ 12 h 48"/>
                <a:gd name="T66" fmla="*/ 46 w 66"/>
                <a:gd name="T67" fmla="*/ 6 h 48"/>
                <a:gd name="T68" fmla="*/ 52 w 66"/>
                <a:gd name="T69" fmla="*/ 4 h 48"/>
                <a:gd name="T70" fmla="*/ 50 w 66"/>
                <a:gd name="T71" fmla="*/ 12 h 48"/>
                <a:gd name="T72" fmla="*/ 56 w 66"/>
                <a:gd name="T73" fmla="*/ 8 h 48"/>
                <a:gd name="T74" fmla="*/ 62 w 66"/>
                <a:gd name="T75" fmla="*/ 10 h 48"/>
                <a:gd name="T76" fmla="*/ 60 w 66"/>
                <a:gd name="T77" fmla="*/ 12 h 48"/>
                <a:gd name="T78" fmla="*/ 62 w 66"/>
                <a:gd name="T79" fmla="*/ 14 h 48"/>
                <a:gd name="T80" fmla="*/ 66 w 66"/>
                <a:gd name="T81" fmla="*/ 18 h 48"/>
                <a:gd name="T82" fmla="*/ 48 w 66"/>
                <a:gd name="T83" fmla="*/ 20 h 48"/>
                <a:gd name="T84" fmla="*/ 44 w 66"/>
                <a:gd name="T85" fmla="*/ 24 h 48"/>
                <a:gd name="T86" fmla="*/ 54 w 66"/>
                <a:gd name="T87" fmla="*/ 28 h 48"/>
                <a:gd name="T88" fmla="*/ 50 w 66"/>
                <a:gd name="T89" fmla="*/ 30 h 48"/>
                <a:gd name="T90" fmla="*/ 40 w 66"/>
                <a:gd name="T91" fmla="*/ 28 h 48"/>
                <a:gd name="T92" fmla="*/ 36 w 66"/>
                <a:gd name="T93"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 h="48">
                  <a:moveTo>
                    <a:pt x="34" y="34"/>
                  </a:moveTo>
                  <a:lnTo>
                    <a:pt x="34" y="36"/>
                  </a:lnTo>
                  <a:lnTo>
                    <a:pt x="32" y="32"/>
                  </a:lnTo>
                  <a:lnTo>
                    <a:pt x="32" y="38"/>
                  </a:lnTo>
                  <a:lnTo>
                    <a:pt x="24" y="38"/>
                  </a:lnTo>
                  <a:lnTo>
                    <a:pt x="28" y="38"/>
                  </a:lnTo>
                  <a:lnTo>
                    <a:pt x="26" y="38"/>
                  </a:lnTo>
                  <a:lnTo>
                    <a:pt x="30" y="40"/>
                  </a:lnTo>
                  <a:lnTo>
                    <a:pt x="28" y="42"/>
                  </a:lnTo>
                  <a:lnTo>
                    <a:pt x="26" y="40"/>
                  </a:lnTo>
                  <a:lnTo>
                    <a:pt x="24" y="44"/>
                  </a:lnTo>
                  <a:lnTo>
                    <a:pt x="26" y="44"/>
                  </a:lnTo>
                  <a:lnTo>
                    <a:pt x="18" y="48"/>
                  </a:lnTo>
                  <a:lnTo>
                    <a:pt x="14" y="48"/>
                  </a:lnTo>
                  <a:lnTo>
                    <a:pt x="24" y="38"/>
                  </a:lnTo>
                  <a:lnTo>
                    <a:pt x="20" y="38"/>
                  </a:lnTo>
                  <a:lnTo>
                    <a:pt x="24" y="34"/>
                  </a:lnTo>
                  <a:lnTo>
                    <a:pt x="24" y="32"/>
                  </a:lnTo>
                  <a:lnTo>
                    <a:pt x="16" y="38"/>
                  </a:lnTo>
                  <a:lnTo>
                    <a:pt x="20" y="34"/>
                  </a:lnTo>
                  <a:lnTo>
                    <a:pt x="8" y="32"/>
                  </a:lnTo>
                  <a:lnTo>
                    <a:pt x="8" y="34"/>
                  </a:lnTo>
                  <a:lnTo>
                    <a:pt x="10" y="36"/>
                  </a:lnTo>
                  <a:lnTo>
                    <a:pt x="12" y="32"/>
                  </a:lnTo>
                  <a:lnTo>
                    <a:pt x="16" y="32"/>
                  </a:lnTo>
                  <a:lnTo>
                    <a:pt x="14" y="40"/>
                  </a:lnTo>
                  <a:lnTo>
                    <a:pt x="12" y="40"/>
                  </a:lnTo>
                  <a:lnTo>
                    <a:pt x="12" y="42"/>
                  </a:lnTo>
                  <a:lnTo>
                    <a:pt x="12" y="44"/>
                  </a:lnTo>
                  <a:lnTo>
                    <a:pt x="12" y="38"/>
                  </a:lnTo>
                  <a:lnTo>
                    <a:pt x="6" y="38"/>
                  </a:lnTo>
                  <a:lnTo>
                    <a:pt x="8" y="30"/>
                  </a:lnTo>
                  <a:lnTo>
                    <a:pt x="6" y="26"/>
                  </a:lnTo>
                  <a:lnTo>
                    <a:pt x="0" y="24"/>
                  </a:lnTo>
                  <a:lnTo>
                    <a:pt x="2" y="24"/>
                  </a:lnTo>
                  <a:lnTo>
                    <a:pt x="0" y="22"/>
                  </a:lnTo>
                  <a:lnTo>
                    <a:pt x="4" y="22"/>
                  </a:lnTo>
                  <a:lnTo>
                    <a:pt x="2" y="20"/>
                  </a:lnTo>
                  <a:lnTo>
                    <a:pt x="8" y="16"/>
                  </a:lnTo>
                  <a:lnTo>
                    <a:pt x="10" y="16"/>
                  </a:lnTo>
                  <a:lnTo>
                    <a:pt x="10" y="14"/>
                  </a:lnTo>
                  <a:lnTo>
                    <a:pt x="12" y="14"/>
                  </a:lnTo>
                  <a:lnTo>
                    <a:pt x="14" y="12"/>
                  </a:lnTo>
                  <a:lnTo>
                    <a:pt x="18" y="12"/>
                  </a:lnTo>
                  <a:lnTo>
                    <a:pt x="24" y="12"/>
                  </a:lnTo>
                  <a:lnTo>
                    <a:pt x="24" y="16"/>
                  </a:lnTo>
                  <a:lnTo>
                    <a:pt x="20" y="16"/>
                  </a:lnTo>
                  <a:lnTo>
                    <a:pt x="24" y="16"/>
                  </a:lnTo>
                  <a:lnTo>
                    <a:pt x="24" y="22"/>
                  </a:lnTo>
                  <a:lnTo>
                    <a:pt x="28" y="30"/>
                  </a:lnTo>
                  <a:lnTo>
                    <a:pt x="24" y="22"/>
                  </a:lnTo>
                  <a:lnTo>
                    <a:pt x="24" y="16"/>
                  </a:lnTo>
                  <a:lnTo>
                    <a:pt x="28" y="18"/>
                  </a:lnTo>
                  <a:lnTo>
                    <a:pt x="24" y="12"/>
                  </a:lnTo>
                  <a:lnTo>
                    <a:pt x="32" y="14"/>
                  </a:lnTo>
                  <a:lnTo>
                    <a:pt x="24" y="12"/>
                  </a:lnTo>
                  <a:lnTo>
                    <a:pt x="24" y="6"/>
                  </a:lnTo>
                  <a:lnTo>
                    <a:pt x="32" y="4"/>
                  </a:lnTo>
                  <a:lnTo>
                    <a:pt x="34" y="14"/>
                  </a:lnTo>
                  <a:lnTo>
                    <a:pt x="34" y="12"/>
                  </a:lnTo>
                  <a:lnTo>
                    <a:pt x="36" y="12"/>
                  </a:lnTo>
                  <a:lnTo>
                    <a:pt x="36" y="10"/>
                  </a:lnTo>
                  <a:lnTo>
                    <a:pt x="38" y="12"/>
                  </a:lnTo>
                  <a:lnTo>
                    <a:pt x="38" y="6"/>
                  </a:lnTo>
                  <a:lnTo>
                    <a:pt x="42" y="10"/>
                  </a:lnTo>
                  <a:lnTo>
                    <a:pt x="42" y="12"/>
                  </a:lnTo>
                  <a:lnTo>
                    <a:pt x="42" y="4"/>
                  </a:lnTo>
                  <a:lnTo>
                    <a:pt x="46" y="6"/>
                  </a:lnTo>
                  <a:lnTo>
                    <a:pt x="42" y="0"/>
                  </a:lnTo>
                  <a:lnTo>
                    <a:pt x="52" y="4"/>
                  </a:lnTo>
                  <a:lnTo>
                    <a:pt x="50" y="8"/>
                  </a:lnTo>
                  <a:lnTo>
                    <a:pt x="50" y="12"/>
                  </a:lnTo>
                  <a:lnTo>
                    <a:pt x="50" y="8"/>
                  </a:lnTo>
                  <a:lnTo>
                    <a:pt x="56" y="8"/>
                  </a:lnTo>
                  <a:lnTo>
                    <a:pt x="58" y="4"/>
                  </a:lnTo>
                  <a:lnTo>
                    <a:pt x="62" y="10"/>
                  </a:lnTo>
                  <a:lnTo>
                    <a:pt x="58" y="14"/>
                  </a:lnTo>
                  <a:lnTo>
                    <a:pt x="60" y="12"/>
                  </a:lnTo>
                  <a:lnTo>
                    <a:pt x="60" y="16"/>
                  </a:lnTo>
                  <a:lnTo>
                    <a:pt x="62" y="14"/>
                  </a:lnTo>
                  <a:lnTo>
                    <a:pt x="60" y="18"/>
                  </a:lnTo>
                  <a:lnTo>
                    <a:pt x="66" y="18"/>
                  </a:lnTo>
                  <a:lnTo>
                    <a:pt x="62" y="26"/>
                  </a:lnTo>
                  <a:lnTo>
                    <a:pt x="48" y="20"/>
                  </a:lnTo>
                  <a:lnTo>
                    <a:pt x="48" y="22"/>
                  </a:lnTo>
                  <a:lnTo>
                    <a:pt x="44" y="24"/>
                  </a:lnTo>
                  <a:lnTo>
                    <a:pt x="50" y="22"/>
                  </a:lnTo>
                  <a:lnTo>
                    <a:pt x="54" y="28"/>
                  </a:lnTo>
                  <a:lnTo>
                    <a:pt x="52" y="30"/>
                  </a:lnTo>
                  <a:lnTo>
                    <a:pt x="50" y="30"/>
                  </a:lnTo>
                  <a:lnTo>
                    <a:pt x="48" y="28"/>
                  </a:lnTo>
                  <a:lnTo>
                    <a:pt x="40" y="28"/>
                  </a:lnTo>
                  <a:lnTo>
                    <a:pt x="46" y="30"/>
                  </a:lnTo>
                  <a:lnTo>
                    <a:pt x="36" y="32"/>
                  </a:lnTo>
                  <a:lnTo>
                    <a:pt x="34" y="34"/>
                  </a:lnTo>
                  <a:close/>
                </a:path>
              </a:pathLst>
            </a:custGeom>
            <a:grpFill/>
            <a:ln w="3175" cmpd="sng">
              <a:solidFill>
                <a:schemeClr val="bg2">
                  <a:lumMod val="75000"/>
                </a:schemeClr>
              </a:solidFill>
              <a:round/>
              <a:headEnd/>
              <a:tailEnd/>
            </a:ln>
          </p:spPr>
          <p:txBody>
            <a:bodyPr/>
            <a:lstStyle/>
            <a:p>
              <a:endParaRPr lang="en-US">
                <a:solidFill>
                  <a:prstClr val="black"/>
                </a:solidFill>
              </a:endParaRPr>
            </a:p>
          </p:txBody>
        </p:sp>
        <p:sp>
          <p:nvSpPr>
            <p:cNvPr id="288" name="Freeform 495"/>
            <p:cNvSpPr>
              <a:spLocks/>
            </p:cNvSpPr>
            <p:nvPr/>
          </p:nvSpPr>
          <p:spPr bwMode="auto">
            <a:xfrm>
              <a:off x="1204" y="3604"/>
              <a:ext cx="30" cy="54"/>
            </a:xfrm>
            <a:custGeom>
              <a:avLst/>
              <a:gdLst>
                <a:gd name="T0" fmla="*/ 30 w 30"/>
                <a:gd name="T1" fmla="*/ 54 h 54"/>
                <a:gd name="T2" fmla="*/ 18 w 30"/>
                <a:gd name="T3" fmla="*/ 40 h 54"/>
                <a:gd name="T4" fmla="*/ 22 w 30"/>
                <a:gd name="T5" fmla="*/ 32 h 54"/>
                <a:gd name="T6" fmla="*/ 18 w 30"/>
                <a:gd name="T7" fmla="*/ 36 h 54"/>
                <a:gd name="T8" fmla="*/ 18 w 30"/>
                <a:gd name="T9" fmla="*/ 32 h 54"/>
                <a:gd name="T10" fmla="*/ 16 w 30"/>
                <a:gd name="T11" fmla="*/ 38 h 54"/>
                <a:gd name="T12" fmla="*/ 16 w 30"/>
                <a:gd name="T13" fmla="*/ 34 h 54"/>
                <a:gd name="T14" fmla="*/ 18 w 30"/>
                <a:gd name="T15" fmla="*/ 32 h 54"/>
                <a:gd name="T16" fmla="*/ 14 w 30"/>
                <a:gd name="T17" fmla="*/ 34 h 54"/>
                <a:gd name="T18" fmla="*/ 14 w 30"/>
                <a:gd name="T19" fmla="*/ 28 h 54"/>
                <a:gd name="T20" fmla="*/ 12 w 30"/>
                <a:gd name="T21" fmla="*/ 30 h 54"/>
                <a:gd name="T22" fmla="*/ 10 w 30"/>
                <a:gd name="T23" fmla="*/ 28 h 54"/>
                <a:gd name="T24" fmla="*/ 10 w 30"/>
                <a:gd name="T25" fmla="*/ 26 h 54"/>
                <a:gd name="T26" fmla="*/ 8 w 30"/>
                <a:gd name="T27" fmla="*/ 24 h 54"/>
                <a:gd name="T28" fmla="*/ 14 w 30"/>
                <a:gd name="T29" fmla="*/ 20 h 54"/>
                <a:gd name="T30" fmla="*/ 6 w 30"/>
                <a:gd name="T31" fmla="*/ 18 h 54"/>
                <a:gd name="T32" fmla="*/ 6 w 30"/>
                <a:gd name="T33" fmla="*/ 16 h 54"/>
                <a:gd name="T34" fmla="*/ 10 w 30"/>
                <a:gd name="T35" fmla="*/ 14 h 54"/>
                <a:gd name="T36" fmla="*/ 6 w 30"/>
                <a:gd name="T37" fmla="*/ 16 h 54"/>
                <a:gd name="T38" fmla="*/ 8 w 30"/>
                <a:gd name="T39" fmla="*/ 12 h 54"/>
                <a:gd name="T40" fmla="*/ 4 w 30"/>
                <a:gd name="T41" fmla="*/ 14 h 54"/>
                <a:gd name="T42" fmla="*/ 0 w 30"/>
                <a:gd name="T43" fmla="*/ 8 h 54"/>
                <a:gd name="T44" fmla="*/ 6 w 30"/>
                <a:gd name="T45" fmla="*/ 8 h 54"/>
                <a:gd name="T46" fmla="*/ 0 w 30"/>
                <a:gd name="T47" fmla="*/ 6 h 54"/>
                <a:gd name="T48" fmla="*/ 4 w 30"/>
                <a:gd name="T49" fmla="*/ 6 h 54"/>
                <a:gd name="T50" fmla="*/ 4 w 30"/>
                <a:gd name="T51" fmla="*/ 2 h 54"/>
                <a:gd name="T52" fmla="*/ 6 w 30"/>
                <a:gd name="T53" fmla="*/ 0 h 54"/>
                <a:gd name="T54" fmla="*/ 8 w 30"/>
                <a:gd name="T55" fmla="*/ 2 h 54"/>
                <a:gd name="T56" fmla="*/ 6 w 30"/>
                <a:gd name="T57" fmla="*/ 6 h 54"/>
                <a:gd name="T58" fmla="*/ 10 w 30"/>
                <a:gd name="T59" fmla="*/ 2 h 54"/>
                <a:gd name="T60" fmla="*/ 12 w 30"/>
                <a:gd name="T61" fmla="*/ 6 h 54"/>
                <a:gd name="T62" fmla="*/ 16 w 30"/>
                <a:gd name="T63" fmla="*/ 6 h 54"/>
                <a:gd name="T64" fmla="*/ 18 w 30"/>
                <a:gd name="T65" fmla="*/ 8 h 54"/>
                <a:gd name="T66" fmla="*/ 16 w 30"/>
                <a:gd name="T67" fmla="*/ 6 h 54"/>
                <a:gd name="T68" fmla="*/ 18 w 30"/>
                <a:gd name="T69" fmla="*/ 8 h 54"/>
                <a:gd name="T70" fmla="*/ 18 w 30"/>
                <a:gd name="T71" fmla="*/ 10 h 54"/>
                <a:gd name="T72" fmla="*/ 20 w 30"/>
                <a:gd name="T73" fmla="*/ 12 h 54"/>
                <a:gd name="T74" fmla="*/ 28 w 30"/>
                <a:gd name="T75" fmla="*/ 32 h 54"/>
                <a:gd name="T76" fmla="*/ 30 w 30"/>
                <a:gd name="T7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 h="54">
                  <a:moveTo>
                    <a:pt x="30" y="54"/>
                  </a:moveTo>
                  <a:lnTo>
                    <a:pt x="18" y="40"/>
                  </a:lnTo>
                  <a:lnTo>
                    <a:pt x="22" y="32"/>
                  </a:lnTo>
                  <a:lnTo>
                    <a:pt x="18" y="36"/>
                  </a:lnTo>
                  <a:lnTo>
                    <a:pt x="18" y="32"/>
                  </a:lnTo>
                  <a:lnTo>
                    <a:pt x="16" y="38"/>
                  </a:lnTo>
                  <a:lnTo>
                    <a:pt x="16" y="34"/>
                  </a:lnTo>
                  <a:lnTo>
                    <a:pt x="18" y="32"/>
                  </a:lnTo>
                  <a:lnTo>
                    <a:pt x="14" y="34"/>
                  </a:lnTo>
                  <a:lnTo>
                    <a:pt x="14" y="28"/>
                  </a:lnTo>
                  <a:lnTo>
                    <a:pt x="12" y="30"/>
                  </a:lnTo>
                  <a:lnTo>
                    <a:pt x="10" y="28"/>
                  </a:lnTo>
                  <a:lnTo>
                    <a:pt x="10" y="26"/>
                  </a:lnTo>
                  <a:lnTo>
                    <a:pt x="8" y="24"/>
                  </a:lnTo>
                  <a:lnTo>
                    <a:pt x="14" y="20"/>
                  </a:lnTo>
                  <a:lnTo>
                    <a:pt x="6" y="18"/>
                  </a:lnTo>
                  <a:lnTo>
                    <a:pt x="6" y="16"/>
                  </a:lnTo>
                  <a:lnTo>
                    <a:pt x="10" y="14"/>
                  </a:lnTo>
                  <a:lnTo>
                    <a:pt x="6" y="16"/>
                  </a:lnTo>
                  <a:lnTo>
                    <a:pt x="8" y="12"/>
                  </a:lnTo>
                  <a:lnTo>
                    <a:pt x="4" y="14"/>
                  </a:lnTo>
                  <a:lnTo>
                    <a:pt x="0" y="8"/>
                  </a:lnTo>
                  <a:lnTo>
                    <a:pt x="6" y="8"/>
                  </a:lnTo>
                  <a:lnTo>
                    <a:pt x="0" y="6"/>
                  </a:lnTo>
                  <a:lnTo>
                    <a:pt x="4" y="6"/>
                  </a:lnTo>
                  <a:lnTo>
                    <a:pt x="4" y="2"/>
                  </a:lnTo>
                  <a:lnTo>
                    <a:pt x="6" y="0"/>
                  </a:lnTo>
                  <a:lnTo>
                    <a:pt x="8" y="2"/>
                  </a:lnTo>
                  <a:lnTo>
                    <a:pt x="6" y="6"/>
                  </a:lnTo>
                  <a:lnTo>
                    <a:pt x="10" y="2"/>
                  </a:lnTo>
                  <a:lnTo>
                    <a:pt x="12" y="6"/>
                  </a:lnTo>
                  <a:lnTo>
                    <a:pt x="16" y="6"/>
                  </a:lnTo>
                  <a:lnTo>
                    <a:pt x="18" y="8"/>
                  </a:lnTo>
                  <a:lnTo>
                    <a:pt x="16" y="6"/>
                  </a:lnTo>
                  <a:lnTo>
                    <a:pt x="18" y="8"/>
                  </a:lnTo>
                  <a:lnTo>
                    <a:pt x="18" y="10"/>
                  </a:lnTo>
                  <a:lnTo>
                    <a:pt x="20" y="12"/>
                  </a:lnTo>
                  <a:lnTo>
                    <a:pt x="28" y="32"/>
                  </a:lnTo>
                  <a:lnTo>
                    <a:pt x="30" y="54"/>
                  </a:lnTo>
                  <a:close/>
                </a:path>
              </a:pathLst>
            </a:custGeom>
            <a:grpFill/>
            <a:ln w="3175" cmpd="sng">
              <a:solidFill>
                <a:schemeClr val="bg2">
                  <a:lumMod val="75000"/>
                </a:schemeClr>
              </a:solidFill>
              <a:round/>
              <a:headEnd/>
              <a:tailEnd/>
            </a:ln>
          </p:spPr>
          <p:txBody>
            <a:bodyPr/>
            <a:lstStyle/>
            <a:p>
              <a:endParaRPr lang="en-US">
                <a:solidFill>
                  <a:prstClr val="black"/>
                </a:solidFill>
              </a:endParaRPr>
            </a:p>
          </p:txBody>
        </p:sp>
        <p:sp>
          <p:nvSpPr>
            <p:cNvPr id="289" name="Freeform 496"/>
            <p:cNvSpPr>
              <a:spLocks/>
            </p:cNvSpPr>
            <p:nvPr/>
          </p:nvSpPr>
          <p:spPr bwMode="auto">
            <a:xfrm>
              <a:off x="1246" y="3618"/>
              <a:ext cx="28" cy="26"/>
            </a:xfrm>
            <a:custGeom>
              <a:avLst/>
              <a:gdLst>
                <a:gd name="T0" fmla="*/ 24 w 28"/>
                <a:gd name="T1" fmla="*/ 4 h 26"/>
                <a:gd name="T2" fmla="*/ 28 w 28"/>
                <a:gd name="T3" fmla="*/ 10 h 26"/>
                <a:gd name="T4" fmla="*/ 26 w 28"/>
                <a:gd name="T5" fmla="*/ 10 h 26"/>
                <a:gd name="T6" fmla="*/ 28 w 28"/>
                <a:gd name="T7" fmla="*/ 18 h 26"/>
                <a:gd name="T8" fmla="*/ 26 w 28"/>
                <a:gd name="T9" fmla="*/ 18 h 26"/>
                <a:gd name="T10" fmla="*/ 16 w 28"/>
                <a:gd name="T11" fmla="*/ 10 h 26"/>
                <a:gd name="T12" fmla="*/ 18 w 28"/>
                <a:gd name="T13" fmla="*/ 14 h 26"/>
                <a:gd name="T14" fmla="*/ 20 w 28"/>
                <a:gd name="T15" fmla="*/ 16 h 26"/>
                <a:gd name="T16" fmla="*/ 20 w 28"/>
                <a:gd name="T17" fmla="*/ 18 h 26"/>
                <a:gd name="T18" fmla="*/ 24 w 28"/>
                <a:gd name="T19" fmla="*/ 18 h 26"/>
                <a:gd name="T20" fmla="*/ 22 w 28"/>
                <a:gd name="T21" fmla="*/ 18 h 26"/>
                <a:gd name="T22" fmla="*/ 24 w 28"/>
                <a:gd name="T23" fmla="*/ 22 h 26"/>
                <a:gd name="T24" fmla="*/ 22 w 28"/>
                <a:gd name="T25" fmla="*/ 26 h 26"/>
                <a:gd name="T26" fmla="*/ 16 w 28"/>
                <a:gd name="T27" fmla="*/ 24 h 26"/>
                <a:gd name="T28" fmla="*/ 16 w 28"/>
                <a:gd name="T29" fmla="*/ 26 h 26"/>
                <a:gd name="T30" fmla="*/ 14 w 28"/>
                <a:gd name="T31" fmla="*/ 26 h 26"/>
                <a:gd name="T32" fmla="*/ 10 w 28"/>
                <a:gd name="T33" fmla="*/ 26 h 26"/>
                <a:gd name="T34" fmla="*/ 10 w 28"/>
                <a:gd name="T35" fmla="*/ 22 h 26"/>
                <a:gd name="T36" fmla="*/ 10 w 28"/>
                <a:gd name="T37" fmla="*/ 20 h 26"/>
                <a:gd name="T38" fmla="*/ 10 w 28"/>
                <a:gd name="T39" fmla="*/ 18 h 26"/>
                <a:gd name="T40" fmla="*/ 8 w 28"/>
                <a:gd name="T41" fmla="*/ 10 h 26"/>
                <a:gd name="T42" fmla="*/ 8 w 28"/>
                <a:gd name="T43" fmla="*/ 12 h 26"/>
                <a:gd name="T44" fmla="*/ 2 w 28"/>
                <a:gd name="T45" fmla="*/ 10 h 26"/>
                <a:gd name="T46" fmla="*/ 6 w 28"/>
                <a:gd name="T47" fmla="*/ 10 h 26"/>
                <a:gd name="T48" fmla="*/ 0 w 28"/>
                <a:gd name="T49" fmla="*/ 4 h 26"/>
                <a:gd name="T50" fmla="*/ 2 w 28"/>
                <a:gd name="T51" fmla="*/ 0 h 26"/>
                <a:gd name="T52" fmla="*/ 16 w 28"/>
                <a:gd name="T53" fmla="*/ 4 h 26"/>
                <a:gd name="T54" fmla="*/ 18 w 28"/>
                <a:gd name="T55" fmla="*/ 8 h 26"/>
                <a:gd name="T56" fmla="*/ 18 w 28"/>
                <a:gd name="T57" fmla="*/ 2 h 26"/>
                <a:gd name="T58" fmla="*/ 24 w 28"/>
                <a:gd name="T59"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26">
                  <a:moveTo>
                    <a:pt x="24" y="4"/>
                  </a:moveTo>
                  <a:lnTo>
                    <a:pt x="28" y="10"/>
                  </a:lnTo>
                  <a:lnTo>
                    <a:pt x="26" y="10"/>
                  </a:lnTo>
                  <a:lnTo>
                    <a:pt x="28" y="18"/>
                  </a:lnTo>
                  <a:lnTo>
                    <a:pt x="26" y="18"/>
                  </a:lnTo>
                  <a:lnTo>
                    <a:pt x="16" y="10"/>
                  </a:lnTo>
                  <a:lnTo>
                    <a:pt x="18" y="14"/>
                  </a:lnTo>
                  <a:lnTo>
                    <a:pt x="20" y="16"/>
                  </a:lnTo>
                  <a:lnTo>
                    <a:pt x="20" y="18"/>
                  </a:lnTo>
                  <a:lnTo>
                    <a:pt x="24" y="18"/>
                  </a:lnTo>
                  <a:lnTo>
                    <a:pt x="22" y="18"/>
                  </a:lnTo>
                  <a:lnTo>
                    <a:pt x="24" y="22"/>
                  </a:lnTo>
                  <a:lnTo>
                    <a:pt x="22" y="26"/>
                  </a:lnTo>
                  <a:lnTo>
                    <a:pt x="16" y="24"/>
                  </a:lnTo>
                  <a:lnTo>
                    <a:pt x="16" y="26"/>
                  </a:lnTo>
                  <a:lnTo>
                    <a:pt x="14" y="26"/>
                  </a:lnTo>
                  <a:lnTo>
                    <a:pt x="10" y="26"/>
                  </a:lnTo>
                  <a:lnTo>
                    <a:pt x="10" y="22"/>
                  </a:lnTo>
                  <a:lnTo>
                    <a:pt x="10" y="20"/>
                  </a:lnTo>
                  <a:lnTo>
                    <a:pt x="10" y="18"/>
                  </a:lnTo>
                  <a:lnTo>
                    <a:pt x="8" y="10"/>
                  </a:lnTo>
                  <a:lnTo>
                    <a:pt x="8" y="12"/>
                  </a:lnTo>
                  <a:lnTo>
                    <a:pt x="2" y="10"/>
                  </a:lnTo>
                  <a:lnTo>
                    <a:pt x="6" y="10"/>
                  </a:lnTo>
                  <a:lnTo>
                    <a:pt x="0" y="4"/>
                  </a:lnTo>
                  <a:lnTo>
                    <a:pt x="2" y="0"/>
                  </a:lnTo>
                  <a:lnTo>
                    <a:pt x="16" y="4"/>
                  </a:lnTo>
                  <a:lnTo>
                    <a:pt x="18" y="8"/>
                  </a:lnTo>
                  <a:lnTo>
                    <a:pt x="18" y="2"/>
                  </a:lnTo>
                  <a:lnTo>
                    <a:pt x="24" y="4"/>
                  </a:lnTo>
                  <a:close/>
                </a:path>
              </a:pathLst>
            </a:custGeom>
            <a:grpFill/>
            <a:ln w="3175" cmpd="sng">
              <a:solidFill>
                <a:schemeClr val="bg2">
                  <a:lumMod val="75000"/>
                </a:schemeClr>
              </a:solidFill>
              <a:round/>
              <a:headEnd/>
              <a:tailEnd/>
            </a:ln>
          </p:spPr>
          <p:txBody>
            <a:bodyPr/>
            <a:lstStyle/>
            <a:p>
              <a:endParaRPr lang="en-US">
                <a:solidFill>
                  <a:prstClr val="black"/>
                </a:solidFill>
              </a:endParaRPr>
            </a:p>
          </p:txBody>
        </p:sp>
        <p:sp>
          <p:nvSpPr>
            <p:cNvPr id="290" name="Freeform 497"/>
            <p:cNvSpPr>
              <a:spLocks/>
            </p:cNvSpPr>
            <p:nvPr/>
          </p:nvSpPr>
          <p:spPr bwMode="auto">
            <a:xfrm>
              <a:off x="1236" y="3628"/>
              <a:ext cx="20" cy="34"/>
            </a:xfrm>
            <a:custGeom>
              <a:avLst/>
              <a:gdLst>
                <a:gd name="T0" fmla="*/ 14 w 20"/>
                <a:gd name="T1" fmla="*/ 32 h 34"/>
                <a:gd name="T2" fmla="*/ 12 w 20"/>
                <a:gd name="T3" fmla="*/ 32 h 34"/>
                <a:gd name="T4" fmla="*/ 12 w 20"/>
                <a:gd name="T5" fmla="*/ 22 h 34"/>
                <a:gd name="T6" fmla="*/ 12 w 20"/>
                <a:gd name="T7" fmla="*/ 28 h 34"/>
                <a:gd name="T8" fmla="*/ 10 w 20"/>
                <a:gd name="T9" fmla="*/ 28 h 34"/>
                <a:gd name="T10" fmla="*/ 12 w 20"/>
                <a:gd name="T11" fmla="*/ 30 h 34"/>
                <a:gd name="T12" fmla="*/ 12 w 20"/>
                <a:gd name="T13" fmla="*/ 34 h 34"/>
                <a:gd name="T14" fmla="*/ 8 w 20"/>
                <a:gd name="T15" fmla="*/ 34 h 34"/>
                <a:gd name="T16" fmla="*/ 10 w 20"/>
                <a:gd name="T17" fmla="*/ 30 h 34"/>
                <a:gd name="T18" fmla="*/ 6 w 20"/>
                <a:gd name="T19" fmla="*/ 26 h 34"/>
                <a:gd name="T20" fmla="*/ 10 w 20"/>
                <a:gd name="T21" fmla="*/ 24 h 34"/>
                <a:gd name="T22" fmla="*/ 6 w 20"/>
                <a:gd name="T23" fmla="*/ 24 h 34"/>
                <a:gd name="T24" fmla="*/ 6 w 20"/>
                <a:gd name="T25" fmla="*/ 22 h 34"/>
                <a:gd name="T26" fmla="*/ 8 w 20"/>
                <a:gd name="T27" fmla="*/ 16 h 34"/>
                <a:gd name="T28" fmla="*/ 8 w 20"/>
                <a:gd name="T29" fmla="*/ 20 h 34"/>
                <a:gd name="T30" fmla="*/ 12 w 20"/>
                <a:gd name="T31" fmla="*/ 18 h 34"/>
                <a:gd name="T32" fmla="*/ 12 w 20"/>
                <a:gd name="T33" fmla="*/ 20 h 34"/>
                <a:gd name="T34" fmla="*/ 12 w 20"/>
                <a:gd name="T35" fmla="*/ 16 h 34"/>
                <a:gd name="T36" fmla="*/ 12 w 20"/>
                <a:gd name="T37" fmla="*/ 14 h 34"/>
                <a:gd name="T38" fmla="*/ 10 w 20"/>
                <a:gd name="T39" fmla="*/ 16 h 34"/>
                <a:gd name="T40" fmla="*/ 4 w 20"/>
                <a:gd name="T41" fmla="*/ 14 h 34"/>
                <a:gd name="T42" fmla="*/ 10 w 20"/>
                <a:gd name="T43" fmla="*/ 10 h 34"/>
                <a:gd name="T44" fmla="*/ 6 w 20"/>
                <a:gd name="T45" fmla="*/ 10 h 34"/>
                <a:gd name="T46" fmla="*/ 6 w 20"/>
                <a:gd name="T47" fmla="*/ 8 h 34"/>
                <a:gd name="T48" fmla="*/ 4 w 20"/>
                <a:gd name="T49" fmla="*/ 8 h 34"/>
                <a:gd name="T50" fmla="*/ 0 w 20"/>
                <a:gd name="T51" fmla="*/ 8 h 34"/>
                <a:gd name="T52" fmla="*/ 0 w 20"/>
                <a:gd name="T53" fmla="*/ 2 h 34"/>
                <a:gd name="T54" fmla="*/ 4 w 20"/>
                <a:gd name="T55" fmla="*/ 4 h 34"/>
                <a:gd name="T56" fmla="*/ 2 w 20"/>
                <a:gd name="T57" fmla="*/ 0 h 34"/>
                <a:gd name="T58" fmla="*/ 8 w 20"/>
                <a:gd name="T59" fmla="*/ 0 h 34"/>
                <a:gd name="T60" fmla="*/ 4 w 20"/>
                <a:gd name="T61" fmla="*/ 0 h 34"/>
                <a:gd name="T62" fmla="*/ 12 w 20"/>
                <a:gd name="T63" fmla="*/ 0 h 34"/>
                <a:gd name="T64" fmla="*/ 12 w 20"/>
                <a:gd name="T65" fmla="*/ 2 h 34"/>
                <a:gd name="T66" fmla="*/ 12 w 20"/>
                <a:gd name="T67" fmla="*/ 6 h 34"/>
                <a:gd name="T68" fmla="*/ 12 w 20"/>
                <a:gd name="T69" fmla="*/ 8 h 34"/>
                <a:gd name="T70" fmla="*/ 14 w 20"/>
                <a:gd name="T71" fmla="*/ 6 h 34"/>
                <a:gd name="T72" fmla="*/ 14 w 20"/>
                <a:gd name="T73" fmla="*/ 2 h 34"/>
                <a:gd name="T74" fmla="*/ 18 w 20"/>
                <a:gd name="T75" fmla="*/ 4 h 34"/>
                <a:gd name="T76" fmla="*/ 16 w 20"/>
                <a:gd name="T77" fmla="*/ 8 h 34"/>
                <a:gd name="T78" fmla="*/ 20 w 20"/>
                <a:gd name="T79" fmla="*/ 10 h 34"/>
                <a:gd name="T80" fmla="*/ 18 w 20"/>
                <a:gd name="T81" fmla="*/ 12 h 34"/>
                <a:gd name="T82" fmla="*/ 12 w 20"/>
                <a:gd name="T83" fmla="*/ 10 h 34"/>
                <a:gd name="T84" fmla="*/ 14 w 20"/>
                <a:gd name="T85" fmla="*/ 12 h 34"/>
                <a:gd name="T86" fmla="*/ 14 w 20"/>
                <a:gd name="T87" fmla="*/ 16 h 34"/>
                <a:gd name="T88" fmla="*/ 16 w 20"/>
                <a:gd name="T89" fmla="*/ 16 h 34"/>
                <a:gd name="T90" fmla="*/ 14 w 20"/>
                <a:gd name="T91" fmla="*/ 18 h 34"/>
                <a:gd name="T92" fmla="*/ 16 w 20"/>
                <a:gd name="T93" fmla="*/ 24 h 34"/>
                <a:gd name="T94" fmla="*/ 14 w 20"/>
                <a:gd name="T95" fmla="*/ 20 h 34"/>
                <a:gd name="T96" fmla="*/ 12 w 20"/>
                <a:gd name="T97" fmla="*/ 24 h 34"/>
                <a:gd name="T98" fmla="*/ 16 w 20"/>
                <a:gd name="T99" fmla="*/ 26 h 34"/>
                <a:gd name="T100" fmla="*/ 14 w 20"/>
                <a:gd name="T101" fmla="*/ 26 h 34"/>
                <a:gd name="T102" fmla="*/ 14 w 20"/>
                <a:gd name="T10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 h="34">
                  <a:moveTo>
                    <a:pt x="14" y="32"/>
                  </a:moveTo>
                  <a:lnTo>
                    <a:pt x="12" y="32"/>
                  </a:lnTo>
                  <a:lnTo>
                    <a:pt x="12" y="22"/>
                  </a:lnTo>
                  <a:lnTo>
                    <a:pt x="12" y="28"/>
                  </a:lnTo>
                  <a:lnTo>
                    <a:pt x="10" y="28"/>
                  </a:lnTo>
                  <a:lnTo>
                    <a:pt x="12" y="30"/>
                  </a:lnTo>
                  <a:lnTo>
                    <a:pt x="12" y="34"/>
                  </a:lnTo>
                  <a:lnTo>
                    <a:pt x="8" y="34"/>
                  </a:lnTo>
                  <a:lnTo>
                    <a:pt x="10" y="30"/>
                  </a:lnTo>
                  <a:lnTo>
                    <a:pt x="6" y="26"/>
                  </a:lnTo>
                  <a:lnTo>
                    <a:pt x="10" y="24"/>
                  </a:lnTo>
                  <a:lnTo>
                    <a:pt x="6" y="24"/>
                  </a:lnTo>
                  <a:lnTo>
                    <a:pt x="6" y="22"/>
                  </a:lnTo>
                  <a:lnTo>
                    <a:pt x="8" y="16"/>
                  </a:lnTo>
                  <a:lnTo>
                    <a:pt x="8" y="20"/>
                  </a:lnTo>
                  <a:lnTo>
                    <a:pt x="12" y="18"/>
                  </a:lnTo>
                  <a:lnTo>
                    <a:pt x="12" y="20"/>
                  </a:lnTo>
                  <a:lnTo>
                    <a:pt x="12" y="16"/>
                  </a:lnTo>
                  <a:lnTo>
                    <a:pt x="12" y="14"/>
                  </a:lnTo>
                  <a:lnTo>
                    <a:pt x="10" y="16"/>
                  </a:lnTo>
                  <a:lnTo>
                    <a:pt x="4" y="14"/>
                  </a:lnTo>
                  <a:lnTo>
                    <a:pt x="10" y="10"/>
                  </a:lnTo>
                  <a:lnTo>
                    <a:pt x="6" y="10"/>
                  </a:lnTo>
                  <a:lnTo>
                    <a:pt x="6" y="8"/>
                  </a:lnTo>
                  <a:lnTo>
                    <a:pt x="4" y="8"/>
                  </a:lnTo>
                  <a:lnTo>
                    <a:pt x="0" y="8"/>
                  </a:lnTo>
                  <a:lnTo>
                    <a:pt x="0" y="2"/>
                  </a:lnTo>
                  <a:lnTo>
                    <a:pt x="4" y="4"/>
                  </a:lnTo>
                  <a:lnTo>
                    <a:pt x="2" y="0"/>
                  </a:lnTo>
                  <a:lnTo>
                    <a:pt x="8" y="0"/>
                  </a:lnTo>
                  <a:lnTo>
                    <a:pt x="4" y="0"/>
                  </a:lnTo>
                  <a:lnTo>
                    <a:pt x="12" y="0"/>
                  </a:lnTo>
                  <a:lnTo>
                    <a:pt x="12" y="2"/>
                  </a:lnTo>
                  <a:lnTo>
                    <a:pt x="12" y="6"/>
                  </a:lnTo>
                  <a:lnTo>
                    <a:pt x="12" y="8"/>
                  </a:lnTo>
                  <a:lnTo>
                    <a:pt x="14" y="6"/>
                  </a:lnTo>
                  <a:lnTo>
                    <a:pt x="14" y="2"/>
                  </a:lnTo>
                  <a:lnTo>
                    <a:pt x="18" y="4"/>
                  </a:lnTo>
                  <a:lnTo>
                    <a:pt x="16" y="8"/>
                  </a:lnTo>
                  <a:lnTo>
                    <a:pt x="20" y="10"/>
                  </a:lnTo>
                  <a:lnTo>
                    <a:pt x="18" y="12"/>
                  </a:lnTo>
                  <a:lnTo>
                    <a:pt x="12" y="10"/>
                  </a:lnTo>
                  <a:lnTo>
                    <a:pt x="14" y="12"/>
                  </a:lnTo>
                  <a:lnTo>
                    <a:pt x="14" y="16"/>
                  </a:lnTo>
                  <a:lnTo>
                    <a:pt x="16" y="16"/>
                  </a:lnTo>
                  <a:lnTo>
                    <a:pt x="14" y="18"/>
                  </a:lnTo>
                  <a:lnTo>
                    <a:pt x="16" y="24"/>
                  </a:lnTo>
                  <a:lnTo>
                    <a:pt x="14" y="20"/>
                  </a:lnTo>
                  <a:lnTo>
                    <a:pt x="12" y="24"/>
                  </a:lnTo>
                  <a:lnTo>
                    <a:pt x="16" y="26"/>
                  </a:lnTo>
                  <a:lnTo>
                    <a:pt x="14" y="26"/>
                  </a:lnTo>
                  <a:lnTo>
                    <a:pt x="14" y="32"/>
                  </a:lnTo>
                  <a:close/>
                </a:path>
              </a:pathLst>
            </a:custGeom>
            <a:grpFill/>
            <a:ln w="3175" cmpd="sng">
              <a:solidFill>
                <a:schemeClr val="bg2">
                  <a:lumMod val="75000"/>
                </a:schemeClr>
              </a:solidFill>
              <a:round/>
              <a:headEnd/>
              <a:tailEnd/>
            </a:ln>
          </p:spPr>
          <p:txBody>
            <a:bodyPr/>
            <a:lstStyle/>
            <a:p>
              <a:endParaRPr lang="en-US">
                <a:solidFill>
                  <a:prstClr val="black"/>
                </a:solidFill>
              </a:endParaRPr>
            </a:p>
          </p:txBody>
        </p:sp>
        <p:sp>
          <p:nvSpPr>
            <p:cNvPr id="291" name="Freeform 498"/>
            <p:cNvSpPr>
              <a:spLocks/>
            </p:cNvSpPr>
            <p:nvPr/>
          </p:nvSpPr>
          <p:spPr bwMode="auto">
            <a:xfrm>
              <a:off x="1274" y="3628"/>
              <a:ext cx="10" cy="12"/>
            </a:xfrm>
            <a:custGeom>
              <a:avLst/>
              <a:gdLst>
                <a:gd name="T0" fmla="*/ 2 w 10"/>
                <a:gd name="T1" fmla="*/ 0 h 12"/>
                <a:gd name="T2" fmla="*/ 10 w 10"/>
                <a:gd name="T3" fmla="*/ 8 h 12"/>
                <a:gd name="T4" fmla="*/ 4 w 10"/>
                <a:gd name="T5" fmla="*/ 10 h 12"/>
                <a:gd name="T6" fmla="*/ 6 w 10"/>
                <a:gd name="T7" fmla="*/ 12 h 12"/>
                <a:gd name="T8" fmla="*/ 4 w 10"/>
                <a:gd name="T9" fmla="*/ 12 h 12"/>
                <a:gd name="T10" fmla="*/ 0 w 10"/>
                <a:gd name="T11" fmla="*/ 12 h 12"/>
                <a:gd name="T12" fmla="*/ 0 w 10"/>
                <a:gd name="T13" fmla="*/ 8 h 12"/>
                <a:gd name="T14" fmla="*/ 0 w 10"/>
                <a:gd name="T15" fmla="*/ 0 h 12"/>
                <a:gd name="T16" fmla="*/ 2 w 10"/>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2">
                  <a:moveTo>
                    <a:pt x="2" y="0"/>
                  </a:moveTo>
                  <a:lnTo>
                    <a:pt x="10" y="8"/>
                  </a:lnTo>
                  <a:lnTo>
                    <a:pt x="4" y="10"/>
                  </a:lnTo>
                  <a:lnTo>
                    <a:pt x="6" y="12"/>
                  </a:lnTo>
                  <a:lnTo>
                    <a:pt x="4" y="12"/>
                  </a:lnTo>
                  <a:lnTo>
                    <a:pt x="0" y="12"/>
                  </a:lnTo>
                  <a:lnTo>
                    <a:pt x="0" y="8"/>
                  </a:lnTo>
                  <a:lnTo>
                    <a:pt x="0" y="0"/>
                  </a:lnTo>
                  <a:lnTo>
                    <a:pt x="2" y="0"/>
                  </a:lnTo>
                  <a:close/>
                </a:path>
              </a:pathLst>
            </a:custGeom>
            <a:grpFill/>
            <a:ln w="3175" cmpd="sng">
              <a:solidFill>
                <a:schemeClr val="bg2">
                  <a:lumMod val="75000"/>
                </a:schemeClr>
              </a:solidFill>
              <a:round/>
              <a:headEnd/>
              <a:tailEnd/>
            </a:ln>
          </p:spPr>
          <p:txBody>
            <a:bodyPr/>
            <a:lstStyle/>
            <a:p>
              <a:endParaRPr lang="en-US">
                <a:solidFill>
                  <a:prstClr val="black"/>
                </a:solidFill>
              </a:endParaRPr>
            </a:p>
          </p:txBody>
        </p:sp>
        <p:sp>
          <p:nvSpPr>
            <p:cNvPr id="292" name="Freeform 499"/>
            <p:cNvSpPr>
              <a:spLocks/>
            </p:cNvSpPr>
            <p:nvPr/>
          </p:nvSpPr>
          <p:spPr bwMode="auto">
            <a:xfrm>
              <a:off x="1288" y="3640"/>
              <a:ext cx="12" cy="14"/>
            </a:xfrm>
            <a:custGeom>
              <a:avLst/>
              <a:gdLst>
                <a:gd name="T0" fmla="*/ 0 w 12"/>
                <a:gd name="T1" fmla="*/ 0 h 14"/>
                <a:gd name="T2" fmla="*/ 6 w 12"/>
                <a:gd name="T3" fmla="*/ 4 h 14"/>
                <a:gd name="T4" fmla="*/ 12 w 12"/>
                <a:gd name="T5" fmla="*/ 4 h 14"/>
                <a:gd name="T6" fmla="*/ 12 w 12"/>
                <a:gd name="T7" fmla="*/ 10 h 14"/>
                <a:gd name="T8" fmla="*/ 10 w 12"/>
                <a:gd name="T9" fmla="*/ 14 h 14"/>
                <a:gd name="T10" fmla="*/ 4 w 12"/>
                <a:gd name="T11" fmla="*/ 10 h 14"/>
                <a:gd name="T12" fmla="*/ 2 w 12"/>
                <a:gd name="T13" fmla="*/ 8 h 14"/>
                <a:gd name="T14" fmla="*/ 0 w 1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4">
                  <a:moveTo>
                    <a:pt x="0" y="0"/>
                  </a:moveTo>
                  <a:lnTo>
                    <a:pt x="6" y="4"/>
                  </a:lnTo>
                  <a:lnTo>
                    <a:pt x="12" y="4"/>
                  </a:lnTo>
                  <a:lnTo>
                    <a:pt x="12" y="10"/>
                  </a:lnTo>
                  <a:lnTo>
                    <a:pt x="10" y="14"/>
                  </a:lnTo>
                  <a:lnTo>
                    <a:pt x="4" y="10"/>
                  </a:lnTo>
                  <a:lnTo>
                    <a:pt x="2" y="8"/>
                  </a:lnTo>
                  <a:lnTo>
                    <a:pt x="0" y="0"/>
                  </a:lnTo>
                  <a:close/>
                </a:path>
              </a:pathLst>
            </a:custGeom>
            <a:grpFill/>
            <a:ln w="3175" cmpd="sng">
              <a:solidFill>
                <a:schemeClr val="bg2">
                  <a:lumMod val="75000"/>
                </a:schemeClr>
              </a:solidFill>
              <a:round/>
              <a:headEnd/>
              <a:tailEnd/>
            </a:ln>
          </p:spPr>
          <p:txBody>
            <a:bodyPr/>
            <a:lstStyle/>
            <a:p>
              <a:endParaRPr lang="en-US">
                <a:solidFill>
                  <a:prstClr val="black"/>
                </a:solidFill>
              </a:endParaRPr>
            </a:p>
          </p:txBody>
        </p:sp>
        <p:sp>
          <p:nvSpPr>
            <p:cNvPr id="293" name="Freeform 500"/>
            <p:cNvSpPr>
              <a:spLocks/>
            </p:cNvSpPr>
            <p:nvPr/>
          </p:nvSpPr>
          <p:spPr bwMode="auto">
            <a:xfrm>
              <a:off x="1258" y="3648"/>
              <a:ext cx="50" cy="62"/>
            </a:xfrm>
            <a:custGeom>
              <a:avLst/>
              <a:gdLst>
                <a:gd name="T0" fmla="*/ 40 w 50"/>
                <a:gd name="T1" fmla="*/ 32 h 62"/>
                <a:gd name="T2" fmla="*/ 38 w 50"/>
                <a:gd name="T3" fmla="*/ 34 h 62"/>
                <a:gd name="T4" fmla="*/ 44 w 50"/>
                <a:gd name="T5" fmla="*/ 40 h 62"/>
                <a:gd name="T6" fmla="*/ 42 w 50"/>
                <a:gd name="T7" fmla="*/ 42 h 62"/>
                <a:gd name="T8" fmla="*/ 46 w 50"/>
                <a:gd name="T9" fmla="*/ 40 h 62"/>
                <a:gd name="T10" fmla="*/ 42 w 50"/>
                <a:gd name="T11" fmla="*/ 46 h 62"/>
                <a:gd name="T12" fmla="*/ 42 w 50"/>
                <a:gd name="T13" fmla="*/ 50 h 62"/>
                <a:gd name="T14" fmla="*/ 46 w 50"/>
                <a:gd name="T15" fmla="*/ 50 h 62"/>
                <a:gd name="T16" fmla="*/ 46 w 50"/>
                <a:gd name="T17" fmla="*/ 54 h 62"/>
                <a:gd name="T18" fmla="*/ 48 w 50"/>
                <a:gd name="T19" fmla="*/ 58 h 62"/>
                <a:gd name="T20" fmla="*/ 42 w 50"/>
                <a:gd name="T21" fmla="*/ 62 h 62"/>
                <a:gd name="T22" fmla="*/ 40 w 50"/>
                <a:gd name="T23" fmla="*/ 58 h 62"/>
                <a:gd name="T24" fmla="*/ 38 w 50"/>
                <a:gd name="T25" fmla="*/ 54 h 62"/>
                <a:gd name="T26" fmla="*/ 36 w 50"/>
                <a:gd name="T27" fmla="*/ 54 h 62"/>
                <a:gd name="T28" fmla="*/ 34 w 50"/>
                <a:gd name="T29" fmla="*/ 54 h 62"/>
                <a:gd name="T30" fmla="*/ 34 w 50"/>
                <a:gd name="T31" fmla="*/ 50 h 62"/>
                <a:gd name="T32" fmla="*/ 36 w 50"/>
                <a:gd name="T33" fmla="*/ 48 h 62"/>
                <a:gd name="T34" fmla="*/ 30 w 50"/>
                <a:gd name="T35" fmla="*/ 48 h 62"/>
                <a:gd name="T36" fmla="*/ 30 w 50"/>
                <a:gd name="T37" fmla="*/ 40 h 62"/>
                <a:gd name="T38" fmla="*/ 28 w 50"/>
                <a:gd name="T39" fmla="*/ 44 h 62"/>
                <a:gd name="T40" fmla="*/ 20 w 50"/>
                <a:gd name="T41" fmla="*/ 44 h 62"/>
                <a:gd name="T42" fmla="*/ 14 w 50"/>
                <a:gd name="T43" fmla="*/ 40 h 62"/>
                <a:gd name="T44" fmla="*/ 24 w 50"/>
                <a:gd name="T45" fmla="*/ 38 h 62"/>
                <a:gd name="T46" fmla="*/ 18 w 50"/>
                <a:gd name="T47" fmla="*/ 36 h 62"/>
                <a:gd name="T48" fmla="*/ 16 w 50"/>
                <a:gd name="T49" fmla="*/ 32 h 62"/>
                <a:gd name="T50" fmla="*/ 22 w 50"/>
                <a:gd name="T51" fmla="*/ 26 h 62"/>
                <a:gd name="T52" fmla="*/ 10 w 50"/>
                <a:gd name="T53" fmla="*/ 30 h 62"/>
                <a:gd name="T54" fmla="*/ 12 w 50"/>
                <a:gd name="T55" fmla="*/ 22 h 62"/>
                <a:gd name="T56" fmla="*/ 12 w 50"/>
                <a:gd name="T57" fmla="*/ 18 h 62"/>
                <a:gd name="T58" fmla="*/ 2 w 50"/>
                <a:gd name="T59" fmla="*/ 6 h 62"/>
                <a:gd name="T60" fmla="*/ 2 w 50"/>
                <a:gd name="T61" fmla="*/ 2 h 62"/>
                <a:gd name="T62" fmla="*/ 6 w 50"/>
                <a:gd name="T63" fmla="*/ 0 h 62"/>
                <a:gd name="T64" fmla="*/ 10 w 50"/>
                <a:gd name="T65" fmla="*/ 0 h 62"/>
                <a:gd name="T66" fmla="*/ 16 w 50"/>
                <a:gd name="T67" fmla="*/ 6 h 62"/>
                <a:gd name="T68" fmla="*/ 16 w 50"/>
                <a:gd name="T69" fmla="*/ 12 h 62"/>
                <a:gd name="T70" fmla="*/ 30 w 50"/>
                <a:gd name="T71" fmla="*/ 18 h 62"/>
                <a:gd name="T72" fmla="*/ 34 w 50"/>
                <a:gd name="T73" fmla="*/ 24 h 62"/>
                <a:gd name="T74" fmla="*/ 42 w 50"/>
                <a:gd name="T75" fmla="*/ 32 h 62"/>
                <a:gd name="T76" fmla="*/ 30 w 50"/>
                <a:gd name="T77" fmla="*/ 28 h 62"/>
                <a:gd name="T78" fmla="*/ 28 w 50"/>
                <a:gd name="T79"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 h="62">
                  <a:moveTo>
                    <a:pt x="32" y="32"/>
                  </a:moveTo>
                  <a:lnTo>
                    <a:pt x="40" y="32"/>
                  </a:lnTo>
                  <a:lnTo>
                    <a:pt x="34" y="34"/>
                  </a:lnTo>
                  <a:lnTo>
                    <a:pt x="38" y="34"/>
                  </a:lnTo>
                  <a:lnTo>
                    <a:pt x="42" y="36"/>
                  </a:lnTo>
                  <a:lnTo>
                    <a:pt x="44" y="40"/>
                  </a:lnTo>
                  <a:lnTo>
                    <a:pt x="40" y="40"/>
                  </a:lnTo>
                  <a:lnTo>
                    <a:pt x="42" y="42"/>
                  </a:lnTo>
                  <a:lnTo>
                    <a:pt x="44" y="42"/>
                  </a:lnTo>
                  <a:lnTo>
                    <a:pt x="46" y="40"/>
                  </a:lnTo>
                  <a:lnTo>
                    <a:pt x="46" y="46"/>
                  </a:lnTo>
                  <a:lnTo>
                    <a:pt x="42" y="46"/>
                  </a:lnTo>
                  <a:lnTo>
                    <a:pt x="44" y="48"/>
                  </a:lnTo>
                  <a:lnTo>
                    <a:pt x="42" y="50"/>
                  </a:lnTo>
                  <a:lnTo>
                    <a:pt x="48" y="48"/>
                  </a:lnTo>
                  <a:lnTo>
                    <a:pt x="46" y="50"/>
                  </a:lnTo>
                  <a:lnTo>
                    <a:pt x="48" y="54"/>
                  </a:lnTo>
                  <a:lnTo>
                    <a:pt x="46" y="54"/>
                  </a:lnTo>
                  <a:lnTo>
                    <a:pt x="50" y="58"/>
                  </a:lnTo>
                  <a:lnTo>
                    <a:pt x="48" y="58"/>
                  </a:lnTo>
                  <a:lnTo>
                    <a:pt x="48" y="62"/>
                  </a:lnTo>
                  <a:lnTo>
                    <a:pt x="42" y="62"/>
                  </a:lnTo>
                  <a:lnTo>
                    <a:pt x="42" y="58"/>
                  </a:lnTo>
                  <a:lnTo>
                    <a:pt x="40" y="58"/>
                  </a:lnTo>
                  <a:lnTo>
                    <a:pt x="42" y="58"/>
                  </a:lnTo>
                  <a:lnTo>
                    <a:pt x="38" y="54"/>
                  </a:lnTo>
                  <a:lnTo>
                    <a:pt x="38" y="50"/>
                  </a:lnTo>
                  <a:lnTo>
                    <a:pt x="36" y="54"/>
                  </a:lnTo>
                  <a:lnTo>
                    <a:pt x="36" y="50"/>
                  </a:lnTo>
                  <a:lnTo>
                    <a:pt x="34" y="54"/>
                  </a:lnTo>
                  <a:lnTo>
                    <a:pt x="32" y="52"/>
                  </a:lnTo>
                  <a:lnTo>
                    <a:pt x="34" y="50"/>
                  </a:lnTo>
                  <a:lnTo>
                    <a:pt x="32" y="48"/>
                  </a:lnTo>
                  <a:lnTo>
                    <a:pt x="36" y="48"/>
                  </a:lnTo>
                  <a:lnTo>
                    <a:pt x="32" y="46"/>
                  </a:lnTo>
                  <a:lnTo>
                    <a:pt x="30" y="48"/>
                  </a:lnTo>
                  <a:lnTo>
                    <a:pt x="30" y="44"/>
                  </a:lnTo>
                  <a:lnTo>
                    <a:pt x="30" y="40"/>
                  </a:lnTo>
                  <a:lnTo>
                    <a:pt x="30" y="46"/>
                  </a:lnTo>
                  <a:lnTo>
                    <a:pt x="28" y="44"/>
                  </a:lnTo>
                  <a:lnTo>
                    <a:pt x="26" y="40"/>
                  </a:lnTo>
                  <a:lnTo>
                    <a:pt x="20" y="44"/>
                  </a:lnTo>
                  <a:lnTo>
                    <a:pt x="22" y="40"/>
                  </a:lnTo>
                  <a:lnTo>
                    <a:pt x="14" y="40"/>
                  </a:lnTo>
                  <a:lnTo>
                    <a:pt x="16" y="38"/>
                  </a:lnTo>
                  <a:lnTo>
                    <a:pt x="24" y="38"/>
                  </a:lnTo>
                  <a:lnTo>
                    <a:pt x="20" y="38"/>
                  </a:lnTo>
                  <a:lnTo>
                    <a:pt x="18" y="36"/>
                  </a:lnTo>
                  <a:lnTo>
                    <a:pt x="20" y="34"/>
                  </a:lnTo>
                  <a:lnTo>
                    <a:pt x="16" y="32"/>
                  </a:lnTo>
                  <a:lnTo>
                    <a:pt x="16" y="30"/>
                  </a:lnTo>
                  <a:lnTo>
                    <a:pt x="22" y="26"/>
                  </a:lnTo>
                  <a:lnTo>
                    <a:pt x="14" y="30"/>
                  </a:lnTo>
                  <a:lnTo>
                    <a:pt x="10" y="30"/>
                  </a:lnTo>
                  <a:lnTo>
                    <a:pt x="10" y="24"/>
                  </a:lnTo>
                  <a:lnTo>
                    <a:pt x="12" y="22"/>
                  </a:lnTo>
                  <a:lnTo>
                    <a:pt x="16" y="16"/>
                  </a:lnTo>
                  <a:lnTo>
                    <a:pt x="12" y="18"/>
                  </a:lnTo>
                  <a:lnTo>
                    <a:pt x="10" y="6"/>
                  </a:lnTo>
                  <a:lnTo>
                    <a:pt x="2" y="6"/>
                  </a:lnTo>
                  <a:lnTo>
                    <a:pt x="0" y="4"/>
                  </a:lnTo>
                  <a:lnTo>
                    <a:pt x="2" y="2"/>
                  </a:lnTo>
                  <a:lnTo>
                    <a:pt x="2" y="0"/>
                  </a:lnTo>
                  <a:lnTo>
                    <a:pt x="6" y="0"/>
                  </a:lnTo>
                  <a:lnTo>
                    <a:pt x="8" y="2"/>
                  </a:lnTo>
                  <a:lnTo>
                    <a:pt x="10" y="0"/>
                  </a:lnTo>
                  <a:lnTo>
                    <a:pt x="16" y="2"/>
                  </a:lnTo>
                  <a:lnTo>
                    <a:pt x="16" y="6"/>
                  </a:lnTo>
                  <a:lnTo>
                    <a:pt x="14" y="8"/>
                  </a:lnTo>
                  <a:lnTo>
                    <a:pt x="16" y="12"/>
                  </a:lnTo>
                  <a:lnTo>
                    <a:pt x="24" y="12"/>
                  </a:lnTo>
                  <a:lnTo>
                    <a:pt x="30" y="18"/>
                  </a:lnTo>
                  <a:lnTo>
                    <a:pt x="32" y="26"/>
                  </a:lnTo>
                  <a:lnTo>
                    <a:pt x="34" y="24"/>
                  </a:lnTo>
                  <a:lnTo>
                    <a:pt x="36" y="30"/>
                  </a:lnTo>
                  <a:lnTo>
                    <a:pt x="42" y="32"/>
                  </a:lnTo>
                  <a:lnTo>
                    <a:pt x="30" y="26"/>
                  </a:lnTo>
                  <a:lnTo>
                    <a:pt x="30" y="28"/>
                  </a:lnTo>
                  <a:lnTo>
                    <a:pt x="30" y="30"/>
                  </a:lnTo>
                  <a:lnTo>
                    <a:pt x="28" y="32"/>
                  </a:lnTo>
                  <a:lnTo>
                    <a:pt x="32" y="32"/>
                  </a:lnTo>
                  <a:close/>
                </a:path>
              </a:pathLst>
            </a:custGeom>
            <a:grpFill/>
            <a:ln w="3175" cmpd="sng">
              <a:solidFill>
                <a:schemeClr val="bg2">
                  <a:lumMod val="75000"/>
                </a:schemeClr>
              </a:solidFill>
              <a:round/>
              <a:headEnd/>
              <a:tailEnd/>
            </a:ln>
          </p:spPr>
          <p:txBody>
            <a:bodyPr/>
            <a:lstStyle/>
            <a:p>
              <a:endParaRPr lang="en-US">
                <a:solidFill>
                  <a:prstClr val="black"/>
                </a:solidFill>
              </a:endParaRPr>
            </a:p>
          </p:txBody>
        </p:sp>
        <p:sp>
          <p:nvSpPr>
            <p:cNvPr id="294" name="Freeform 501"/>
            <p:cNvSpPr>
              <a:spLocks/>
            </p:cNvSpPr>
            <p:nvPr/>
          </p:nvSpPr>
          <p:spPr bwMode="auto">
            <a:xfrm>
              <a:off x="1282" y="3644"/>
              <a:ext cx="16" cy="18"/>
            </a:xfrm>
            <a:custGeom>
              <a:avLst/>
              <a:gdLst>
                <a:gd name="T0" fmla="*/ 6 w 16"/>
                <a:gd name="T1" fmla="*/ 0 h 18"/>
                <a:gd name="T2" fmla="*/ 6 w 16"/>
                <a:gd name="T3" fmla="*/ 6 h 18"/>
                <a:gd name="T4" fmla="*/ 6 w 16"/>
                <a:gd name="T5" fmla="*/ 8 h 18"/>
                <a:gd name="T6" fmla="*/ 8 w 16"/>
                <a:gd name="T7" fmla="*/ 6 h 18"/>
                <a:gd name="T8" fmla="*/ 16 w 16"/>
                <a:gd name="T9" fmla="*/ 10 h 18"/>
                <a:gd name="T10" fmla="*/ 12 w 16"/>
                <a:gd name="T11" fmla="*/ 10 h 18"/>
                <a:gd name="T12" fmla="*/ 16 w 16"/>
                <a:gd name="T13" fmla="*/ 18 h 18"/>
                <a:gd name="T14" fmla="*/ 14 w 16"/>
                <a:gd name="T15" fmla="*/ 16 h 18"/>
                <a:gd name="T16" fmla="*/ 10 w 16"/>
                <a:gd name="T17" fmla="*/ 18 h 18"/>
                <a:gd name="T18" fmla="*/ 8 w 16"/>
                <a:gd name="T19" fmla="*/ 18 h 18"/>
                <a:gd name="T20" fmla="*/ 8 w 16"/>
                <a:gd name="T21" fmla="*/ 14 h 18"/>
                <a:gd name="T22" fmla="*/ 4 w 16"/>
                <a:gd name="T23" fmla="*/ 14 h 18"/>
                <a:gd name="T24" fmla="*/ 0 w 16"/>
                <a:gd name="T25" fmla="*/ 10 h 18"/>
                <a:gd name="T26" fmla="*/ 0 w 16"/>
                <a:gd name="T27" fmla="*/ 8 h 18"/>
                <a:gd name="T28" fmla="*/ 4 w 16"/>
                <a:gd name="T29" fmla="*/ 6 h 18"/>
                <a:gd name="T30" fmla="*/ 4 w 16"/>
                <a:gd name="T31" fmla="*/ 2 h 18"/>
                <a:gd name="T32" fmla="*/ 6 w 16"/>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8">
                  <a:moveTo>
                    <a:pt x="6" y="0"/>
                  </a:moveTo>
                  <a:lnTo>
                    <a:pt x="6" y="6"/>
                  </a:lnTo>
                  <a:lnTo>
                    <a:pt x="6" y="8"/>
                  </a:lnTo>
                  <a:lnTo>
                    <a:pt x="8" y="6"/>
                  </a:lnTo>
                  <a:lnTo>
                    <a:pt x="16" y="10"/>
                  </a:lnTo>
                  <a:lnTo>
                    <a:pt x="12" y="10"/>
                  </a:lnTo>
                  <a:lnTo>
                    <a:pt x="16" y="18"/>
                  </a:lnTo>
                  <a:lnTo>
                    <a:pt x="14" y="16"/>
                  </a:lnTo>
                  <a:lnTo>
                    <a:pt x="10" y="18"/>
                  </a:lnTo>
                  <a:lnTo>
                    <a:pt x="8" y="18"/>
                  </a:lnTo>
                  <a:lnTo>
                    <a:pt x="8" y="14"/>
                  </a:lnTo>
                  <a:lnTo>
                    <a:pt x="4" y="14"/>
                  </a:lnTo>
                  <a:lnTo>
                    <a:pt x="0" y="10"/>
                  </a:lnTo>
                  <a:lnTo>
                    <a:pt x="0" y="8"/>
                  </a:lnTo>
                  <a:lnTo>
                    <a:pt x="4" y="6"/>
                  </a:lnTo>
                  <a:lnTo>
                    <a:pt x="4" y="2"/>
                  </a:lnTo>
                  <a:lnTo>
                    <a:pt x="6" y="0"/>
                  </a:lnTo>
                  <a:close/>
                </a:path>
              </a:pathLst>
            </a:custGeom>
            <a:grpFill/>
            <a:ln w="3175" cmpd="sng">
              <a:solidFill>
                <a:schemeClr val="bg2">
                  <a:lumMod val="75000"/>
                </a:schemeClr>
              </a:solidFill>
              <a:round/>
              <a:headEnd/>
              <a:tailEnd/>
            </a:ln>
          </p:spPr>
          <p:txBody>
            <a:bodyPr/>
            <a:lstStyle/>
            <a:p>
              <a:endParaRPr lang="en-US">
                <a:solidFill>
                  <a:prstClr val="black"/>
                </a:solidFill>
              </a:endParaRPr>
            </a:p>
          </p:txBody>
        </p:sp>
        <p:sp>
          <p:nvSpPr>
            <p:cNvPr id="295" name="Freeform 502"/>
            <p:cNvSpPr>
              <a:spLocks/>
            </p:cNvSpPr>
            <p:nvPr/>
          </p:nvSpPr>
          <p:spPr bwMode="auto">
            <a:xfrm>
              <a:off x="1256" y="3656"/>
              <a:ext cx="12" cy="10"/>
            </a:xfrm>
            <a:custGeom>
              <a:avLst/>
              <a:gdLst>
                <a:gd name="T0" fmla="*/ 10 w 12"/>
                <a:gd name="T1" fmla="*/ 0 h 10"/>
                <a:gd name="T2" fmla="*/ 12 w 12"/>
                <a:gd name="T3" fmla="*/ 6 h 10"/>
                <a:gd name="T4" fmla="*/ 6 w 12"/>
                <a:gd name="T5" fmla="*/ 4 h 10"/>
                <a:gd name="T6" fmla="*/ 4 w 12"/>
                <a:gd name="T7" fmla="*/ 10 h 10"/>
                <a:gd name="T8" fmla="*/ 0 w 12"/>
                <a:gd name="T9" fmla="*/ 8 h 10"/>
                <a:gd name="T10" fmla="*/ 2 w 12"/>
                <a:gd name="T11" fmla="*/ 4 h 10"/>
                <a:gd name="T12" fmla="*/ 6 w 12"/>
                <a:gd name="T13" fmla="*/ 2 h 10"/>
                <a:gd name="T14" fmla="*/ 4 w 12"/>
                <a:gd name="T15" fmla="*/ 0 h 10"/>
                <a:gd name="T16" fmla="*/ 10 w 12"/>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0">
                  <a:moveTo>
                    <a:pt x="10" y="0"/>
                  </a:moveTo>
                  <a:lnTo>
                    <a:pt x="12" y="6"/>
                  </a:lnTo>
                  <a:lnTo>
                    <a:pt x="6" y="4"/>
                  </a:lnTo>
                  <a:lnTo>
                    <a:pt x="4" y="10"/>
                  </a:lnTo>
                  <a:lnTo>
                    <a:pt x="0" y="8"/>
                  </a:lnTo>
                  <a:lnTo>
                    <a:pt x="2" y="4"/>
                  </a:lnTo>
                  <a:lnTo>
                    <a:pt x="6" y="2"/>
                  </a:lnTo>
                  <a:lnTo>
                    <a:pt x="4" y="0"/>
                  </a:lnTo>
                  <a:lnTo>
                    <a:pt x="10" y="0"/>
                  </a:lnTo>
                  <a:close/>
                </a:path>
              </a:pathLst>
            </a:custGeom>
            <a:grpFill/>
            <a:ln w="3175" cmpd="sng">
              <a:solidFill>
                <a:schemeClr val="bg2">
                  <a:lumMod val="75000"/>
                </a:schemeClr>
              </a:solidFill>
              <a:round/>
              <a:headEnd/>
              <a:tailEnd/>
            </a:ln>
          </p:spPr>
          <p:txBody>
            <a:bodyPr/>
            <a:lstStyle/>
            <a:p>
              <a:endParaRPr lang="en-US">
                <a:solidFill>
                  <a:prstClr val="black"/>
                </a:solidFill>
              </a:endParaRPr>
            </a:p>
          </p:txBody>
        </p:sp>
        <p:sp>
          <p:nvSpPr>
            <p:cNvPr id="296" name="Freeform 503"/>
            <p:cNvSpPr>
              <a:spLocks/>
            </p:cNvSpPr>
            <p:nvPr/>
          </p:nvSpPr>
          <p:spPr bwMode="auto">
            <a:xfrm>
              <a:off x="1308" y="3658"/>
              <a:ext cx="20" cy="30"/>
            </a:xfrm>
            <a:custGeom>
              <a:avLst/>
              <a:gdLst>
                <a:gd name="T0" fmla="*/ 6 w 20"/>
                <a:gd name="T1" fmla="*/ 26 h 30"/>
                <a:gd name="T2" fmla="*/ 0 w 20"/>
                <a:gd name="T3" fmla="*/ 22 h 30"/>
                <a:gd name="T4" fmla="*/ 4 w 20"/>
                <a:gd name="T5" fmla="*/ 18 h 30"/>
                <a:gd name="T6" fmla="*/ 4 w 20"/>
                <a:gd name="T7" fmla="*/ 14 h 30"/>
                <a:gd name="T8" fmla="*/ 2 w 20"/>
                <a:gd name="T9" fmla="*/ 12 h 30"/>
                <a:gd name="T10" fmla="*/ 4 w 20"/>
                <a:gd name="T11" fmla="*/ 10 h 30"/>
                <a:gd name="T12" fmla="*/ 0 w 20"/>
                <a:gd name="T13" fmla="*/ 10 h 30"/>
                <a:gd name="T14" fmla="*/ 6 w 20"/>
                <a:gd name="T15" fmla="*/ 6 h 30"/>
                <a:gd name="T16" fmla="*/ 0 w 20"/>
                <a:gd name="T17" fmla="*/ 4 h 30"/>
                <a:gd name="T18" fmla="*/ 6 w 20"/>
                <a:gd name="T19" fmla="*/ 4 h 30"/>
                <a:gd name="T20" fmla="*/ 4 w 20"/>
                <a:gd name="T21" fmla="*/ 2 h 30"/>
                <a:gd name="T22" fmla="*/ 12 w 20"/>
                <a:gd name="T23" fmla="*/ 0 h 30"/>
                <a:gd name="T24" fmla="*/ 20 w 20"/>
                <a:gd name="T25" fmla="*/ 12 h 30"/>
                <a:gd name="T26" fmla="*/ 20 w 20"/>
                <a:gd name="T27" fmla="*/ 22 h 30"/>
                <a:gd name="T28" fmla="*/ 18 w 20"/>
                <a:gd name="T29" fmla="*/ 20 h 30"/>
                <a:gd name="T30" fmla="*/ 20 w 20"/>
                <a:gd name="T31" fmla="*/ 26 h 30"/>
                <a:gd name="T32" fmla="*/ 18 w 20"/>
                <a:gd name="T33" fmla="*/ 30 h 30"/>
                <a:gd name="T34" fmla="*/ 14 w 20"/>
                <a:gd name="T35" fmla="*/ 28 h 30"/>
                <a:gd name="T36" fmla="*/ 16 w 20"/>
                <a:gd name="T37" fmla="*/ 24 h 30"/>
                <a:gd name="T38" fmla="*/ 16 w 20"/>
                <a:gd name="T39" fmla="*/ 22 h 30"/>
                <a:gd name="T40" fmla="*/ 14 w 20"/>
                <a:gd name="T41" fmla="*/ 26 h 30"/>
                <a:gd name="T42" fmla="*/ 8 w 20"/>
                <a:gd name="T43" fmla="*/ 26 h 30"/>
                <a:gd name="T44" fmla="*/ 14 w 20"/>
                <a:gd name="T45" fmla="*/ 20 h 30"/>
                <a:gd name="T46" fmla="*/ 10 w 20"/>
                <a:gd name="T47" fmla="*/ 12 h 30"/>
                <a:gd name="T48" fmla="*/ 12 w 20"/>
                <a:gd name="T49" fmla="*/ 22 h 30"/>
                <a:gd name="T50" fmla="*/ 10 w 20"/>
                <a:gd name="T51" fmla="*/ 26 h 30"/>
                <a:gd name="T52" fmla="*/ 8 w 20"/>
                <a:gd name="T53" fmla="*/ 18 h 30"/>
                <a:gd name="T54" fmla="*/ 6 w 20"/>
                <a:gd name="T55" fmla="*/ 20 h 30"/>
                <a:gd name="T56" fmla="*/ 8 w 20"/>
                <a:gd name="T57" fmla="*/ 24 h 30"/>
                <a:gd name="T58" fmla="*/ 6 w 20"/>
                <a:gd name="T59"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 h="30">
                  <a:moveTo>
                    <a:pt x="6" y="26"/>
                  </a:moveTo>
                  <a:lnTo>
                    <a:pt x="0" y="22"/>
                  </a:lnTo>
                  <a:lnTo>
                    <a:pt x="4" y="18"/>
                  </a:lnTo>
                  <a:lnTo>
                    <a:pt x="4" y="14"/>
                  </a:lnTo>
                  <a:lnTo>
                    <a:pt x="2" y="12"/>
                  </a:lnTo>
                  <a:lnTo>
                    <a:pt x="4" y="10"/>
                  </a:lnTo>
                  <a:lnTo>
                    <a:pt x="0" y="10"/>
                  </a:lnTo>
                  <a:lnTo>
                    <a:pt x="6" y="6"/>
                  </a:lnTo>
                  <a:lnTo>
                    <a:pt x="0" y="4"/>
                  </a:lnTo>
                  <a:lnTo>
                    <a:pt x="6" y="4"/>
                  </a:lnTo>
                  <a:lnTo>
                    <a:pt x="4" y="2"/>
                  </a:lnTo>
                  <a:lnTo>
                    <a:pt x="12" y="0"/>
                  </a:lnTo>
                  <a:lnTo>
                    <a:pt x="20" y="12"/>
                  </a:lnTo>
                  <a:lnTo>
                    <a:pt x="20" y="22"/>
                  </a:lnTo>
                  <a:lnTo>
                    <a:pt x="18" y="20"/>
                  </a:lnTo>
                  <a:lnTo>
                    <a:pt x="20" y="26"/>
                  </a:lnTo>
                  <a:lnTo>
                    <a:pt x="18" y="30"/>
                  </a:lnTo>
                  <a:lnTo>
                    <a:pt x="14" y="28"/>
                  </a:lnTo>
                  <a:lnTo>
                    <a:pt x="16" y="24"/>
                  </a:lnTo>
                  <a:lnTo>
                    <a:pt x="16" y="22"/>
                  </a:lnTo>
                  <a:lnTo>
                    <a:pt x="14" y="26"/>
                  </a:lnTo>
                  <a:lnTo>
                    <a:pt x="8" y="26"/>
                  </a:lnTo>
                  <a:lnTo>
                    <a:pt x="14" y="20"/>
                  </a:lnTo>
                  <a:lnTo>
                    <a:pt x="10" y="12"/>
                  </a:lnTo>
                  <a:lnTo>
                    <a:pt x="12" y="22"/>
                  </a:lnTo>
                  <a:lnTo>
                    <a:pt x="10" y="26"/>
                  </a:lnTo>
                  <a:lnTo>
                    <a:pt x="8" y="18"/>
                  </a:lnTo>
                  <a:lnTo>
                    <a:pt x="6" y="20"/>
                  </a:lnTo>
                  <a:lnTo>
                    <a:pt x="8" y="24"/>
                  </a:lnTo>
                  <a:lnTo>
                    <a:pt x="6" y="26"/>
                  </a:lnTo>
                  <a:close/>
                </a:path>
              </a:pathLst>
            </a:custGeom>
            <a:grpFill/>
            <a:ln w="3175" cmpd="sng">
              <a:solidFill>
                <a:schemeClr val="bg2">
                  <a:lumMod val="75000"/>
                </a:schemeClr>
              </a:solidFill>
              <a:round/>
              <a:headEnd/>
              <a:tailEnd/>
            </a:ln>
          </p:spPr>
          <p:txBody>
            <a:bodyPr/>
            <a:lstStyle/>
            <a:p>
              <a:endParaRPr lang="en-US">
                <a:solidFill>
                  <a:prstClr val="black"/>
                </a:solidFill>
              </a:endParaRPr>
            </a:p>
          </p:txBody>
        </p:sp>
      </p:grpSp>
      <p:grpSp>
        <p:nvGrpSpPr>
          <p:cNvPr id="297" name="Group 504"/>
          <p:cNvGrpSpPr>
            <a:grpSpLocks/>
          </p:cNvGrpSpPr>
          <p:nvPr/>
        </p:nvGrpSpPr>
        <p:grpSpPr bwMode="auto">
          <a:xfrm>
            <a:off x="3941763" y="5235575"/>
            <a:ext cx="730250" cy="590550"/>
            <a:chOff x="1656" y="3298"/>
            <a:chExt cx="460" cy="372"/>
          </a:xfrm>
          <a:solidFill>
            <a:schemeClr val="accent2">
              <a:lumMod val="75000"/>
            </a:schemeClr>
          </a:solidFill>
        </p:grpSpPr>
        <p:sp>
          <p:nvSpPr>
            <p:cNvPr id="298" name="Freeform 505"/>
            <p:cNvSpPr>
              <a:spLocks/>
            </p:cNvSpPr>
            <p:nvPr/>
          </p:nvSpPr>
          <p:spPr bwMode="auto">
            <a:xfrm>
              <a:off x="1656" y="3298"/>
              <a:ext cx="54" cy="34"/>
            </a:xfrm>
            <a:custGeom>
              <a:avLst/>
              <a:gdLst>
                <a:gd name="T0" fmla="*/ 44 w 54"/>
                <a:gd name="T1" fmla="*/ 28 h 34"/>
                <a:gd name="T2" fmla="*/ 34 w 54"/>
                <a:gd name="T3" fmla="*/ 34 h 34"/>
                <a:gd name="T4" fmla="*/ 20 w 54"/>
                <a:gd name="T5" fmla="*/ 28 h 34"/>
                <a:gd name="T6" fmla="*/ 14 w 54"/>
                <a:gd name="T7" fmla="*/ 22 h 34"/>
                <a:gd name="T8" fmla="*/ 6 w 54"/>
                <a:gd name="T9" fmla="*/ 20 h 34"/>
                <a:gd name="T10" fmla="*/ 0 w 54"/>
                <a:gd name="T11" fmla="*/ 14 h 34"/>
                <a:gd name="T12" fmla="*/ 10 w 54"/>
                <a:gd name="T13" fmla="*/ 2 h 34"/>
                <a:gd name="T14" fmla="*/ 26 w 54"/>
                <a:gd name="T15" fmla="*/ 0 h 34"/>
                <a:gd name="T16" fmla="*/ 44 w 54"/>
                <a:gd name="T17" fmla="*/ 0 h 34"/>
                <a:gd name="T18" fmla="*/ 48 w 54"/>
                <a:gd name="T19" fmla="*/ 2 h 34"/>
                <a:gd name="T20" fmla="*/ 54 w 54"/>
                <a:gd name="T21" fmla="*/ 8 h 34"/>
                <a:gd name="T22" fmla="*/ 48 w 54"/>
                <a:gd name="T23" fmla="*/ 18 h 34"/>
                <a:gd name="T24" fmla="*/ 44 w 54"/>
                <a:gd name="T25"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34">
                  <a:moveTo>
                    <a:pt x="44" y="28"/>
                  </a:moveTo>
                  <a:lnTo>
                    <a:pt x="34" y="34"/>
                  </a:lnTo>
                  <a:lnTo>
                    <a:pt x="20" y="28"/>
                  </a:lnTo>
                  <a:lnTo>
                    <a:pt x="14" y="22"/>
                  </a:lnTo>
                  <a:lnTo>
                    <a:pt x="6" y="20"/>
                  </a:lnTo>
                  <a:lnTo>
                    <a:pt x="0" y="14"/>
                  </a:lnTo>
                  <a:lnTo>
                    <a:pt x="10" y="2"/>
                  </a:lnTo>
                  <a:lnTo>
                    <a:pt x="26" y="0"/>
                  </a:lnTo>
                  <a:lnTo>
                    <a:pt x="44" y="0"/>
                  </a:lnTo>
                  <a:lnTo>
                    <a:pt x="48" y="2"/>
                  </a:lnTo>
                  <a:lnTo>
                    <a:pt x="54" y="8"/>
                  </a:lnTo>
                  <a:lnTo>
                    <a:pt x="48" y="18"/>
                  </a:lnTo>
                  <a:lnTo>
                    <a:pt x="44" y="28"/>
                  </a:lnTo>
                  <a:close/>
                </a:path>
              </a:pathLst>
            </a:custGeom>
            <a:grpFill/>
            <a:ln w="3175" cmpd="sng">
              <a:solidFill>
                <a:schemeClr val="bg2">
                  <a:lumMod val="75000"/>
                </a:schemeClr>
              </a:solidFill>
              <a:round/>
              <a:headEnd/>
              <a:tailEnd/>
            </a:ln>
          </p:spPr>
          <p:txBody>
            <a:bodyPr/>
            <a:lstStyle/>
            <a:p>
              <a:endParaRPr lang="en-US">
                <a:solidFill>
                  <a:prstClr val="black"/>
                </a:solidFill>
              </a:endParaRPr>
            </a:p>
          </p:txBody>
        </p:sp>
        <p:sp>
          <p:nvSpPr>
            <p:cNvPr id="299" name="Freeform 506"/>
            <p:cNvSpPr>
              <a:spLocks/>
            </p:cNvSpPr>
            <p:nvPr/>
          </p:nvSpPr>
          <p:spPr bwMode="auto">
            <a:xfrm>
              <a:off x="1798" y="3370"/>
              <a:ext cx="56" cy="48"/>
            </a:xfrm>
            <a:custGeom>
              <a:avLst/>
              <a:gdLst>
                <a:gd name="T0" fmla="*/ 56 w 56"/>
                <a:gd name="T1" fmla="*/ 44 h 48"/>
                <a:gd name="T2" fmla="*/ 50 w 56"/>
                <a:gd name="T3" fmla="*/ 42 h 48"/>
                <a:gd name="T4" fmla="*/ 38 w 56"/>
                <a:gd name="T5" fmla="*/ 48 h 48"/>
                <a:gd name="T6" fmla="*/ 34 w 56"/>
                <a:gd name="T7" fmla="*/ 36 h 48"/>
                <a:gd name="T8" fmla="*/ 30 w 56"/>
                <a:gd name="T9" fmla="*/ 38 h 48"/>
                <a:gd name="T10" fmla="*/ 14 w 56"/>
                <a:gd name="T11" fmla="*/ 38 h 48"/>
                <a:gd name="T12" fmla="*/ 12 w 56"/>
                <a:gd name="T13" fmla="*/ 32 h 48"/>
                <a:gd name="T14" fmla="*/ 2 w 56"/>
                <a:gd name="T15" fmla="*/ 18 h 48"/>
                <a:gd name="T16" fmla="*/ 2 w 56"/>
                <a:gd name="T17" fmla="*/ 12 h 48"/>
                <a:gd name="T18" fmla="*/ 0 w 56"/>
                <a:gd name="T19" fmla="*/ 6 h 48"/>
                <a:gd name="T20" fmla="*/ 18 w 56"/>
                <a:gd name="T21" fmla="*/ 12 h 48"/>
                <a:gd name="T22" fmla="*/ 26 w 56"/>
                <a:gd name="T23" fmla="*/ 0 h 48"/>
                <a:gd name="T24" fmla="*/ 32 w 56"/>
                <a:gd name="T25" fmla="*/ 0 h 48"/>
                <a:gd name="T26" fmla="*/ 36 w 56"/>
                <a:gd name="T27" fmla="*/ 6 h 48"/>
                <a:gd name="T28" fmla="*/ 42 w 56"/>
                <a:gd name="T29" fmla="*/ 22 h 48"/>
                <a:gd name="T30" fmla="*/ 46 w 56"/>
                <a:gd name="T31" fmla="*/ 30 h 48"/>
                <a:gd name="T32" fmla="*/ 50 w 56"/>
                <a:gd name="T33" fmla="*/ 26 h 48"/>
                <a:gd name="T34" fmla="*/ 50 w 56"/>
                <a:gd name="T35" fmla="*/ 34 h 48"/>
                <a:gd name="T36" fmla="*/ 56 w 56"/>
                <a:gd name="T3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48">
                  <a:moveTo>
                    <a:pt x="56" y="44"/>
                  </a:moveTo>
                  <a:lnTo>
                    <a:pt x="50" y="42"/>
                  </a:lnTo>
                  <a:lnTo>
                    <a:pt x="38" y="48"/>
                  </a:lnTo>
                  <a:lnTo>
                    <a:pt x="34" y="36"/>
                  </a:lnTo>
                  <a:lnTo>
                    <a:pt x="30" y="38"/>
                  </a:lnTo>
                  <a:lnTo>
                    <a:pt x="14" y="38"/>
                  </a:lnTo>
                  <a:lnTo>
                    <a:pt x="12" y="32"/>
                  </a:lnTo>
                  <a:lnTo>
                    <a:pt x="2" y="18"/>
                  </a:lnTo>
                  <a:lnTo>
                    <a:pt x="2" y="12"/>
                  </a:lnTo>
                  <a:lnTo>
                    <a:pt x="0" y="6"/>
                  </a:lnTo>
                  <a:lnTo>
                    <a:pt x="18" y="12"/>
                  </a:lnTo>
                  <a:lnTo>
                    <a:pt x="26" y="0"/>
                  </a:lnTo>
                  <a:lnTo>
                    <a:pt x="32" y="0"/>
                  </a:lnTo>
                  <a:lnTo>
                    <a:pt x="36" y="6"/>
                  </a:lnTo>
                  <a:lnTo>
                    <a:pt x="42" y="22"/>
                  </a:lnTo>
                  <a:lnTo>
                    <a:pt x="46" y="30"/>
                  </a:lnTo>
                  <a:lnTo>
                    <a:pt x="50" y="26"/>
                  </a:lnTo>
                  <a:lnTo>
                    <a:pt x="50" y="34"/>
                  </a:lnTo>
                  <a:lnTo>
                    <a:pt x="56" y="44"/>
                  </a:lnTo>
                  <a:close/>
                </a:path>
              </a:pathLst>
            </a:custGeom>
            <a:grpFill/>
            <a:ln w="3175" cmpd="sng">
              <a:solidFill>
                <a:schemeClr val="bg2">
                  <a:lumMod val="75000"/>
                </a:schemeClr>
              </a:solidFill>
              <a:round/>
              <a:headEnd/>
              <a:tailEnd/>
            </a:ln>
          </p:spPr>
          <p:txBody>
            <a:bodyPr/>
            <a:lstStyle/>
            <a:p>
              <a:endParaRPr lang="en-US">
                <a:solidFill>
                  <a:prstClr val="black"/>
                </a:solidFill>
              </a:endParaRPr>
            </a:p>
          </p:txBody>
        </p:sp>
        <p:sp>
          <p:nvSpPr>
            <p:cNvPr id="300" name="Freeform 507"/>
            <p:cNvSpPr>
              <a:spLocks/>
            </p:cNvSpPr>
            <p:nvPr/>
          </p:nvSpPr>
          <p:spPr bwMode="auto">
            <a:xfrm>
              <a:off x="1888" y="3424"/>
              <a:ext cx="58" cy="24"/>
            </a:xfrm>
            <a:custGeom>
              <a:avLst/>
              <a:gdLst>
                <a:gd name="T0" fmla="*/ 58 w 58"/>
                <a:gd name="T1" fmla="*/ 18 h 24"/>
                <a:gd name="T2" fmla="*/ 50 w 58"/>
                <a:gd name="T3" fmla="*/ 24 h 24"/>
                <a:gd name="T4" fmla="*/ 38 w 58"/>
                <a:gd name="T5" fmla="*/ 24 h 24"/>
                <a:gd name="T6" fmla="*/ 20 w 58"/>
                <a:gd name="T7" fmla="*/ 18 h 24"/>
                <a:gd name="T8" fmla="*/ 2 w 58"/>
                <a:gd name="T9" fmla="*/ 16 h 24"/>
                <a:gd name="T10" fmla="*/ 0 w 58"/>
                <a:gd name="T11" fmla="*/ 12 h 24"/>
                <a:gd name="T12" fmla="*/ 6 w 58"/>
                <a:gd name="T13" fmla="*/ 6 h 24"/>
                <a:gd name="T14" fmla="*/ 8 w 58"/>
                <a:gd name="T15" fmla="*/ 0 h 24"/>
                <a:gd name="T16" fmla="*/ 14 w 58"/>
                <a:gd name="T17" fmla="*/ 6 h 24"/>
                <a:gd name="T18" fmla="*/ 30 w 58"/>
                <a:gd name="T19" fmla="*/ 12 h 24"/>
                <a:gd name="T20" fmla="*/ 36 w 58"/>
                <a:gd name="T21" fmla="*/ 8 h 24"/>
                <a:gd name="T22" fmla="*/ 36 w 58"/>
                <a:gd name="T23" fmla="*/ 14 h 24"/>
                <a:gd name="T24" fmla="*/ 58 w 58"/>
                <a:gd name="T25"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24">
                  <a:moveTo>
                    <a:pt x="58" y="18"/>
                  </a:moveTo>
                  <a:lnTo>
                    <a:pt x="50" y="24"/>
                  </a:lnTo>
                  <a:lnTo>
                    <a:pt x="38" y="24"/>
                  </a:lnTo>
                  <a:lnTo>
                    <a:pt x="20" y="18"/>
                  </a:lnTo>
                  <a:lnTo>
                    <a:pt x="2" y="16"/>
                  </a:lnTo>
                  <a:lnTo>
                    <a:pt x="0" y="12"/>
                  </a:lnTo>
                  <a:lnTo>
                    <a:pt x="6" y="6"/>
                  </a:lnTo>
                  <a:lnTo>
                    <a:pt x="8" y="0"/>
                  </a:lnTo>
                  <a:lnTo>
                    <a:pt x="14" y="6"/>
                  </a:lnTo>
                  <a:lnTo>
                    <a:pt x="30" y="12"/>
                  </a:lnTo>
                  <a:lnTo>
                    <a:pt x="36" y="8"/>
                  </a:lnTo>
                  <a:lnTo>
                    <a:pt x="36" y="14"/>
                  </a:lnTo>
                  <a:lnTo>
                    <a:pt x="58" y="18"/>
                  </a:lnTo>
                  <a:close/>
                </a:path>
              </a:pathLst>
            </a:custGeom>
            <a:grpFill/>
            <a:ln w="3175" cmpd="sng">
              <a:solidFill>
                <a:schemeClr val="bg2">
                  <a:lumMod val="75000"/>
                </a:schemeClr>
              </a:solidFill>
              <a:round/>
              <a:headEnd/>
              <a:tailEnd/>
            </a:ln>
          </p:spPr>
          <p:txBody>
            <a:bodyPr/>
            <a:lstStyle/>
            <a:p>
              <a:endParaRPr lang="en-US">
                <a:solidFill>
                  <a:prstClr val="black"/>
                </a:solidFill>
              </a:endParaRPr>
            </a:p>
          </p:txBody>
        </p:sp>
        <p:sp>
          <p:nvSpPr>
            <p:cNvPr id="301" name="Freeform 508"/>
            <p:cNvSpPr>
              <a:spLocks/>
            </p:cNvSpPr>
            <p:nvPr/>
          </p:nvSpPr>
          <p:spPr bwMode="auto">
            <a:xfrm>
              <a:off x="1946" y="3454"/>
              <a:ext cx="66" cy="48"/>
            </a:xfrm>
            <a:custGeom>
              <a:avLst/>
              <a:gdLst>
                <a:gd name="T0" fmla="*/ 44 w 66"/>
                <a:gd name="T1" fmla="*/ 44 h 48"/>
                <a:gd name="T2" fmla="*/ 38 w 66"/>
                <a:gd name="T3" fmla="*/ 48 h 48"/>
                <a:gd name="T4" fmla="*/ 24 w 66"/>
                <a:gd name="T5" fmla="*/ 46 h 48"/>
                <a:gd name="T6" fmla="*/ 20 w 66"/>
                <a:gd name="T7" fmla="*/ 42 h 48"/>
                <a:gd name="T8" fmla="*/ 20 w 66"/>
                <a:gd name="T9" fmla="*/ 30 h 48"/>
                <a:gd name="T10" fmla="*/ 16 w 66"/>
                <a:gd name="T11" fmla="*/ 26 h 48"/>
                <a:gd name="T12" fmla="*/ 14 w 66"/>
                <a:gd name="T13" fmla="*/ 24 h 48"/>
                <a:gd name="T14" fmla="*/ 2 w 66"/>
                <a:gd name="T15" fmla="*/ 22 h 48"/>
                <a:gd name="T16" fmla="*/ 0 w 66"/>
                <a:gd name="T17" fmla="*/ 10 h 48"/>
                <a:gd name="T18" fmla="*/ 4 w 66"/>
                <a:gd name="T19" fmla="*/ 0 h 48"/>
                <a:gd name="T20" fmla="*/ 12 w 66"/>
                <a:gd name="T21" fmla="*/ 0 h 48"/>
                <a:gd name="T22" fmla="*/ 18 w 66"/>
                <a:gd name="T23" fmla="*/ 4 h 48"/>
                <a:gd name="T24" fmla="*/ 20 w 66"/>
                <a:gd name="T25" fmla="*/ 16 h 48"/>
                <a:gd name="T26" fmla="*/ 32 w 66"/>
                <a:gd name="T27" fmla="*/ 10 h 48"/>
                <a:gd name="T28" fmla="*/ 42 w 66"/>
                <a:gd name="T29" fmla="*/ 16 h 48"/>
                <a:gd name="T30" fmla="*/ 64 w 66"/>
                <a:gd name="T31" fmla="*/ 30 h 48"/>
                <a:gd name="T32" fmla="*/ 66 w 66"/>
                <a:gd name="T33" fmla="*/ 36 h 48"/>
                <a:gd name="T34" fmla="*/ 60 w 66"/>
                <a:gd name="T35" fmla="*/ 42 h 48"/>
                <a:gd name="T36" fmla="*/ 52 w 66"/>
                <a:gd name="T37" fmla="*/ 46 h 48"/>
                <a:gd name="T38" fmla="*/ 44 w 66"/>
                <a:gd name="T3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 h="48">
                  <a:moveTo>
                    <a:pt x="44" y="44"/>
                  </a:moveTo>
                  <a:lnTo>
                    <a:pt x="38" y="48"/>
                  </a:lnTo>
                  <a:lnTo>
                    <a:pt x="24" y="46"/>
                  </a:lnTo>
                  <a:lnTo>
                    <a:pt x="20" y="42"/>
                  </a:lnTo>
                  <a:lnTo>
                    <a:pt x="20" y="30"/>
                  </a:lnTo>
                  <a:lnTo>
                    <a:pt x="16" y="26"/>
                  </a:lnTo>
                  <a:lnTo>
                    <a:pt x="14" y="24"/>
                  </a:lnTo>
                  <a:lnTo>
                    <a:pt x="2" y="22"/>
                  </a:lnTo>
                  <a:lnTo>
                    <a:pt x="0" y="10"/>
                  </a:lnTo>
                  <a:lnTo>
                    <a:pt x="4" y="0"/>
                  </a:lnTo>
                  <a:lnTo>
                    <a:pt x="12" y="0"/>
                  </a:lnTo>
                  <a:lnTo>
                    <a:pt x="18" y="4"/>
                  </a:lnTo>
                  <a:lnTo>
                    <a:pt x="20" y="16"/>
                  </a:lnTo>
                  <a:lnTo>
                    <a:pt x="32" y="10"/>
                  </a:lnTo>
                  <a:lnTo>
                    <a:pt x="42" y="16"/>
                  </a:lnTo>
                  <a:lnTo>
                    <a:pt x="64" y="30"/>
                  </a:lnTo>
                  <a:lnTo>
                    <a:pt x="66" y="36"/>
                  </a:lnTo>
                  <a:lnTo>
                    <a:pt x="60" y="42"/>
                  </a:lnTo>
                  <a:lnTo>
                    <a:pt x="52" y="46"/>
                  </a:lnTo>
                  <a:lnTo>
                    <a:pt x="44" y="44"/>
                  </a:lnTo>
                  <a:close/>
                </a:path>
              </a:pathLst>
            </a:custGeom>
            <a:grpFill/>
            <a:ln w="3175" cmpd="sng">
              <a:solidFill>
                <a:schemeClr val="bg2">
                  <a:lumMod val="75000"/>
                </a:schemeClr>
              </a:solidFill>
              <a:round/>
              <a:headEnd/>
              <a:tailEnd/>
            </a:ln>
          </p:spPr>
          <p:txBody>
            <a:bodyPr/>
            <a:lstStyle/>
            <a:p>
              <a:endParaRPr lang="en-US">
                <a:solidFill>
                  <a:prstClr val="black"/>
                </a:solidFill>
              </a:endParaRPr>
            </a:p>
          </p:txBody>
        </p:sp>
        <p:sp>
          <p:nvSpPr>
            <p:cNvPr id="302" name="Freeform 509"/>
            <p:cNvSpPr>
              <a:spLocks/>
            </p:cNvSpPr>
            <p:nvPr/>
          </p:nvSpPr>
          <p:spPr bwMode="auto">
            <a:xfrm>
              <a:off x="1908" y="3458"/>
              <a:ext cx="26" cy="22"/>
            </a:xfrm>
            <a:custGeom>
              <a:avLst/>
              <a:gdLst>
                <a:gd name="T0" fmla="*/ 4 w 26"/>
                <a:gd name="T1" fmla="*/ 2 h 22"/>
                <a:gd name="T2" fmla="*/ 16 w 26"/>
                <a:gd name="T3" fmla="*/ 0 h 22"/>
                <a:gd name="T4" fmla="*/ 22 w 26"/>
                <a:gd name="T5" fmla="*/ 12 h 22"/>
                <a:gd name="T6" fmla="*/ 26 w 26"/>
                <a:gd name="T7" fmla="*/ 16 h 22"/>
                <a:gd name="T8" fmla="*/ 12 w 26"/>
                <a:gd name="T9" fmla="*/ 22 h 22"/>
                <a:gd name="T10" fmla="*/ 6 w 26"/>
                <a:gd name="T11" fmla="*/ 20 h 22"/>
                <a:gd name="T12" fmla="*/ 6 w 26"/>
                <a:gd name="T13" fmla="*/ 14 h 22"/>
                <a:gd name="T14" fmla="*/ 8 w 26"/>
                <a:gd name="T15" fmla="*/ 12 h 22"/>
                <a:gd name="T16" fmla="*/ 0 w 26"/>
                <a:gd name="T17" fmla="*/ 4 h 22"/>
                <a:gd name="T18" fmla="*/ 4 w 26"/>
                <a:gd name="T1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2">
                  <a:moveTo>
                    <a:pt x="4" y="2"/>
                  </a:moveTo>
                  <a:lnTo>
                    <a:pt x="16" y="0"/>
                  </a:lnTo>
                  <a:lnTo>
                    <a:pt x="22" y="12"/>
                  </a:lnTo>
                  <a:lnTo>
                    <a:pt x="26" y="16"/>
                  </a:lnTo>
                  <a:lnTo>
                    <a:pt x="12" y="22"/>
                  </a:lnTo>
                  <a:lnTo>
                    <a:pt x="6" y="20"/>
                  </a:lnTo>
                  <a:lnTo>
                    <a:pt x="6" y="14"/>
                  </a:lnTo>
                  <a:lnTo>
                    <a:pt x="8" y="12"/>
                  </a:lnTo>
                  <a:lnTo>
                    <a:pt x="0" y="4"/>
                  </a:lnTo>
                  <a:lnTo>
                    <a:pt x="4" y="2"/>
                  </a:lnTo>
                  <a:close/>
                </a:path>
              </a:pathLst>
            </a:custGeom>
            <a:grpFill/>
            <a:ln w="3175" cmpd="sng">
              <a:solidFill>
                <a:schemeClr val="bg2">
                  <a:lumMod val="75000"/>
                </a:schemeClr>
              </a:solidFill>
              <a:round/>
              <a:headEnd/>
              <a:tailEnd/>
            </a:ln>
          </p:spPr>
          <p:txBody>
            <a:bodyPr/>
            <a:lstStyle/>
            <a:p>
              <a:endParaRPr lang="en-US">
                <a:solidFill>
                  <a:prstClr val="black"/>
                </a:solidFill>
              </a:endParaRPr>
            </a:p>
          </p:txBody>
        </p:sp>
        <p:sp>
          <p:nvSpPr>
            <p:cNvPr id="303" name="Freeform 510"/>
            <p:cNvSpPr>
              <a:spLocks/>
            </p:cNvSpPr>
            <p:nvPr/>
          </p:nvSpPr>
          <p:spPr bwMode="auto">
            <a:xfrm>
              <a:off x="1994" y="3536"/>
              <a:ext cx="122" cy="134"/>
            </a:xfrm>
            <a:custGeom>
              <a:avLst/>
              <a:gdLst>
                <a:gd name="T0" fmla="*/ 26 w 122"/>
                <a:gd name="T1" fmla="*/ 134 h 134"/>
                <a:gd name="T2" fmla="*/ 14 w 122"/>
                <a:gd name="T3" fmla="*/ 124 h 134"/>
                <a:gd name="T4" fmla="*/ 6 w 122"/>
                <a:gd name="T5" fmla="*/ 122 h 134"/>
                <a:gd name="T6" fmla="*/ 2 w 122"/>
                <a:gd name="T7" fmla="*/ 110 h 134"/>
                <a:gd name="T8" fmla="*/ 12 w 122"/>
                <a:gd name="T9" fmla="*/ 86 h 134"/>
                <a:gd name="T10" fmla="*/ 4 w 122"/>
                <a:gd name="T11" fmla="*/ 76 h 134"/>
                <a:gd name="T12" fmla="*/ 4 w 122"/>
                <a:gd name="T13" fmla="*/ 62 h 134"/>
                <a:gd name="T14" fmla="*/ 0 w 122"/>
                <a:gd name="T15" fmla="*/ 46 h 134"/>
                <a:gd name="T16" fmla="*/ 6 w 122"/>
                <a:gd name="T17" fmla="*/ 42 h 134"/>
                <a:gd name="T18" fmla="*/ 18 w 122"/>
                <a:gd name="T19" fmla="*/ 34 h 134"/>
                <a:gd name="T20" fmla="*/ 24 w 122"/>
                <a:gd name="T21" fmla="*/ 28 h 134"/>
                <a:gd name="T22" fmla="*/ 24 w 122"/>
                <a:gd name="T23" fmla="*/ 22 h 134"/>
                <a:gd name="T24" fmla="*/ 20 w 122"/>
                <a:gd name="T25" fmla="*/ 10 h 134"/>
                <a:gd name="T26" fmla="*/ 26 w 122"/>
                <a:gd name="T27" fmla="*/ 0 h 134"/>
                <a:gd name="T28" fmla="*/ 36 w 122"/>
                <a:gd name="T29" fmla="*/ 10 h 134"/>
                <a:gd name="T30" fmla="*/ 54 w 122"/>
                <a:gd name="T31" fmla="*/ 18 h 134"/>
                <a:gd name="T32" fmla="*/ 86 w 122"/>
                <a:gd name="T33" fmla="*/ 36 h 134"/>
                <a:gd name="T34" fmla="*/ 96 w 122"/>
                <a:gd name="T35" fmla="*/ 48 h 134"/>
                <a:gd name="T36" fmla="*/ 96 w 122"/>
                <a:gd name="T37" fmla="*/ 64 h 134"/>
                <a:gd name="T38" fmla="*/ 104 w 122"/>
                <a:gd name="T39" fmla="*/ 64 h 134"/>
                <a:gd name="T40" fmla="*/ 108 w 122"/>
                <a:gd name="T41" fmla="*/ 70 h 134"/>
                <a:gd name="T42" fmla="*/ 122 w 122"/>
                <a:gd name="T43" fmla="*/ 84 h 134"/>
                <a:gd name="T44" fmla="*/ 120 w 122"/>
                <a:gd name="T45" fmla="*/ 94 h 134"/>
                <a:gd name="T46" fmla="*/ 108 w 122"/>
                <a:gd name="T47" fmla="*/ 96 h 134"/>
                <a:gd name="T48" fmla="*/ 96 w 122"/>
                <a:gd name="T49" fmla="*/ 102 h 134"/>
                <a:gd name="T50" fmla="*/ 84 w 122"/>
                <a:gd name="T51" fmla="*/ 106 h 134"/>
                <a:gd name="T52" fmla="*/ 66 w 122"/>
                <a:gd name="T53" fmla="*/ 106 h 134"/>
                <a:gd name="T54" fmla="*/ 42 w 122"/>
                <a:gd name="T55" fmla="*/ 116 h 134"/>
                <a:gd name="T56" fmla="*/ 40 w 122"/>
                <a:gd name="T57" fmla="*/ 124 h 134"/>
                <a:gd name="T58" fmla="*/ 26 w 122"/>
                <a:gd name="T59"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2" h="134">
                  <a:moveTo>
                    <a:pt x="26" y="134"/>
                  </a:moveTo>
                  <a:lnTo>
                    <a:pt x="14" y="124"/>
                  </a:lnTo>
                  <a:lnTo>
                    <a:pt x="6" y="122"/>
                  </a:lnTo>
                  <a:lnTo>
                    <a:pt x="2" y="110"/>
                  </a:lnTo>
                  <a:lnTo>
                    <a:pt x="12" y="86"/>
                  </a:lnTo>
                  <a:lnTo>
                    <a:pt x="4" y="76"/>
                  </a:lnTo>
                  <a:lnTo>
                    <a:pt x="4" y="62"/>
                  </a:lnTo>
                  <a:lnTo>
                    <a:pt x="0" y="46"/>
                  </a:lnTo>
                  <a:lnTo>
                    <a:pt x="6" y="42"/>
                  </a:lnTo>
                  <a:lnTo>
                    <a:pt x="18" y="34"/>
                  </a:lnTo>
                  <a:lnTo>
                    <a:pt x="24" y="28"/>
                  </a:lnTo>
                  <a:lnTo>
                    <a:pt x="24" y="22"/>
                  </a:lnTo>
                  <a:lnTo>
                    <a:pt x="20" y="10"/>
                  </a:lnTo>
                  <a:lnTo>
                    <a:pt x="26" y="0"/>
                  </a:lnTo>
                  <a:lnTo>
                    <a:pt x="36" y="10"/>
                  </a:lnTo>
                  <a:lnTo>
                    <a:pt x="54" y="18"/>
                  </a:lnTo>
                  <a:lnTo>
                    <a:pt x="86" y="36"/>
                  </a:lnTo>
                  <a:lnTo>
                    <a:pt x="96" y="48"/>
                  </a:lnTo>
                  <a:lnTo>
                    <a:pt x="96" y="64"/>
                  </a:lnTo>
                  <a:lnTo>
                    <a:pt x="104" y="64"/>
                  </a:lnTo>
                  <a:lnTo>
                    <a:pt x="108" y="70"/>
                  </a:lnTo>
                  <a:lnTo>
                    <a:pt x="122" y="84"/>
                  </a:lnTo>
                  <a:lnTo>
                    <a:pt x="120" y="94"/>
                  </a:lnTo>
                  <a:lnTo>
                    <a:pt x="108" y="96"/>
                  </a:lnTo>
                  <a:lnTo>
                    <a:pt x="96" y="102"/>
                  </a:lnTo>
                  <a:lnTo>
                    <a:pt x="84" y="106"/>
                  </a:lnTo>
                  <a:lnTo>
                    <a:pt x="66" y="106"/>
                  </a:lnTo>
                  <a:lnTo>
                    <a:pt x="42" y="116"/>
                  </a:lnTo>
                  <a:lnTo>
                    <a:pt x="40" y="124"/>
                  </a:lnTo>
                  <a:lnTo>
                    <a:pt x="26" y="134"/>
                  </a:lnTo>
                  <a:close/>
                </a:path>
              </a:pathLst>
            </a:custGeom>
            <a:grpFill/>
            <a:ln w="3175" cmpd="sng">
              <a:solidFill>
                <a:schemeClr val="bg2">
                  <a:lumMod val="75000"/>
                </a:schemeClr>
              </a:solidFill>
              <a:round/>
              <a:headEnd/>
              <a:tailEnd/>
            </a:ln>
          </p:spPr>
          <p:txBody>
            <a:bodyPr/>
            <a:lstStyle/>
            <a:p>
              <a:endParaRPr lang="en-US">
                <a:solidFill>
                  <a:prstClr val="black"/>
                </a:solidFill>
              </a:endParaRPr>
            </a:p>
          </p:txBody>
        </p:sp>
      </p:grpSp>
      <p:sp>
        <p:nvSpPr>
          <p:cNvPr id="304" name="Rectangle 146"/>
          <p:cNvSpPr>
            <a:spLocks noChangeArrowheads="1"/>
          </p:cNvSpPr>
          <p:nvPr/>
        </p:nvSpPr>
        <p:spPr bwMode="auto">
          <a:xfrm>
            <a:off x="9639301" y="1938339"/>
            <a:ext cx="750205" cy="138499"/>
          </a:xfrm>
          <a:prstGeom prst="rect">
            <a:avLst/>
          </a:prstGeom>
          <a:noFill/>
          <a:ln>
            <a:noFill/>
          </a:ln>
        </p:spPr>
        <p:txBody>
          <a:bodyPr wrap="none" lIns="0" tIns="0" rIns="0" bIns="0">
            <a:spAutoFit/>
          </a:bodyPr>
          <a:lstStyle/>
          <a:p>
            <a:r>
              <a:rPr lang="en-US" altLang="en-US" sz="900" dirty="0">
                <a:solidFill>
                  <a:srgbClr val="000000"/>
                </a:solidFill>
              </a:rPr>
              <a:t>New Hampshire</a:t>
            </a:r>
            <a:endParaRPr lang="en-US" altLang="en-US" dirty="0">
              <a:solidFill>
                <a:prstClr val="black"/>
              </a:solidFill>
            </a:endParaRPr>
          </a:p>
        </p:txBody>
      </p:sp>
      <p:sp>
        <p:nvSpPr>
          <p:cNvPr id="305" name="Rectangle 149"/>
          <p:cNvSpPr>
            <a:spLocks noChangeArrowheads="1"/>
          </p:cNvSpPr>
          <p:nvPr/>
        </p:nvSpPr>
        <p:spPr bwMode="auto">
          <a:xfrm>
            <a:off x="9810751" y="2109789"/>
            <a:ext cx="692497" cy="138499"/>
          </a:xfrm>
          <a:prstGeom prst="rect">
            <a:avLst/>
          </a:prstGeom>
          <a:noFill/>
          <a:ln>
            <a:noFill/>
          </a:ln>
        </p:spPr>
        <p:txBody>
          <a:bodyPr wrap="none" lIns="0" tIns="0" rIns="0" bIns="0">
            <a:spAutoFit/>
          </a:bodyPr>
          <a:lstStyle/>
          <a:p>
            <a:r>
              <a:rPr lang="en-US" altLang="en-US" sz="900" dirty="0">
                <a:solidFill>
                  <a:srgbClr val="000000"/>
                </a:solidFill>
              </a:rPr>
              <a:t>Massachusetts</a:t>
            </a:r>
            <a:endParaRPr lang="en-US" altLang="en-US" dirty="0">
              <a:solidFill>
                <a:prstClr val="black"/>
              </a:solidFill>
            </a:endParaRPr>
          </a:p>
        </p:txBody>
      </p:sp>
      <p:sp>
        <p:nvSpPr>
          <p:cNvPr id="316" name="Rectangle 93"/>
          <p:cNvSpPr>
            <a:spLocks noChangeArrowheads="1"/>
          </p:cNvSpPr>
          <p:nvPr/>
        </p:nvSpPr>
        <p:spPr bwMode="auto">
          <a:xfrm>
            <a:off x="3559176" y="5908676"/>
            <a:ext cx="65" cy="123111"/>
          </a:xfrm>
          <a:prstGeom prst="rect">
            <a:avLst/>
          </a:prstGeom>
          <a:solidFill>
            <a:schemeClr val="bg2">
              <a:lumMod val="90000"/>
            </a:schemeClr>
          </a:solidFill>
          <a:ln>
            <a:noFill/>
          </a:ln>
        </p:spPr>
        <p:txBody>
          <a:bodyPr wrap="none" lIns="0" tIns="0" rIns="0" bIns="0">
            <a:spAutoFit/>
          </a:bodyPr>
          <a:lstStyle/>
          <a:p>
            <a:endParaRPr lang="en-US" altLang="en-US" sz="800" dirty="0">
              <a:solidFill>
                <a:prstClr val="black"/>
              </a:solidFill>
            </a:endParaRPr>
          </a:p>
        </p:txBody>
      </p:sp>
      <p:sp>
        <p:nvSpPr>
          <p:cNvPr id="317" name="Rectangle 96"/>
          <p:cNvSpPr>
            <a:spLocks noChangeArrowheads="1"/>
          </p:cNvSpPr>
          <p:nvPr/>
        </p:nvSpPr>
        <p:spPr bwMode="auto">
          <a:xfrm>
            <a:off x="2476501" y="5221289"/>
            <a:ext cx="301365" cy="138499"/>
          </a:xfrm>
          <a:prstGeom prst="rect">
            <a:avLst/>
          </a:prstGeom>
          <a:solidFill>
            <a:srgbClr val="FFFF00"/>
          </a:solidFill>
          <a:ln>
            <a:noFill/>
          </a:ln>
        </p:spPr>
        <p:txBody>
          <a:bodyPr wrap="none" lIns="0" tIns="0" rIns="0" bIns="0">
            <a:spAutoFit/>
          </a:bodyPr>
          <a:lstStyle/>
          <a:p>
            <a:r>
              <a:rPr lang="en-US" altLang="en-US" sz="900">
                <a:solidFill>
                  <a:srgbClr val="000000"/>
                </a:solidFill>
              </a:rPr>
              <a:t>Alaska</a:t>
            </a:r>
            <a:endParaRPr lang="en-US" altLang="en-US">
              <a:solidFill>
                <a:prstClr val="black"/>
              </a:solidFill>
            </a:endParaRPr>
          </a:p>
        </p:txBody>
      </p:sp>
      <p:sp>
        <p:nvSpPr>
          <p:cNvPr id="318" name="Rectangle 97"/>
          <p:cNvSpPr>
            <a:spLocks noChangeArrowheads="1"/>
          </p:cNvSpPr>
          <p:nvPr/>
        </p:nvSpPr>
        <p:spPr bwMode="auto">
          <a:xfrm>
            <a:off x="5314950" y="4630739"/>
            <a:ext cx="262892" cy="138499"/>
          </a:xfrm>
          <a:prstGeom prst="rect">
            <a:avLst/>
          </a:prstGeom>
          <a:solidFill>
            <a:schemeClr val="bg2">
              <a:lumMod val="90000"/>
            </a:schemeClr>
          </a:solidFill>
          <a:ln>
            <a:noFill/>
          </a:ln>
        </p:spPr>
        <p:txBody>
          <a:bodyPr wrap="none" lIns="0" tIns="0" rIns="0" bIns="0">
            <a:spAutoFit/>
          </a:bodyPr>
          <a:lstStyle/>
          <a:p>
            <a:r>
              <a:rPr lang="en-US" altLang="en-US" sz="900">
                <a:solidFill>
                  <a:srgbClr val="000000"/>
                </a:solidFill>
              </a:rPr>
              <a:t>Texas</a:t>
            </a:r>
            <a:endParaRPr lang="en-US" altLang="en-US">
              <a:solidFill>
                <a:prstClr val="black"/>
              </a:solidFill>
            </a:endParaRPr>
          </a:p>
        </p:txBody>
      </p:sp>
      <p:sp>
        <p:nvSpPr>
          <p:cNvPr id="319" name="Rectangle 98"/>
          <p:cNvSpPr>
            <a:spLocks noChangeArrowheads="1"/>
          </p:cNvSpPr>
          <p:nvPr/>
        </p:nvSpPr>
        <p:spPr bwMode="auto">
          <a:xfrm>
            <a:off x="3448050" y="2927351"/>
            <a:ext cx="227626" cy="138499"/>
          </a:xfrm>
          <a:prstGeom prst="rect">
            <a:avLst/>
          </a:prstGeom>
          <a:solidFill>
            <a:schemeClr val="bg2">
              <a:lumMod val="90000"/>
            </a:schemeClr>
          </a:solidFill>
          <a:ln>
            <a:noFill/>
          </a:ln>
        </p:spPr>
        <p:txBody>
          <a:bodyPr wrap="none" lIns="0" tIns="0" rIns="0" bIns="0">
            <a:spAutoFit/>
          </a:bodyPr>
          <a:lstStyle/>
          <a:p>
            <a:r>
              <a:rPr lang="en-US" altLang="en-US" sz="900">
                <a:solidFill>
                  <a:srgbClr val="000000"/>
                </a:solidFill>
              </a:rPr>
              <a:t>Utah</a:t>
            </a:r>
            <a:endParaRPr lang="en-US" altLang="en-US">
              <a:solidFill>
                <a:prstClr val="black"/>
              </a:solidFill>
            </a:endParaRPr>
          </a:p>
        </p:txBody>
      </p:sp>
      <p:sp>
        <p:nvSpPr>
          <p:cNvPr id="320" name="Rectangle 99"/>
          <p:cNvSpPr>
            <a:spLocks noChangeArrowheads="1"/>
          </p:cNvSpPr>
          <p:nvPr/>
        </p:nvSpPr>
        <p:spPr bwMode="auto">
          <a:xfrm>
            <a:off x="3987801" y="1573214"/>
            <a:ext cx="429605" cy="138499"/>
          </a:xfrm>
          <a:prstGeom prst="rect">
            <a:avLst/>
          </a:prstGeom>
          <a:solidFill>
            <a:schemeClr val="bg2">
              <a:lumMod val="90000"/>
            </a:schemeClr>
          </a:solidFill>
          <a:ln>
            <a:noFill/>
          </a:ln>
        </p:spPr>
        <p:txBody>
          <a:bodyPr wrap="none" lIns="0" tIns="0" rIns="0" bIns="0">
            <a:spAutoFit/>
          </a:bodyPr>
          <a:lstStyle/>
          <a:p>
            <a:r>
              <a:rPr lang="en-US" altLang="en-US" sz="900">
                <a:solidFill>
                  <a:srgbClr val="000000"/>
                </a:solidFill>
              </a:rPr>
              <a:t>Montana</a:t>
            </a:r>
            <a:endParaRPr lang="en-US" altLang="en-US">
              <a:solidFill>
                <a:prstClr val="black"/>
              </a:solidFill>
            </a:endParaRPr>
          </a:p>
        </p:txBody>
      </p:sp>
      <p:sp>
        <p:nvSpPr>
          <p:cNvPr id="321" name="Rectangle 100"/>
          <p:cNvSpPr>
            <a:spLocks noChangeArrowheads="1"/>
          </p:cNvSpPr>
          <p:nvPr/>
        </p:nvSpPr>
        <p:spPr bwMode="auto">
          <a:xfrm>
            <a:off x="2000251" y="3136901"/>
            <a:ext cx="448841" cy="138499"/>
          </a:xfrm>
          <a:prstGeom prst="rect">
            <a:avLst/>
          </a:prstGeom>
          <a:solidFill>
            <a:schemeClr val="bg2">
              <a:lumMod val="90000"/>
            </a:schemeClr>
          </a:solidFill>
          <a:ln>
            <a:noFill/>
          </a:ln>
        </p:spPr>
        <p:txBody>
          <a:bodyPr wrap="none" lIns="0" tIns="0" rIns="0" bIns="0">
            <a:spAutoFit/>
          </a:bodyPr>
          <a:lstStyle/>
          <a:p>
            <a:r>
              <a:rPr lang="en-US" altLang="en-US" sz="900" dirty="0">
                <a:solidFill>
                  <a:srgbClr val="000000"/>
                </a:solidFill>
              </a:rPr>
              <a:t>California</a:t>
            </a:r>
            <a:endParaRPr lang="en-US" altLang="en-US" dirty="0">
              <a:solidFill>
                <a:prstClr val="black"/>
              </a:solidFill>
            </a:endParaRPr>
          </a:p>
        </p:txBody>
      </p:sp>
      <p:sp>
        <p:nvSpPr>
          <p:cNvPr id="322" name="Rectangle 101"/>
          <p:cNvSpPr>
            <a:spLocks noChangeArrowheads="1"/>
          </p:cNvSpPr>
          <p:nvPr/>
        </p:nvSpPr>
        <p:spPr bwMode="auto">
          <a:xfrm>
            <a:off x="3209926" y="3819526"/>
            <a:ext cx="355867" cy="138499"/>
          </a:xfrm>
          <a:prstGeom prst="rect">
            <a:avLst/>
          </a:prstGeom>
          <a:solidFill>
            <a:schemeClr val="bg2">
              <a:lumMod val="90000"/>
            </a:schemeClr>
          </a:solidFill>
          <a:ln>
            <a:noFill/>
          </a:ln>
        </p:spPr>
        <p:txBody>
          <a:bodyPr wrap="none" lIns="0" tIns="0" rIns="0" bIns="0">
            <a:spAutoFit/>
          </a:bodyPr>
          <a:lstStyle/>
          <a:p>
            <a:r>
              <a:rPr lang="en-US" altLang="en-US" sz="900">
                <a:solidFill>
                  <a:srgbClr val="000000"/>
                </a:solidFill>
              </a:rPr>
              <a:t>Arizona</a:t>
            </a:r>
            <a:endParaRPr lang="en-US" altLang="en-US">
              <a:solidFill>
                <a:prstClr val="black"/>
              </a:solidFill>
            </a:endParaRPr>
          </a:p>
        </p:txBody>
      </p:sp>
      <p:sp>
        <p:nvSpPr>
          <p:cNvPr id="323" name="Rectangle 102"/>
          <p:cNvSpPr>
            <a:spLocks noChangeArrowheads="1"/>
          </p:cNvSpPr>
          <p:nvPr/>
        </p:nvSpPr>
        <p:spPr bwMode="auto">
          <a:xfrm>
            <a:off x="3240088" y="2109789"/>
            <a:ext cx="266098" cy="138499"/>
          </a:xfrm>
          <a:prstGeom prst="rect">
            <a:avLst/>
          </a:prstGeom>
          <a:solidFill>
            <a:schemeClr val="bg2">
              <a:lumMod val="90000"/>
            </a:schemeClr>
          </a:solidFill>
          <a:ln>
            <a:noFill/>
          </a:ln>
        </p:spPr>
        <p:txBody>
          <a:bodyPr wrap="none" lIns="0" tIns="0" rIns="0" bIns="0">
            <a:spAutoFit/>
          </a:bodyPr>
          <a:lstStyle/>
          <a:p>
            <a:r>
              <a:rPr lang="en-US" altLang="en-US" sz="900">
                <a:solidFill>
                  <a:srgbClr val="000000"/>
                </a:solidFill>
              </a:rPr>
              <a:t>Idaho</a:t>
            </a:r>
            <a:endParaRPr lang="en-US" altLang="en-US">
              <a:solidFill>
                <a:prstClr val="black"/>
              </a:solidFill>
            </a:endParaRPr>
          </a:p>
        </p:txBody>
      </p:sp>
      <p:sp>
        <p:nvSpPr>
          <p:cNvPr id="324" name="Rectangle 103"/>
          <p:cNvSpPr>
            <a:spLocks noChangeArrowheads="1"/>
          </p:cNvSpPr>
          <p:nvPr/>
        </p:nvSpPr>
        <p:spPr bwMode="auto">
          <a:xfrm>
            <a:off x="2630488" y="2743201"/>
            <a:ext cx="354264" cy="138499"/>
          </a:xfrm>
          <a:prstGeom prst="rect">
            <a:avLst/>
          </a:prstGeom>
          <a:solidFill>
            <a:srgbClr val="194F90"/>
          </a:solidFill>
          <a:ln>
            <a:noFill/>
          </a:ln>
        </p:spPr>
        <p:txBody>
          <a:bodyPr wrap="none" lIns="0" tIns="0" rIns="0" bIns="0">
            <a:spAutoFit/>
          </a:bodyPr>
          <a:lstStyle/>
          <a:p>
            <a:r>
              <a:rPr lang="en-US" altLang="en-US" sz="900" dirty="0">
                <a:solidFill>
                  <a:schemeClr val="bg1"/>
                </a:solidFill>
              </a:rPr>
              <a:t>Nevada</a:t>
            </a:r>
            <a:endParaRPr lang="en-US" altLang="en-US" dirty="0">
              <a:solidFill>
                <a:schemeClr val="bg1"/>
              </a:solidFill>
            </a:endParaRPr>
          </a:p>
        </p:txBody>
      </p:sp>
      <p:sp>
        <p:nvSpPr>
          <p:cNvPr id="325" name="Rectangle 104"/>
          <p:cNvSpPr>
            <a:spLocks noChangeArrowheads="1"/>
          </p:cNvSpPr>
          <p:nvPr/>
        </p:nvSpPr>
        <p:spPr bwMode="auto">
          <a:xfrm>
            <a:off x="2308225" y="1825626"/>
            <a:ext cx="351058" cy="138499"/>
          </a:xfrm>
          <a:prstGeom prst="rect">
            <a:avLst/>
          </a:prstGeom>
          <a:solidFill>
            <a:schemeClr val="bg2">
              <a:lumMod val="90000"/>
            </a:schemeClr>
          </a:solidFill>
          <a:ln>
            <a:noFill/>
          </a:ln>
        </p:spPr>
        <p:txBody>
          <a:bodyPr wrap="none" lIns="0" tIns="0" rIns="0" bIns="0">
            <a:spAutoFit/>
          </a:bodyPr>
          <a:lstStyle/>
          <a:p>
            <a:r>
              <a:rPr lang="en-US" altLang="en-US" sz="900" dirty="0">
                <a:solidFill>
                  <a:srgbClr val="000000"/>
                </a:solidFill>
              </a:rPr>
              <a:t>Oregon</a:t>
            </a:r>
            <a:endParaRPr lang="en-US" altLang="en-US" dirty="0">
              <a:solidFill>
                <a:prstClr val="black"/>
              </a:solidFill>
            </a:endParaRPr>
          </a:p>
        </p:txBody>
      </p:sp>
      <p:sp>
        <p:nvSpPr>
          <p:cNvPr id="326" name="Rectangle 105"/>
          <p:cNvSpPr>
            <a:spLocks noChangeArrowheads="1"/>
          </p:cNvSpPr>
          <p:nvPr/>
        </p:nvSpPr>
        <p:spPr bwMode="auto">
          <a:xfrm>
            <a:off x="6230938" y="2609851"/>
            <a:ext cx="226024" cy="138499"/>
          </a:xfrm>
          <a:prstGeom prst="rect">
            <a:avLst/>
          </a:prstGeom>
          <a:solidFill>
            <a:schemeClr val="bg2">
              <a:lumMod val="90000"/>
            </a:schemeClr>
          </a:solidFill>
          <a:ln>
            <a:noFill/>
          </a:ln>
        </p:spPr>
        <p:txBody>
          <a:bodyPr wrap="none" lIns="0" tIns="0" rIns="0" bIns="0">
            <a:spAutoFit/>
          </a:bodyPr>
          <a:lstStyle/>
          <a:p>
            <a:r>
              <a:rPr lang="en-US" altLang="en-US" sz="900" dirty="0">
                <a:solidFill>
                  <a:srgbClr val="000000"/>
                </a:solidFill>
              </a:rPr>
              <a:t>Iowa</a:t>
            </a:r>
            <a:endParaRPr lang="en-US" altLang="en-US" dirty="0">
              <a:solidFill>
                <a:prstClr val="black"/>
              </a:solidFill>
            </a:endParaRPr>
          </a:p>
        </p:txBody>
      </p:sp>
      <p:sp>
        <p:nvSpPr>
          <p:cNvPr id="327" name="Rectangle 106"/>
          <p:cNvSpPr>
            <a:spLocks noChangeArrowheads="1"/>
          </p:cNvSpPr>
          <p:nvPr/>
        </p:nvSpPr>
        <p:spPr bwMode="auto">
          <a:xfrm>
            <a:off x="4256089" y="3071814"/>
            <a:ext cx="426399" cy="138499"/>
          </a:xfrm>
          <a:prstGeom prst="rect">
            <a:avLst/>
          </a:prstGeom>
          <a:solidFill>
            <a:schemeClr val="bg2">
              <a:lumMod val="90000"/>
            </a:schemeClr>
          </a:solidFill>
          <a:ln>
            <a:noFill/>
          </a:ln>
        </p:spPr>
        <p:txBody>
          <a:bodyPr wrap="none" lIns="0" tIns="0" rIns="0" bIns="0">
            <a:spAutoFit/>
          </a:bodyPr>
          <a:lstStyle/>
          <a:p>
            <a:r>
              <a:rPr lang="en-US" altLang="en-US" sz="900">
                <a:solidFill>
                  <a:srgbClr val="000000"/>
                </a:solidFill>
              </a:rPr>
              <a:t>Colorado</a:t>
            </a:r>
            <a:endParaRPr lang="en-US" altLang="en-US">
              <a:solidFill>
                <a:prstClr val="black"/>
              </a:solidFill>
            </a:endParaRPr>
          </a:p>
        </p:txBody>
      </p:sp>
      <p:sp>
        <p:nvSpPr>
          <p:cNvPr id="328" name="Rectangle 107"/>
          <p:cNvSpPr>
            <a:spLocks noChangeArrowheads="1"/>
          </p:cNvSpPr>
          <p:nvPr/>
        </p:nvSpPr>
        <p:spPr bwMode="auto">
          <a:xfrm>
            <a:off x="5395913" y="3243264"/>
            <a:ext cx="318998" cy="138499"/>
          </a:xfrm>
          <a:prstGeom prst="rect">
            <a:avLst/>
          </a:prstGeom>
          <a:solidFill>
            <a:schemeClr val="bg2">
              <a:lumMod val="90000"/>
            </a:schemeClr>
          </a:solidFill>
          <a:ln>
            <a:noFill/>
          </a:ln>
        </p:spPr>
        <p:txBody>
          <a:bodyPr wrap="none" lIns="0" tIns="0" rIns="0" bIns="0">
            <a:spAutoFit/>
          </a:bodyPr>
          <a:lstStyle/>
          <a:p>
            <a:r>
              <a:rPr lang="en-US" altLang="en-US" sz="900" dirty="0">
                <a:solidFill>
                  <a:srgbClr val="000000"/>
                </a:solidFill>
              </a:rPr>
              <a:t>Kansas</a:t>
            </a:r>
            <a:endParaRPr lang="en-US" altLang="en-US" dirty="0">
              <a:solidFill>
                <a:prstClr val="black"/>
              </a:solidFill>
            </a:endParaRPr>
          </a:p>
        </p:txBody>
      </p:sp>
      <p:sp>
        <p:nvSpPr>
          <p:cNvPr id="329" name="Rectangle 108"/>
          <p:cNvSpPr>
            <a:spLocks noChangeArrowheads="1"/>
          </p:cNvSpPr>
          <p:nvPr/>
        </p:nvSpPr>
        <p:spPr bwMode="auto">
          <a:xfrm>
            <a:off x="4095751" y="2297114"/>
            <a:ext cx="452047" cy="138499"/>
          </a:xfrm>
          <a:prstGeom prst="rect">
            <a:avLst/>
          </a:prstGeom>
          <a:solidFill>
            <a:schemeClr val="bg2">
              <a:lumMod val="90000"/>
            </a:schemeClr>
          </a:solidFill>
          <a:ln>
            <a:noFill/>
          </a:ln>
        </p:spPr>
        <p:txBody>
          <a:bodyPr wrap="none" lIns="0" tIns="0" rIns="0" bIns="0">
            <a:spAutoFit/>
          </a:bodyPr>
          <a:lstStyle/>
          <a:p>
            <a:r>
              <a:rPr lang="en-US" altLang="en-US" sz="900" dirty="0">
                <a:solidFill>
                  <a:srgbClr val="000000"/>
                </a:solidFill>
              </a:rPr>
              <a:t>Wyoming</a:t>
            </a:r>
            <a:endParaRPr lang="en-US" altLang="en-US" dirty="0">
              <a:solidFill>
                <a:prstClr val="black"/>
              </a:solidFill>
            </a:endParaRPr>
          </a:p>
        </p:txBody>
      </p:sp>
      <p:sp>
        <p:nvSpPr>
          <p:cNvPr id="330" name="Rectangle 109"/>
          <p:cNvSpPr>
            <a:spLocks noChangeArrowheads="1"/>
          </p:cNvSpPr>
          <p:nvPr/>
        </p:nvSpPr>
        <p:spPr bwMode="auto">
          <a:xfrm>
            <a:off x="4011614" y="3916364"/>
            <a:ext cx="581891" cy="138499"/>
          </a:xfrm>
          <a:prstGeom prst="rect">
            <a:avLst/>
          </a:prstGeom>
          <a:solidFill>
            <a:schemeClr val="bg2">
              <a:lumMod val="90000"/>
            </a:schemeClr>
          </a:solidFill>
          <a:ln>
            <a:noFill/>
          </a:ln>
        </p:spPr>
        <p:txBody>
          <a:bodyPr wrap="none" lIns="0" tIns="0" rIns="0" bIns="0">
            <a:spAutoFit/>
          </a:bodyPr>
          <a:lstStyle/>
          <a:p>
            <a:r>
              <a:rPr lang="en-US" altLang="en-US" sz="900" dirty="0">
                <a:solidFill>
                  <a:srgbClr val="000000"/>
                </a:solidFill>
              </a:rPr>
              <a:t>New Mexico</a:t>
            </a:r>
            <a:endParaRPr lang="en-US" altLang="en-US" dirty="0">
              <a:solidFill>
                <a:prstClr val="black"/>
              </a:solidFill>
            </a:endParaRPr>
          </a:p>
        </p:txBody>
      </p:sp>
      <p:sp>
        <p:nvSpPr>
          <p:cNvPr id="331" name="Rectangle 110"/>
          <p:cNvSpPr>
            <a:spLocks noChangeArrowheads="1"/>
          </p:cNvSpPr>
          <p:nvPr/>
        </p:nvSpPr>
        <p:spPr bwMode="auto">
          <a:xfrm>
            <a:off x="6337300" y="3273426"/>
            <a:ext cx="405560" cy="138499"/>
          </a:xfrm>
          <a:prstGeom prst="rect">
            <a:avLst/>
          </a:prstGeom>
          <a:solidFill>
            <a:schemeClr val="bg2">
              <a:lumMod val="90000"/>
            </a:schemeClr>
          </a:solidFill>
          <a:ln>
            <a:noFill/>
          </a:ln>
        </p:spPr>
        <p:txBody>
          <a:bodyPr wrap="none" lIns="0" tIns="0" rIns="0" bIns="0">
            <a:spAutoFit/>
          </a:bodyPr>
          <a:lstStyle/>
          <a:p>
            <a:r>
              <a:rPr lang="en-US" altLang="en-US" sz="900" dirty="0">
                <a:solidFill>
                  <a:srgbClr val="000000"/>
                </a:solidFill>
              </a:rPr>
              <a:t>Missouri</a:t>
            </a:r>
            <a:endParaRPr lang="en-US" altLang="en-US" dirty="0">
              <a:solidFill>
                <a:prstClr val="black"/>
              </a:solidFill>
            </a:endParaRPr>
          </a:p>
        </p:txBody>
      </p:sp>
      <p:sp>
        <p:nvSpPr>
          <p:cNvPr id="332" name="Rectangle 111"/>
          <p:cNvSpPr>
            <a:spLocks noChangeArrowheads="1"/>
          </p:cNvSpPr>
          <p:nvPr/>
        </p:nvSpPr>
        <p:spPr bwMode="auto">
          <a:xfrm>
            <a:off x="5922963" y="1609726"/>
            <a:ext cx="504946" cy="138499"/>
          </a:xfrm>
          <a:prstGeom prst="rect">
            <a:avLst/>
          </a:prstGeom>
          <a:solidFill>
            <a:schemeClr val="bg2">
              <a:lumMod val="90000"/>
            </a:schemeClr>
          </a:solidFill>
          <a:ln>
            <a:noFill/>
          </a:ln>
        </p:spPr>
        <p:txBody>
          <a:bodyPr wrap="none" lIns="0" tIns="0" rIns="0" bIns="0">
            <a:spAutoFit/>
          </a:bodyPr>
          <a:lstStyle/>
          <a:p>
            <a:r>
              <a:rPr lang="en-US" altLang="en-US" sz="900">
                <a:solidFill>
                  <a:srgbClr val="000000"/>
                </a:solidFill>
              </a:rPr>
              <a:t>Minnesota</a:t>
            </a:r>
            <a:endParaRPr lang="en-US" altLang="en-US">
              <a:solidFill>
                <a:prstClr val="black"/>
              </a:solidFill>
            </a:endParaRPr>
          </a:p>
        </p:txBody>
      </p:sp>
      <p:sp>
        <p:nvSpPr>
          <p:cNvPr id="333" name="Rectangle 112"/>
          <p:cNvSpPr>
            <a:spLocks noChangeArrowheads="1"/>
          </p:cNvSpPr>
          <p:nvPr/>
        </p:nvSpPr>
        <p:spPr bwMode="auto">
          <a:xfrm>
            <a:off x="5235576" y="2724151"/>
            <a:ext cx="439223" cy="138499"/>
          </a:xfrm>
          <a:prstGeom prst="rect">
            <a:avLst/>
          </a:prstGeom>
          <a:solidFill>
            <a:schemeClr val="bg2">
              <a:lumMod val="90000"/>
            </a:schemeClr>
          </a:solidFill>
          <a:ln>
            <a:noFill/>
          </a:ln>
        </p:spPr>
        <p:txBody>
          <a:bodyPr wrap="none" lIns="0" tIns="0" rIns="0" bIns="0">
            <a:spAutoFit/>
          </a:bodyPr>
          <a:lstStyle/>
          <a:p>
            <a:r>
              <a:rPr lang="en-US" altLang="en-US" sz="900">
                <a:solidFill>
                  <a:srgbClr val="000000"/>
                </a:solidFill>
              </a:rPr>
              <a:t>Nebraska</a:t>
            </a:r>
            <a:endParaRPr lang="en-US" altLang="en-US">
              <a:solidFill>
                <a:prstClr val="black"/>
              </a:solidFill>
            </a:endParaRPr>
          </a:p>
        </p:txBody>
      </p:sp>
      <p:sp>
        <p:nvSpPr>
          <p:cNvPr id="334" name="Rectangle 113"/>
          <p:cNvSpPr>
            <a:spLocks noChangeArrowheads="1"/>
          </p:cNvSpPr>
          <p:nvPr/>
        </p:nvSpPr>
        <p:spPr bwMode="auto">
          <a:xfrm>
            <a:off x="5529264" y="3813176"/>
            <a:ext cx="480901" cy="138499"/>
          </a:xfrm>
          <a:prstGeom prst="rect">
            <a:avLst/>
          </a:prstGeom>
          <a:solidFill>
            <a:srgbClr val="194F90"/>
          </a:solidFill>
          <a:ln>
            <a:noFill/>
          </a:ln>
        </p:spPr>
        <p:txBody>
          <a:bodyPr wrap="none" lIns="0" tIns="0" rIns="0" bIns="0">
            <a:spAutoFit/>
          </a:bodyPr>
          <a:lstStyle/>
          <a:p>
            <a:r>
              <a:rPr lang="en-US" altLang="en-US" sz="900" dirty="0">
                <a:solidFill>
                  <a:schemeClr val="bg1"/>
                </a:solidFill>
              </a:rPr>
              <a:t>Oklahoma</a:t>
            </a:r>
            <a:endParaRPr lang="en-US" altLang="en-US" dirty="0">
              <a:solidFill>
                <a:schemeClr val="bg1"/>
              </a:solidFill>
            </a:endParaRPr>
          </a:p>
        </p:txBody>
      </p:sp>
      <p:sp>
        <p:nvSpPr>
          <p:cNvPr id="335" name="Rectangle 114"/>
          <p:cNvSpPr>
            <a:spLocks noChangeArrowheads="1"/>
          </p:cNvSpPr>
          <p:nvPr/>
        </p:nvSpPr>
        <p:spPr bwMode="auto">
          <a:xfrm>
            <a:off x="5016501" y="2146301"/>
            <a:ext cx="631583" cy="138499"/>
          </a:xfrm>
          <a:prstGeom prst="rect">
            <a:avLst/>
          </a:prstGeom>
          <a:solidFill>
            <a:schemeClr val="bg2">
              <a:lumMod val="90000"/>
            </a:schemeClr>
          </a:solidFill>
          <a:ln>
            <a:noFill/>
          </a:ln>
        </p:spPr>
        <p:txBody>
          <a:bodyPr wrap="none" lIns="0" tIns="0" rIns="0" bIns="0">
            <a:spAutoFit/>
          </a:bodyPr>
          <a:lstStyle/>
          <a:p>
            <a:r>
              <a:rPr lang="en-US" altLang="en-US" sz="900">
                <a:solidFill>
                  <a:srgbClr val="000000"/>
                </a:solidFill>
              </a:rPr>
              <a:t>South Dakota</a:t>
            </a:r>
            <a:endParaRPr lang="en-US" altLang="en-US">
              <a:solidFill>
                <a:prstClr val="black"/>
              </a:solidFill>
            </a:endParaRPr>
          </a:p>
        </p:txBody>
      </p:sp>
      <p:sp>
        <p:nvSpPr>
          <p:cNvPr id="336" name="Rectangle 115"/>
          <p:cNvSpPr>
            <a:spLocks noChangeArrowheads="1"/>
          </p:cNvSpPr>
          <p:nvPr/>
        </p:nvSpPr>
        <p:spPr bwMode="auto">
          <a:xfrm>
            <a:off x="2395539" y="1222376"/>
            <a:ext cx="565861" cy="138499"/>
          </a:xfrm>
          <a:prstGeom prst="rect">
            <a:avLst/>
          </a:prstGeom>
          <a:solidFill>
            <a:schemeClr val="bg2">
              <a:lumMod val="90000"/>
            </a:schemeClr>
          </a:solidFill>
          <a:ln>
            <a:noFill/>
          </a:ln>
        </p:spPr>
        <p:txBody>
          <a:bodyPr wrap="none" lIns="0" tIns="0" rIns="0" bIns="0">
            <a:spAutoFit/>
          </a:bodyPr>
          <a:lstStyle/>
          <a:p>
            <a:r>
              <a:rPr lang="en-US" altLang="en-US" sz="900" dirty="0">
                <a:solidFill>
                  <a:srgbClr val="000000"/>
                </a:solidFill>
              </a:rPr>
              <a:t>Washington</a:t>
            </a:r>
            <a:endParaRPr lang="en-US" altLang="en-US" dirty="0">
              <a:solidFill>
                <a:prstClr val="black"/>
              </a:solidFill>
            </a:endParaRPr>
          </a:p>
        </p:txBody>
      </p:sp>
      <p:sp>
        <p:nvSpPr>
          <p:cNvPr id="337" name="Rectangle 116"/>
          <p:cNvSpPr>
            <a:spLocks noChangeArrowheads="1"/>
          </p:cNvSpPr>
          <p:nvPr/>
        </p:nvSpPr>
        <p:spPr bwMode="auto">
          <a:xfrm>
            <a:off x="6300789" y="3916364"/>
            <a:ext cx="419987" cy="138499"/>
          </a:xfrm>
          <a:prstGeom prst="rect">
            <a:avLst/>
          </a:prstGeom>
          <a:solidFill>
            <a:schemeClr val="bg2">
              <a:lumMod val="90000"/>
            </a:schemeClr>
          </a:solidFill>
          <a:ln>
            <a:noFill/>
          </a:ln>
        </p:spPr>
        <p:txBody>
          <a:bodyPr wrap="none" lIns="0" tIns="0" rIns="0" bIns="0">
            <a:spAutoFit/>
          </a:bodyPr>
          <a:lstStyle/>
          <a:p>
            <a:r>
              <a:rPr lang="en-US" altLang="en-US" sz="900" dirty="0">
                <a:solidFill>
                  <a:srgbClr val="000000"/>
                </a:solidFill>
              </a:rPr>
              <a:t>Arkansas</a:t>
            </a:r>
            <a:endParaRPr lang="en-US" altLang="en-US" dirty="0">
              <a:solidFill>
                <a:prstClr val="black"/>
              </a:solidFill>
            </a:endParaRPr>
          </a:p>
        </p:txBody>
      </p:sp>
      <p:sp>
        <p:nvSpPr>
          <p:cNvPr id="338" name="Rectangle 117"/>
          <p:cNvSpPr>
            <a:spLocks noChangeArrowheads="1"/>
          </p:cNvSpPr>
          <p:nvPr/>
        </p:nvSpPr>
        <p:spPr bwMode="auto">
          <a:xfrm>
            <a:off x="5051426" y="1609726"/>
            <a:ext cx="631583" cy="138499"/>
          </a:xfrm>
          <a:prstGeom prst="rect">
            <a:avLst/>
          </a:prstGeom>
          <a:solidFill>
            <a:schemeClr val="bg2">
              <a:lumMod val="90000"/>
            </a:schemeClr>
          </a:solidFill>
          <a:ln>
            <a:noFill/>
          </a:ln>
        </p:spPr>
        <p:txBody>
          <a:bodyPr wrap="none" lIns="0" tIns="0" rIns="0" bIns="0">
            <a:spAutoFit/>
          </a:bodyPr>
          <a:lstStyle/>
          <a:p>
            <a:r>
              <a:rPr lang="en-US" altLang="en-US" sz="900" dirty="0">
                <a:solidFill>
                  <a:srgbClr val="000000"/>
                </a:solidFill>
              </a:rPr>
              <a:t>North Dakota</a:t>
            </a:r>
            <a:endParaRPr lang="en-US" altLang="en-US" dirty="0">
              <a:solidFill>
                <a:prstClr val="black"/>
              </a:solidFill>
            </a:endParaRPr>
          </a:p>
        </p:txBody>
      </p:sp>
      <p:sp>
        <p:nvSpPr>
          <p:cNvPr id="339" name="Rectangle 118"/>
          <p:cNvSpPr>
            <a:spLocks noChangeArrowheads="1"/>
          </p:cNvSpPr>
          <p:nvPr/>
        </p:nvSpPr>
        <p:spPr bwMode="auto">
          <a:xfrm>
            <a:off x="6438901" y="4695826"/>
            <a:ext cx="439223" cy="138499"/>
          </a:xfrm>
          <a:prstGeom prst="rect">
            <a:avLst/>
          </a:prstGeom>
          <a:solidFill>
            <a:schemeClr val="bg2">
              <a:lumMod val="90000"/>
            </a:schemeClr>
          </a:solidFill>
          <a:ln>
            <a:noFill/>
          </a:ln>
        </p:spPr>
        <p:txBody>
          <a:bodyPr wrap="none" lIns="0" tIns="0" rIns="0" bIns="0">
            <a:spAutoFit/>
          </a:bodyPr>
          <a:lstStyle/>
          <a:p>
            <a:r>
              <a:rPr lang="en-US" altLang="en-US" sz="900">
                <a:solidFill>
                  <a:srgbClr val="000000"/>
                </a:solidFill>
              </a:rPr>
              <a:t>Louisiana</a:t>
            </a:r>
            <a:endParaRPr lang="en-US" altLang="en-US">
              <a:solidFill>
                <a:prstClr val="black"/>
              </a:solidFill>
            </a:endParaRPr>
          </a:p>
        </p:txBody>
      </p:sp>
      <p:sp>
        <p:nvSpPr>
          <p:cNvPr id="340" name="Rectangle 119"/>
          <p:cNvSpPr>
            <a:spLocks noChangeArrowheads="1"/>
          </p:cNvSpPr>
          <p:nvPr/>
        </p:nvSpPr>
        <p:spPr bwMode="auto">
          <a:xfrm>
            <a:off x="4062414" y="5610226"/>
            <a:ext cx="317395" cy="138499"/>
          </a:xfrm>
          <a:prstGeom prst="rect">
            <a:avLst/>
          </a:prstGeom>
          <a:solidFill>
            <a:schemeClr val="bg2">
              <a:lumMod val="90000"/>
            </a:schemeClr>
          </a:solidFill>
          <a:ln>
            <a:noFill/>
          </a:ln>
        </p:spPr>
        <p:txBody>
          <a:bodyPr wrap="none" lIns="0" tIns="0" rIns="0" bIns="0">
            <a:spAutoFit/>
          </a:bodyPr>
          <a:lstStyle/>
          <a:p>
            <a:r>
              <a:rPr lang="en-US" altLang="en-US" sz="900">
                <a:solidFill>
                  <a:srgbClr val="000000"/>
                </a:solidFill>
              </a:rPr>
              <a:t>Hawaii</a:t>
            </a:r>
            <a:endParaRPr lang="en-US" altLang="en-US">
              <a:solidFill>
                <a:prstClr val="black"/>
              </a:solidFill>
            </a:endParaRPr>
          </a:p>
        </p:txBody>
      </p:sp>
      <p:sp>
        <p:nvSpPr>
          <p:cNvPr id="342" name="Rectangle 121"/>
          <p:cNvSpPr>
            <a:spLocks noChangeArrowheads="1"/>
          </p:cNvSpPr>
          <p:nvPr/>
        </p:nvSpPr>
        <p:spPr bwMode="auto">
          <a:xfrm>
            <a:off x="7847013" y="2784476"/>
            <a:ext cx="226024" cy="138499"/>
          </a:xfrm>
          <a:prstGeom prst="rect">
            <a:avLst/>
          </a:prstGeom>
          <a:solidFill>
            <a:schemeClr val="bg2">
              <a:lumMod val="90000"/>
            </a:schemeClr>
          </a:solidFill>
          <a:ln>
            <a:noFill/>
          </a:ln>
        </p:spPr>
        <p:txBody>
          <a:bodyPr wrap="none" lIns="0" tIns="0" rIns="0" bIns="0">
            <a:spAutoFit/>
          </a:bodyPr>
          <a:lstStyle/>
          <a:p>
            <a:r>
              <a:rPr lang="en-US" altLang="en-US" sz="900" dirty="0">
                <a:solidFill>
                  <a:srgbClr val="000000"/>
                </a:solidFill>
              </a:rPr>
              <a:t>Ohio</a:t>
            </a:r>
            <a:endParaRPr lang="en-US" altLang="en-US" dirty="0">
              <a:solidFill>
                <a:prstClr val="black"/>
              </a:solidFill>
            </a:endParaRPr>
          </a:p>
        </p:txBody>
      </p:sp>
      <p:sp>
        <p:nvSpPr>
          <p:cNvPr id="343" name="Rectangle 122"/>
          <p:cNvSpPr>
            <a:spLocks noChangeArrowheads="1"/>
          </p:cNvSpPr>
          <p:nvPr/>
        </p:nvSpPr>
        <p:spPr bwMode="auto">
          <a:xfrm>
            <a:off x="8416926" y="5143501"/>
            <a:ext cx="323807" cy="138499"/>
          </a:xfrm>
          <a:prstGeom prst="rect">
            <a:avLst/>
          </a:prstGeom>
          <a:solidFill>
            <a:schemeClr val="bg2">
              <a:lumMod val="90000"/>
            </a:schemeClr>
          </a:solidFill>
          <a:ln>
            <a:noFill/>
          </a:ln>
        </p:spPr>
        <p:txBody>
          <a:bodyPr wrap="none" lIns="0" tIns="0" rIns="0" bIns="0">
            <a:spAutoFit/>
          </a:bodyPr>
          <a:lstStyle/>
          <a:p>
            <a:r>
              <a:rPr lang="en-US" altLang="en-US" sz="900">
                <a:solidFill>
                  <a:srgbClr val="000000"/>
                </a:solidFill>
              </a:rPr>
              <a:t>Florida</a:t>
            </a:r>
            <a:endParaRPr lang="en-US" altLang="en-US">
              <a:solidFill>
                <a:prstClr val="black"/>
              </a:solidFill>
            </a:endParaRPr>
          </a:p>
        </p:txBody>
      </p:sp>
      <p:sp>
        <p:nvSpPr>
          <p:cNvPr id="341" name="Rectangle 120"/>
          <p:cNvSpPr>
            <a:spLocks noChangeArrowheads="1"/>
          </p:cNvSpPr>
          <p:nvPr/>
        </p:nvSpPr>
        <p:spPr bwMode="auto">
          <a:xfrm>
            <a:off x="6804026" y="2908301"/>
            <a:ext cx="304571" cy="138499"/>
          </a:xfrm>
          <a:prstGeom prst="rect">
            <a:avLst/>
          </a:prstGeom>
          <a:solidFill>
            <a:schemeClr val="bg2">
              <a:lumMod val="90000"/>
            </a:schemeClr>
          </a:solidFill>
          <a:ln>
            <a:noFill/>
          </a:ln>
        </p:spPr>
        <p:txBody>
          <a:bodyPr wrap="none" lIns="0" tIns="0" rIns="0" bIns="0">
            <a:spAutoFit/>
          </a:bodyPr>
          <a:lstStyle/>
          <a:p>
            <a:r>
              <a:rPr lang="en-US" altLang="en-US" sz="900" dirty="0">
                <a:solidFill>
                  <a:srgbClr val="000000"/>
                </a:solidFill>
              </a:rPr>
              <a:t>Illinois</a:t>
            </a:r>
            <a:endParaRPr lang="en-US" altLang="en-US" dirty="0">
              <a:solidFill>
                <a:prstClr val="black"/>
              </a:solidFill>
            </a:endParaRPr>
          </a:p>
        </p:txBody>
      </p:sp>
      <p:sp>
        <p:nvSpPr>
          <p:cNvPr id="344" name="Rectangle 123"/>
          <p:cNvSpPr>
            <a:spLocks noChangeArrowheads="1"/>
          </p:cNvSpPr>
          <p:nvPr/>
        </p:nvSpPr>
        <p:spPr bwMode="auto">
          <a:xfrm>
            <a:off x="7913688" y="4181476"/>
            <a:ext cx="367088" cy="138499"/>
          </a:xfrm>
          <a:prstGeom prst="rect">
            <a:avLst/>
          </a:prstGeom>
          <a:solidFill>
            <a:schemeClr val="bg2">
              <a:lumMod val="90000"/>
            </a:schemeClr>
          </a:solidFill>
          <a:ln>
            <a:noFill/>
          </a:ln>
        </p:spPr>
        <p:txBody>
          <a:bodyPr wrap="none" lIns="0" tIns="0" rIns="0" bIns="0">
            <a:spAutoFit/>
          </a:bodyPr>
          <a:lstStyle/>
          <a:p>
            <a:r>
              <a:rPr lang="en-US" altLang="en-US" sz="900">
                <a:solidFill>
                  <a:srgbClr val="000000"/>
                </a:solidFill>
              </a:rPr>
              <a:t>Georgia</a:t>
            </a:r>
            <a:endParaRPr lang="en-US" altLang="en-US">
              <a:solidFill>
                <a:prstClr val="black"/>
              </a:solidFill>
            </a:endParaRPr>
          </a:p>
        </p:txBody>
      </p:sp>
      <p:sp>
        <p:nvSpPr>
          <p:cNvPr id="345" name="Rectangle 124"/>
          <p:cNvSpPr>
            <a:spLocks noChangeArrowheads="1"/>
          </p:cNvSpPr>
          <p:nvPr/>
        </p:nvSpPr>
        <p:spPr bwMode="auto">
          <a:xfrm>
            <a:off x="7289800" y="4186239"/>
            <a:ext cx="411972" cy="138499"/>
          </a:xfrm>
          <a:prstGeom prst="rect">
            <a:avLst/>
          </a:prstGeom>
          <a:solidFill>
            <a:schemeClr val="bg2">
              <a:lumMod val="90000"/>
            </a:schemeClr>
          </a:solidFill>
          <a:ln>
            <a:noFill/>
          </a:ln>
        </p:spPr>
        <p:txBody>
          <a:bodyPr wrap="none" lIns="0" tIns="0" rIns="0" bIns="0">
            <a:spAutoFit/>
          </a:bodyPr>
          <a:lstStyle/>
          <a:p>
            <a:r>
              <a:rPr lang="en-US" altLang="en-US" sz="900" dirty="0">
                <a:solidFill>
                  <a:srgbClr val="000000"/>
                </a:solidFill>
              </a:rPr>
              <a:t>Alabama</a:t>
            </a:r>
            <a:endParaRPr lang="en-US" altLang="en-US" dirty="0">
              <a:solidFill>
                <a:prstClr val="black"/>
              </a:solidFill>
            </a:endParaRPr>
          </a:p>
        </p:txBody>
      </p:sp>
      <p:sp>
        <p:nvSpPr>
          <p:cNvPr id="346" name="Rectangle 125"/>
          <p:cNvSpPr>
            <a:spLocks noChangeArrowheads="1"/>
          </p:cNvSpPr>
          <p:nvPr/>
        </p:nvSpPr>
        <p:spPr bwMode="auto">
          <a:xfrm>
            <a:off x="6548439" y="2063751"/>
            <a:ext cx="477695" cy="138499"/>
          </a:xfrm>
          <a:prstGeom prst="rect">
            <a:avLst/>
          </a:prstGeom>
          <a:solidFill>
            <a:schemeClr val="bg2">
              <a:lumMod val="90000"/>
            </a:schemeClr>
          </a:solidFill>
          <a:ln>
            <a:noFill/>
          </a:ln>
        </p:spPr>
        <p:txBody>
          <a:bodyPr wrap="none" lIns="0" tIns="0" rIns="0" bIns="0">
            <a:spAutoFit/>
          </a:bodyPr>
          <a:lstStyle/>
          <a:p>
            <a:r>
              <a:rPr lang="en-US" altLang="en-US" sz="900">
                <a:solidFill>
                  <a:srgbClr val="000000"/>
                </a:solidFill>
              </a:rPr>
              <a:t>Wisconsin</a:t>
            </a:r>
            <a:endParaRPr lang="en-US" altLang="en-US">
              <a:solidFill>
                <a:prstClr val="black"/>
              </a:solidFill>
            </a:endParaRPr>
          </a:p>
        </p:txBody>
      </p:sp>
      <p:sp>
        <p:nvSpPr>
          <p:cNvPr id="347" name="Rectangle 126"/>
          <p:cNvSpPr>
            <a:spLocks noChangeArrowheads="1"/>
          </p:cNvSpPr>
          <p:nvPr/>
        </p:nvSpPr>
        <p:spPr bwMode="auto">
          <a:xfrm>
            <a:off x="8496300" y="3189289"/>
            <a:ext cx="357470" cy="138499"/>
          </a:xfrm>
          <a:prstGeom prst="rect">
            <a:avLst/>
          </a:prstGeom>
          <a:solidFill>
            <a:schemeClr val="bg2">
              <a:lumMod val="90000"/>
            </a:schemeClr>
          </a:solidFill>
          <a:ln>
            <a:noFill/>
          </a:ln>
        </p:spPr>
        <p:txBody>
          <a:bodyPr wrap="none" lIns="0" tIns="0" rIns="0" bIns="0">
            <a:spAutoFit/>
          </a:bodyPr>
          <a:lstStyle/>
          <a:p>
            <a:r>
              <a:rPr lang="en-US" altLang="en-US" sz="900" dirty="0">
                <a:solidFill>
                  <a:srgbClr val="000000"/>
                </a:solidFill>
              </a:rPr>
              <a:t>Virginia</a:t>
            </a:r>
            <a:endParaRPr lang="en-US" altLang="en-US" dirty="0">
              <a:solidFill>
                <a:prstClr val="black"/>
              </a:solidFill>
            </a:endParaRPr>
          </a:p>
        </p:txBody>
      </p:sp>
      <p:sp>
        <p:nvSpPr>
          <p:cNvPr id="348" name="Rectangle 127"/>
          <p:cNvSpPr>
            <a:spLocks noChangeArrowheads="1"/>
          </p:cNvSpPr>
          <p:nvPr/>
        </p:nvSpPr>
        <p:spPr bwMode="auto">
          <a:xfrm>
            <a:off x="7269163" y="2860676"/>
            <a:ext cx="347852" cy="138499"/>
          </a:xfrm>
          <a:prstGeom prst="rect">
            <a:avLst/>
          </a:prstGeom>
          <a:solidFill>
            <a:schemeClr val="bg2">
              <a:lumMod val="90000"/>
            </a:schemeClr>
          </a:solidFill>
          <a:ln>
            <a:noFill/>
          </a:ln>
        </p:spPr>
        <p:txBody>
          <a:bodyPr wrap="none" lIns="0" tIns="0" rIns="0" bIns="0">
            <a:spAutoFit/>
          </a:bodyPr>
          <a:lstStyle/>
          <a:p>
            <a:r>
              <a:rPr lang="en-US" altLang="en-US" sz="900">
                <a:solidFill>
                  <a:srgbClr val="000000"/>
                </a:solidFill>
              </a:rPr>
              <a:t>Indiana</a:t>
            </a:r>
            <a:endParaRPr lang="en-US" altLang="en-US">
              <a:solidFill>
                <a:prstClr val="black"/>
              </a:solidFill>
            </a:endParaRPr>
          </a:p>
        </p:txBody>
      </p:sp>
      <p:sp>
        <p:nvSpPr>
          <p:cNvPr id="349" name="Rectangle 128"/>
          <p:cNvSpPr>
            <a:spLocks noChangeArrowheads="1"/>
          </p:cNvSpPr>
          <p:nvPr/>
        </p:nvSpPr>
        <p:spPr bwMode="auto">
          <a:xfrm>
            <a:off x="7424739" y="2290764"/>
            <a:ext cx="432811" cy="138499"/>
          </a:xfrm>
          <a:prstGeom prst="rect">
            <a:avLst/>
          </a:prstGeom>
          <a:solidFill>
            <a:schemeClr val="bg2">
              <a:lumMod val="90000"/>
            </a:schemeClr>
          </a:solidFill>
          <a:ln>
            <a:noFill/>
          </a:ln>
        </p:spPr>
        <p:txBody>
          <a:bodyPr wrap="none" lIns="0" tIns="0" rIns="0" bIns="0">
            <a:spAutoFit/>
          </a:bodyPr>
          <a:lstStyle/>
          <a:p>
            <a:r>
              <a:rPr lang="en-US" altLang="en-US" sz="900" dirty="0"/>
              <a:t>Michigan</a:t>
            </a:r>
            <a:endParaRPr lang="en-US" altLang="en-US" dirty="0"/>
          </a:p>
        </p:txBody>
      </p:sp>
      <p:sp>
        <p:nvSpPr>
          <p:cNvPr id="350" name="Rectangle 129"/>
          <p:cNvSpPr>
            <a:spLocks noChangeArrowheads="1"/>
          </p:cNvSpPr>
          <p:nvPr/>
        </p:nvSpPr>
        <p:spPr bwMode="auto">
          <a:xfrm>
            <a:off x="6737351" y="4337051"/>
            <a:ext cx="509755" cy="138499"/>
          </a:xfrm>
          <a:prstGeom prst="rect">
            <a:avLst/>
          </a:prstGeom>
          <a:solidFill>
            <a:schemeClr val="bg2">
              <a:lumMod val="90000"/>
            </a:schemeClr>
          </a:solidFill>
          <a:ln>
            <a:noFill/>
          </a:ln>
        </p:spPr>
        <p:txBody>
          <a:bodyPr wrap="none" lIns="0" tIns="0" rIns="0" bIns="0">
            <a:spAutoFit/>
          </a:bodyPr>
          <a:lstStyle/>
          <a:p>
            <a:r>
              <a:rPr lang="en-US" altLang="en-US" sz="900" dirty="0">
                <a:solidFill>
                  <a:srgbClr val="000000"/>
                </a:solidFill>
              </a:rPr>
              <a:t>Mississippi</a:t>
            </a:r>
            <a:endParaRPr lang="en-US" altLang="en-US" dirty="0">
              <a:solidFill>
                <a:prstClr val="black"/>
              </a:solidFill>
            </a:endParaRPr>
          </a:p>
        </p:txBody>
      </p:sp>
      <p:sp>
        <p:nvSpPr>
          <p:cNvPr id="351" name="Rectangle 130"/>
          <p:cNvSpPr>
            <a:spLocks noChangeArrowheads="1"/>
          </p:cNvSpPr>
          <p:nvPr/>
        </p:nvSpPr>
        <p:spPr bwMode="auto">
          <a:xfrm>
            <a:off x="7458075" y="3351214"/>
            <a:ext cx="431208" cy="138499"/>
          </a:xfrm>
          <a:prstGeom prst="rect">
            <a:avLst/>
          </a:prstGeom>
          <a:solidFill>
            <a:srgbClr val="194F90"/>
          </a:solidFill>
          <a:ln>
            <a:noFill/>
          </a:ln>
        </p:spPr>
        <p:txBody>
          <a:bodyPr wrap="none" lIns="0" tIns="0" rIns="0" bIns="0">
            <a:spAutoFit/>
          </a:bodyPr>
          <a:lstStyle/>
          <a:p>
            <a:r>
              <a:rPr lang="en-US" altLang="en-US" sz="900" dirty="0">
                <a:solidFill>
                  <a:schemeClr val="bg1"/>
                </a:solidFill>
              </a:rPr>
              <a:t>Kentucky</a:t>
            </a:r>
            <a:endParaRPr lang="en-US" altLang="en-US" dirty="0">
              <a:solidFill>
                <a:schemeClr val="bg1"/>
              </a:solidFill>
            </a:endParaRPr>
          </a:p>
        </p:txBody>
      </p:sp>
      <p:sp>
        <p:nvSpPr>
          <p:cNvPr id="352" name="Rectangle 131"/>
          <p:cNvSpPr>
            <a:spLocks noChangeArrowheads="1"/>
          </p:cNvSpPr>
          <p:nvPr/>
        </p:nvSpPr>
        <p:spPr bwMode="auto">
          <a:xfrm>
            <a:off x="7205663" y="3676651"/>
            <a:ext cx="498534" cy="138499"/>
          </a:xfrm>
          <a:prstGeom prst="rect">
            <a:avLst/>
          </a:prstGeom>
          <a:solidFill>
            <a:schemeClr val="bg2">
              <a:lumMod val="90000"/>
            </a:schemeClr>
          </a:solidFill>
          <a:ln>
            <a:noFill/>
          </a:ln>
        </p:spPr>
        <p:txBody>
          <a:bodyPr wrap="none" lIns="0" tIns="0" rIns="0" bIns="0">
            <a:spAutoFit/>
          </a:bodyPr>
          <a:lstStyle/>
          <a:p>
            <a:r>
              <a:rPr lang="en-US" altLang="en-US" sz="900" dirty="0">
                <a:solidFill>
                  <a:srgbClr val="000000"/>
                </a:solidFill>
              </a:rPr>
              <a:t>Tennessee</a:t>
            </a:r>
            <a:endParaRPr lang="en-US" altLang="en-US" dirty="0">
              <a:solidFill>
                <a:prstClr val="black"/>
              </a:solidFill>
            </a:endParaRPr>
          </a:p>
        </p:txBody>
      </p:sp>
      <p:sp>
        <p:nvSpPr>
          <p:cNvPr id="353" name="Rectangle 132"/>
          <p:cNvSpPr>
            <a:spLocks noChangeArrowheads="1"/>
          </p:cNvSpPr>
          <p:nvPr/>
        </p:nvSpPr>
        <p:spPr bwMode="auto">
          <a:xfrm>
            <a:off x="8348664" y="2568576"/>
            <a:ext cx="613951" cy="138499"/>
          </a:xfrm>
          <a:prstGeom prst="rect">
            <a:avLst/>
          </a:prstGeom>
          <a:solidFill>
            <a:schemeClr val="bg2">
              <a:lumMod val="90000"/>
            </a:schemeClr>
          </a:solidFill>
          <a:ln>
            <a:noFill/>
          </a:ln>
        </p:spPr>
        <p:txBody>
          <a:bodyPr wrap="none" lIns="0" tIns="0" rIns="0" bIns="0">
            <a:spAutoFit/>
          </a:bodyPr>
          <a:lstStyle/>
          <a:p>
            <a:r>
              <a:rPr lang="en-US" altLang="en-US" sz="900" dirty="0">
                <a:solidFill>
                  <a:srgbClr val="000000"/>
                </a:solidFill>
              </a:rPr>
              <a:t>Pennsylvania</a:t>
            </a:r>
            <a:endParaRPr lang="en-US" altLang="en-US" dirty="0">
              <a:solidFill>
                <a:prstClr val="black"/>
              </a:solidFill>
            </a:endParaRPr>
          </a:p>
        </p:txBody>
      </p:sp>
      <p:sp>
        <p:nvSpPr>
          <p:cNvPr id="354" name="Rectangle 133"/>
          <p:cNvSpPr>
            <a:spLocks noChangeArrowheads="1"/>
          </p:cNvSpPr>
          <p:nvPr/>
        </p:nvSpPr>
        <p:spPr bwMode="auto">
          <a:xfrm>
            <a:off x="8469827" y="3497263"/>
            <a:ext cx="386323" cy="212238"/>
          </a:xfrm>
          <a:prstGeom prst="rect">
            <a:avLst/>
          </a:prstGeom>
          <a:solidFill>
            <a:schemeClr val="bg2">
              <a:lumMod val="90000"/>
            </a:schemeClr>
          </a:solidFill>
          <a:ln>
            <a:noFill/>
          </a:ln>
        </p:spPr>
        <p:txBody>
          <a:bodyPr wrap="none" lIns="0" tIns="0" rIns="0" bIns="0">
            <a:spAutoFit/>
          </a:bodyPr>
          <a:lstStyle/>
          <a:p>
            <a:pPr algn="ctr">
              <a:lnSpc>
                <a:spcPct val="75000"/>
              </a:lnSpc>
            </a:pPr>
            <a:r>
              <a:rPr lang="en-US" altLang="en-US" sz="900" dirty="0">
                <a:solidFill>
                  <a:srgbClr val="000000"/>
                </a:solidFill>
              </a:rPr>
              <a:t>North</a:t>
            </a:r>
          </a:p>
          <a:p>
            <a:pPr algn="ctr">
              <a:lnSpc>
                <a:spcPct val="75000"/>
              </a:lnSpc>
            </a:pPr>
            <a:r>
              <a:rPr lang="en-US" altLang="en-US" sz="900" dirty="0">
                <a:solidFill>
                  <a:srgbClr val="000000"/>
                </a:solidFill>
              </a:rPr>
              <a:t>Carolina</a:t>
            </a:r>
            <a:endParaRPr lang="en-US" altLang="en-US" dirty="0">
              <a:solidFill>
                <a:prstClr val="black"/>
              </a:solidFill>
            </a:endParaRPr>
          </a:p>
        </p:txBody>
      </p:sp>
      <p:sp>
        <p:nvSpPr>
          <p:cNvPr id="355" name="Rectangle 135"/>
          <p:cNvSpPr>
            <a:spLocks noChangeArrowheads="1"/>
          </p:cNvSpPr>
          <p:nvPr/>
        </p:nvSpPr>
        <p:spPr bwMode="auto">
          <a:xfrm>
            <a:off x="8295202" y="3838575"/>
            <a:ext cx="386323" cy="212238"/>
          </a:xfrm>
          <a:prstGeom prst="rect">
            <a:avLst/>
          </a:prstGeom>
          <a:solidFill>
            <a:schemeClr val="bg2">
              <a:lumMod val="90000"/>
            </a:schemeClr>
          </a:solidFill>
          <a:ln>
            <a:noFill/>
          </a:ln>
        </p:spPr>
        <p:txBody>
          <a:bodyPr wrap="none" lIns="0" tIns="0" rIns="0" bIns="0">
            <a:spAutoFit/>
          </a:bodyPr>
          <a:lstStyle/>
          <a:p>
            <a:pPr algn="ctr">
              <a:lnSpc>
                <a:spcPct val="75000"/>
              </a:lnSpc>
            </a:pPr>
            <a:r>
              <a:rPr lang="en-US" altLang="en-US" sz="900" dirty="0">
                <a:solidFill>
                  <a:srgbClr val="000000"/>
                </a:solidFill>
              </a:rPr>
              <a:t>South</a:t>
            </a:r>
          </a:p>
          <a:p>
            <a:pPr algn="ctr">
              <a:lnSpc>
                <a:spcPct val="75000"/>
              </a:lnSpc>
            </a:pPr>
            <a:r>
              <a:rPr lang="en-US" altLang="en-US" sz="900" dirty="0">
                <a:solidFill>
                  <a:srgbClr val="000000"/>
                </a:solidFill>
              </a:rPr>
              <a:t>Carolina</a:t>
            </a:r>
            <a:endParaRPr lang="en-US" altLang="en-US" dirty="0">
              <a:solidFill>
                <a:prstClr val="black"/>
              </a:solidFill>
            </a:endParaRPr>
          </a:p>
        </p:txBody>
      </p:sp>
      <p:sp>
        <p:nvSpPr>
          <p:cNvPr id="356" name="Rectangle 137"/>
          <p:cNvSpPr>
            <a:spLocks noChangeArrowheads="1"/>
          </p:cNvSpPr>
          <p:nvPr/>
        </p:nvSpPr>
        <p:spPr bwMode="auto">
          <a:xfrm>
            <a:off x="8112779" y="2984500"/>
            <a:ext cx="357469" cy="212238"/>
          </a:xfrm>
          <a:prstGeom prst="rect">
            <a:avLst/>
          </a:prstGeom>
          <a:solidFill>
            <a:srgbClr val="194F90"/>
          </a:solidFill>
          <a:ln>
            <a:noFill/>
          </a:ln>
        </p:spPr>
        <p:txBody>
          <a:bodyPr wrap="none" lIns="0" tIns="0" rIns="0" bIns="0">
            <a:spAutoFit/>
          </a:bodyPr>
          <a:lstStyle/>
          <a:p>
            <a:pPr algn="ctr">
              <a:lnSpc>
                <a:spcPct val="75000"/>
              </a:lnSpc>
            </a:pPr>
            <a:r>
              <a:rPr lang="en-US" altLang="en-US" sz="900" dirty="0">
                <a:solidFill>
                  <a:prstClr val="white"/>
                </a:solidFill>
              </a:rPr>
              <a:t>West</a:t>
            </a:r>
          </a:p>
          <a:p>
            <a:pPr algn="ctr">
              <a:lnSpc>
                <a:spcPct val="75000"/>
              </a:lnSpc>
            </a:pPr>
            <a:r>
              <a:rPr lang="en-US" altLang="en-US" sz="900" dirty="0">
                <a:solidFill>
                  <a:prstClr val="white"/>
                </a:solidFill>
              </a:rPr>
              <a:t>Virginia</a:t>
            </a:r>
            <a:endParaRPr lang="en-US" altLang="en-US" dirty="0">
              <a:solidFill>
                <a:prstClr val="white"/>
              </a:solidFill>
            </a:endParaRPr>
          </a:p>
        </p:txBody>
      </p:sp>
      <p:sp>
        <p:nvSpPr>
          <p:cNvPr id="357" name="Rectangle 139"/>
          <p:cNvSpPr>
            <a:spLocks noChangeArrowheads="1"/>
          </p:cNvSpPr>
          <p:nvPr/>
        </p:nvSpPr>
        <p:spPr bwMode="auto">
          <a:xfrm>
            <a:off x="9301164" y="2622551"/>
            <a:ext cx="538609" cy="138499"/>
          </a:xfrm>
          <a:prstGeom prst="rect">
            <a:avLst/>
          </a:prstGeom>
          <a:solidFill>
            <a:srgbClr val="194F90"/>
          </a:solidFill>
          <a:ln>
            <a:solidFill>
              <a:srgbClr val="194F90"/>
            </a:solidFill>
          </a:ln>
        </p:spPr>
        <p:txBody>
          <a:bodyPr wrap="none" lIns="0" tIns="0" rIns="0" bIns="0">
            <a:spAutoFit/>
          </a:bodyPr>
          <a:lstStyle/>
          <a:p>
            <a:r>
              <a:rPr lang="en-US" altLang="en-US" sz="900" dirty="0">
                <a:solidFill>
                  <a:schemeClr val="bg1"/>
                </a:solidFill>
              </a:rPr>
              <a:t>New Jersey</a:t>
            </a:r>
            <a:endParaRPr lang="en-US" altLang="en-US" dirty="0">
              <a:solidFill>
                <a:schemeClr val="bg1"/>
              </a:solidFill>
            </a:endParaRPr>
          </a:p>
        </p:txBody>
      </p:sp>
      <p:sp>
        <p:nvSpPr>
          <p:cNvPr id="358" name="Rectangle 140"/>
          <p:cNvSpPr>
            <a:spLocks noChangeArrowheads="1"/>
          </p:cNvSpPr>
          <p:nvPr/>
        </p:nvSpPr>
        <p:spPr bwMode="auto">
          <a:xfrm>
            <a:off x="9569450" y="1449389"/>
            <a:ext cx="299762" cy="138499"/>
          </a:xfrm>
          <a:prstGeom prst="rect">
            <a:avLst/>
          </a:prstGeom>
          <a:solidFill>
            <a:schemeClr val="bg2">
              <a:lumMod val="90000"/>
            </a:schemeClr>
          </a:solidFill>
          <a:ln>
            <a:noFill/>
          </a:ln>
        </p:spPr>
        <p:txBody>
          <a:bodyPr wrap="none" lIns="0" tIns="0" rIns="0" bIns="0">
            <a:spAutoFit/>
          </a:bodyPr>
          <a:lstStyle/>
          <a:p>
            <a:r>
              <a:rPr lang="en-US" altLang="en-US" sz="900">
                <a:solidFill>
                  <a:srgbClr val="000000"/>
                </a:solidFill>
              </a:rPr>
              <a:t>Maine</a:t>
            </a:r>
            <a:endParaRPr lang="en-US" altLang="en-US">
              <a:solidFill>
                <a:prstClr val="black"/>
              </a:solidFill>
            </a:endParaRPr>
          </a:p>
        </p:txBody>
      </p:sp>
      <p:sp>
        <p:nvSpPr>
          <p:cNvPr id="359" name="Rectangle 141"/>
          <p:cNvSpPr>
            <a:spLocks noChangeArrowheads="1"/>
          </p:cNvSpPr>
          <p:nvPr/>
        </p:nvSpPr>
        <p:spPr bwMode="auto">
          <a:xfrm>
            <a:off x="8850076" y="2058988"/>
            <a:ext cx="213199" cy="212238"/>
          </a:xfrm>
          <a:prstGeom prst="rect">
            <a:avLst/>
          </a:prstGeom>
          <a:solidFill>
            <a:schemeClr val="bg2">
              <a:lumMod val="90000"/>
            </a:schemeClr>
          </a:solidFill>
          <a:ln>
            <a:noFill/>
          </a:ln>
        </p:spPr>
        <p:txBody>
          <a:bodyPr wrap="none" lIns="0" tIns="0" rIns="0" bIns="0">
            <a:spAutoFit/>
          </a:bodyPr>
          <a:lstStyle/>
          <a:p>
            <a:pPr algn="ctr">
              <a:lnSpc>
                <a:spcPct val="75000"/>
              </a:lnSpc>
            </a:pPr>
            <a:r>
              <a:rPr lang="en-US" altLang="en-US" sz="900" dirty="0">
                <a:solidFill>
                  <a:srgbClr val="000000"/>
                </a:solidFill>
              </a:rPr>
              <a:t>New</a:t>
            </a:r>
          </a:p>
          <a:p>
            <a:pPr algn="ctr">
              <a:lnSpc>
                <a:spcPct val="75000"/>
              </a:lnSpc>
            </a:pPr>
            <a:r>
              <a:rPr lang="en-US" altLang="en-US" sz="900" dirty="0">
                <a:solidFill>
                  <a:srgbClr val="000000"/>
                </a:solidFill>
              </a:rPr>
              <a:t>York</a:t>
            </a:r>
            <a:endParaRPr lang="en-US" altLang="en-US" dirty="0">
              <a:solidFill>
                <a:prstClr val="black"/>
              </a:solidFill>
            </a:endParaRPr>
          </a:p>
        </p:txBody>
      </p:sp>
      <p:sp>
        <p:nvSpPr>
          <p:cNvPr id="360" name="Rectangle 143"/>
          <p:cNvSpPr>
            <a:spLocks noChangeArrowheads="1"/>
          </p:cNvSpPr>
          <p:nvPr/>
        </p:nvSpPr>
        <p:spPr bwMode="auto">
          <a:xfrm>
            <a:off x="9045576" y="1731964"/>
            <a:ext cx="416781" cy="138499"/>
          </a:xfrm>
          <a:prstGeom prst="rect">
            <a:avLst/>
          </a:prstGeom>
          <a:solidFill>
            <a:schemeClr val="bg2">
              <a:lumMod val="90000"/>
            </a:schemeClr>
          </a:solidFill>
          <a:ln>
            <a:noFill/>
          </a:ln>
        </p:spPr>
        <p:txBody>
          <a:bodyPr wrap="none" lIns="0" tIns="0" rIns="0" bIns="0">
            <a:spAutoFit/>
          </a:bodyPr>
          <a:lstStyle/>
          <a:p>
            <a:r>
              <a:rPr lang="en-US" altLang="en-US" sz="900">
                <a:solidFill>
                  <a:srgbClr val="000000"/>
                </a:solidFill>
              </a:rPr>
              <a:t>Vermont</a:t>
            </a:r>
            <a:endParaRPr lang="en-US" altLang="en-US">
              <a:solidFill>
                <a:prstClr val="black"/>
              </a:solidFill>
            </a:endParaRPr>
          </a:p>
        </p:txBody>
      </p:sp>
      <p:sp>
        <p:nvSpPr>
          <p:cNvPr id="361" name="Rectangle 144"/>
          <p:cNvSpPr>
            <a:spLocks noChangeArrowheads="1"/>
          </p:cNvSpPr>
          <p:nvPr/>
        </p:nvSpPr>
        <p:spPr bwMode="auto">
          <a:xfrm>
            <a:off x="9183689" y="2992439"/>
            <a:ext cx="455253" cy="138499"/>
          </a:xfrm>
          <a:prstGeom prst="rect">
            <a:avLst/>
          </a:prstGeom>
          <a:noFill/>
          <a:ln>
            <a:solidFill>
              <a:srgbClr val="7030A0"/>
            </a:solidFill>
          </a:ln>
        </p:spPr>
        <p:txBody>
          <a:bodyPr wrap="none" lIns="0" tIns="0" rIns="0" bIns="0">
            <a:spAutoFit/>
          </a:bodyPr>
          <a:lstStyle/>
          <a:p>
            <a:r>
              <a:rPr lang="en-US" altLang="en-US" sz="900" dirty="0"/>
              <a:t>Maryland</a:t>
            </a:r>
            <a:endParaRPr lang="en-US" altLang="en-US" dirty="0"/>
          </a:p>
        </p:txBody>
      </p:sp>
      <p:sp>
        <p:nvSpPr>
          <p:cNvPr id="362" name="Rectangle 145"/>
          <p:cNvSpPr>
            <a:spLocks noChangeArrowheads="1"/>
          </p:cNvSpPr>
          <p:nvPr/>
        </p:nvSpPr>
        <p:spPr bwMode="auto">
          <a:xfrm>
            <a:off x="8788400" y="2830514"/>
            <a:ext cx="131446" cy="138499"/>
          </a:xfrm>
          <a:prstGeom prst="rect">
            <a:avLst/>
          </a:prstGeom>
          <a:solidFill>
            <a:schemeClr val="bg2">
              <a:lumMod val="90000"/>
            </a:schemeClr>
          </a:solidFill>
          <a:ln>
            <a:noFill/>
          </a:ln>
        </p:spPr>
        <p:txBody>
          <a:bodyPr wrap="none" lIns="0" tIns="0" rIns="0" bIns="0">
            <a:spAutoFit/>
          </a:bodyPr>
          <a:lstStyle/>
          <a:p>
            <a:r>
              <a:rPr lang="en-US" altLang="en-US" sz="900">
                <a:solidFill>
                  <a:srgbClr val="000000"/>
                </a:solidFill>
              </a:rPr>
              <a:t>DC</a:t>
            </a:r>
            <a:endParaRPr lang="en-US" altLang="en-US">
              <a:solidFill>
                <a:prstClr val="black"/>
              </a:solidFill>
            </a:endParaRPr>
          </a:p>
        </p:txBody>
      </p:sp>
      <p:sp>
        <p:nvSpPr>
          <p:cNvPr id="363" name="Rectangle 147"/>
          <p:cNvSpPr>
            <a:spLocks noChangeArrowheads="1"/>
          </p:cNvSpPr>
          <p:nvPr/>
        </p:nvSpPr>
        <p:spPr bwMode="auto">
          <a:xfrm>
            <a:off x="9358314" y="2378076"/>
            <a:ext cx="562655" cy="138499"/>
          </a:xfrm>
          <a:prstGeom prst="rect">
            <a:avLst/>
          </a:prstGeom>
          <a:noFill/>
          <a:ln>
            <a:noFill/>
          </a:ln>
        </p:spPr>
        <p:txBody>
          <a:bodyPr wrap="none" lIns="0" tIns="0" rIns="0" bIns="0">
            <a:spAutoFit/>
          </a:bodyPr>
          <a:lstStyle/>
          <a:p>
            <a:r>
              <a:rPr lang="en-US" altLang="en-US" sz="900" dirty="0">
                <a:solidFill>
                  <a:srgbClr val="000000"/>
                </a:solidFill>
              </a:rPr>
              <a:t>Connecticut</a:t>
            </a:r>
            <a:endParaRPr lang="en-US" altLang="en-US" dirty="0">
              <a:solidFill>
                <a:prstClr val="black"/>
              </a:solidFill>
            </a:endParaRPr>
          </a:p>
        </p:txBody>
      </p:sp>
      <p:sp>
        <p:nvSpPr>
          <p:cNvPr id="364" name="Rectangle 148"/>
          <p:cNvSpPr>
            <a:spLocks noChangeArrowheads="1"/>
          </p:cNvSpPr>
          <p:nvPr/>
        </p:nvSpPr>
        <p:spPr bwMode="auto">
          <a:xfrm>
            <a:off x="9204325" y="2857501"/>
            <a:ext cx="444032" cy="138499"/>
          </a:xfrm>
          <a:prstGeom prst="rect">
            <a:avLst/>
          </a:prstGeom>
          <a:noFill/>
          <a:ln>
            <a:solidFill>
              <a:srgbClr val="7030A0"/>
            </a:solidFill>
          </a:ln>
        </p:spPr>
        <p:txBody>
          <a:bodyPr wrap="none" lIns="0" tIns="0" rIns="0" bIns="0">
            <a:spAutoFit/>
          </a:bodyPr>
          <a:lstStyle/>
          <a:p>
            <a:r>
              <a:rPr lang="en-US" altLang="en-US" sz="900" dirty="0">
                <a:solidFill>
                  <a:srgbClr val="000000"/>
                </a:solidFill>
              </a:rPr>
              <a:t>Delaware</a:t>
            </a:r>
            <a:endParaRPr lang="en-US" altLang="en-US" dirty="0">
              <a:solidFill>
                <a:prstClr val="black"/>
              </a:solidFill>
            </a:endParaRPr>
          </a:p>
        </p:txBody>
      </p:sp>
      <p:sp>
        <p:nvSpPr>
          <p:cNvPr id="365" name="Rectangle 150"/>
          <p:cNvSpPr>
            <a:spLocks noChangeArrowheads="1"/>
          </p:cNvSpPr>
          <p:nvPr/>
        </p:nvSpPr>
        <p:spPr bwMode="auto">
          <a:xfrm>
            <a:off x="9599614" y="2281239"/>
            <a:ext cx="605935" cy="138499"/>
          </a:xfrm>
          <a:prstGeom prst="rect">
            <a:avLst/>
          </a:prstGeom>
          <a:noFill/>
          <a:ln>
            <a:noFill/>
          </a:ln>
        </p:spPr>
        <p:txBody>
          <a:bodyPr wrap="none" lIns="0" tIns="0" rIns="0" bIns="0">
            <a:spAutoFit/>
          </a:bodyPr>
          <a:lstStyle/>
          <a:p>
            <a:r>
              <a:rPr lang="en-US" altLang="en-US" sz="900" dirty="0">
                <a:solidFill>
                  <a:srgbClr val="000000"/>
                </a:solidFill>
              </a:rPr>
              <a:t>Rhode Island</a:t>
            </a:r>
            <a:endParaRPr lang="en-US" altLang="en-US" dirty="0">
              <a:solidFill>
                <a:prstClr val="black"/>
              </a:solidFill>
            </a:endParaRPr>
          </a:p>
        </p:txBody>
      </p:sp>
      <p:sp>
        <p:nvSpPr>
          <p:cNvPr id="2" name="TextBox 1"/>
          <p:cNvSpPr txBox="1"/>
          <p:nvPr/>
        </p:nvSpPr>
        <p:spPr>
          <a:xfrm>
            <a:off x="3941764" y="228601"/>
            <a:ext cx="4308475" cy="830997"/>
          </a:xfrm>
          <a:prstGeom prst="rect">
            <a:avLst/>
          </a:prstGeom>
          <a:solidFill>
            <a:srgbClr val="8EBC3D"/>
          </a:solidFill>
        </p:spPr>
        <p:txBody>
          <a:bodyPr wrap="square" rtlCol="0">
            <a:spAutoFit/>
          </a:bodyPr>
          <a:lstStyle/>
          <a:p>
            <a:pPr algn="ctr"/>
            <a:r>
              <a:rPr lang="en-US" sz="2400" b="1" dirty="0">
                <a:solidFill>
                  <a:srgbClr val="194F90"/>
                </a:solidFill>
              </a:rPr>
              <a:t>Handle with Care</a:t>
            </a:r>
          </a:p>
          <a:p>
            <a:pPr algn="ctr"/>
            <a:r>
              <a:rPr lang="en-US" sz="2400" b="1" dirty="0">
                <a:solidFill>
                  <a:srgbClr val="194F90"/>
                </a:solidFill>
              </a:rPr>
              <a:t>January 2022</a:t>
            </a:r>
          </a:p>
        </p:txBody>
      </p:sp>
      <p:sp>
        <p:nvSpPr>
          <p:cNvPr id="3" name="TextBox 2"/>
          <p:cNvSpPr txBox="1"/>
          <p:nvPr/>
        </p:nvSpPr>
        <p:spPr>
          <a:xfrm>
            <a:off x="9322897" y="4452856"/>
            <a:ext cx="2441575" cy="923330"/>
          </a:xfrm>
          <a:prstGeom prst="rect">
            <a:avLst/>
          </a:prstGeom>
          <a:solidFill>
            <a:srgbClr val="8EBC3D"/>
          </a:solidFill>
        </p:spPr>
        <p:txBody>
          <a:bodyPr wrap="square" rtlCol="0">
            <a:spAutoFit/>
          </a:bodyPr>
          <a:lstStyle/>
          <a:p>
            <a:r>
              <a:rPr lang="en-US" b="1" dirty="0">
                <a:solidFill>
                  <a:srgbClr val="FFFF00"/>
                </a:solidFill>
              </a:rPr>
              <a:t>Interest</a:t>
            </a:r>
          </a:p>
          <a:p>
            <a:r>
              <a:rPr lang="en-US" b="1" dirty="0">
                <a:solidFill>
                  <a:srgbClr val="7030A0"/>
                </a:solidFill>
              </a:rPr>
              <a:t>Development Phase</a:t>
            </a:r>
          </a:p>
          <a:p>
            <a:r>
              <a:rPr lang="en-US" b="1" dirty="0">
                <a:solidFill>
                  <a:srgbClr val="194F90"/>
                </a:solidFill>
              </a:rPr>
              <a:t>Active</a:t>
            </a:r>
          </a:p>
        </p:txBody>
      </p:sp>
      <p:sp>
        <p:nvSpPr>
          <p:cNvPr id="307" name="5-Point Star 306">
            <a:hlinkClick r:id="rId3" action="ppaction://hlinksldjump"/>
          </p:cNvPr>
          <p:cNvSpPr/>
          <p:nvPr/>
        </p:nvSpPr>
        <p:spPr>
          <a:xfrm>
            <a:off x="5543552" y="1717675"/>
            <a:ext cx="179387" cy="177800"/>
          </a:xfrm>
          <a:prstGeom prst="star5">
            <a:avLst/>
          </a:prstGeom>
          <a:ln>
            <a:solidFill>
              <a:srgbClr val="194F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5-Point Star 311">
            <a:hlinkClick r:id="rId3" action="ppaction://hlinksldjump"/>
          </p:cNvPr>
          <p:cNvSpPr/>
          <p:nvPr/>
        </p:nvSpPr>
        <p:spPr>
          <a:xfrm>
            <a:off x="4175127" y="2491614"/>
            <a:ext cx="179387" cy="177800"/>
          </a:xfrm>
          <a:prstGeom prst="star5">
            <a:avLst/>
          </a:prstGeom>
          <a:ln>
            <a:solidFill>
              <a:srgbClr val="194F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5-Point Star 312">
            <a:hlinkClick r:id="rId3" action="ppaction://hlinksldjump"/>
          </p:cNvPr>
          <p:cNvSpPr/>
          <p:nvPr/>
        </p:nvSpPr>
        <p:spPr>
          <a:xfrm>
            <a:off x="1986063" y="2691341"/>
            <a:ext cx="179387" cy="177800"/>
          </a:xfrm>
          <a:prstGeom prst="star5">
            <a:avLst/>
          </a:prstGeom>
          <a:ln>
            <a:solidFill>
              <a:srgbClr val="194F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5-Point Star 314">
            <a:hlinkClick r:id="rId3" action="ppaction://hlinksldjump"/>
          </p:cNvPr>
          <p:cNvSpPr/>
          <p:nvPr/>
        </p:nvSpPr>
        <p:spPr>
          <a:xfrm>
            <a:off x="6458745" y="2505075"/>
            <a:ext cx="179387" cy="177800"/>
          </a:xfrm>
          <a:prstGeom prst="star5">
            <a:avLst/>
          </a:prstGeom>
          <a:ln>
            <a:solidFill>
              <a:srgbClr val="194F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5-Point Star 365">
            <a:hlinkClick r:id="rId3" action="ppaction://hlinksldjump"/>
          </p:cNvPr>
          <p:cNvSpPr/>
          <p:nvPr/>
        </p:nvSpPr>
        <p:spPr>
          <a:xfrm>
            <a:off x="8032752" y="3457575"/>
            <a:ext cx="179387" cy="177800"/>
          </a:xfrm>
          <a:prstGeom prst="star5">
            <a:avLst/>
          </a:prstGeom>
          <a:ln>
            <a:solidFill>
              <a:srgbClr val="194F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5-Point Star 368">
            <a:hlinkClick r:id="rId3" action="ppaction://hlinksldjump"/>
          </p:cNvPr>
          <p:cNvSpPr/>
          <p:nvPr/>
        </p:nvSpPr>
        <p:spPr>
          <a:xfrm>
            <a:off x="6842127" y="2727325"/>
            <a:ext cx="179387" cy="177800"/>
          </a:xfrm>
          <a:prstGeom prst="star5">
            <a:avLst/>
          </a:prstGeom>
          <a:solidFill>
            <a:srgbClr val="9999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5-Point Star 370">
            <a:hlinkClick r:id="rId3" action="ppaction://hlinksldjump"/>
          </p:cNvPr>
          <p:cNvSpPr/>
          <p:nvPr/>
        </p:nvSpPr>
        <p:spPr>
          <a:xfrm>
            <a:off x="3507582" y="2714625"/>
            <a:ext cx="179387" cy="177800"/>
          </a:xfrm>
          <a:prstGeom prst="star5">
            <a:avLst/>
          </a:prstGeom>
          <a:solidFill>
            <a:srgbClr val="9999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5-Point Star 373">
            <a:hlinkClick r:id="rId3" action="ppaction://hlinksldjump"/>
          </p:cNvPr>
          <p:cNvSpPr/>
          <p:nvPr/>
        </p:nvSpPr>
        <p:spPr>
          <a:xfrm>
            <a:off x="7838282" y="3983037"/>
            <a:ext cx="179387" cy="177800"/>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5-Point Star 374">
            <a:hlinkClick r:id="rId3" action="ppaction://hlinksldjump"/>
          </p:cNvPr>
          <p:cNvSpPr/>
          <p:nvPr/>
        </p:nvSpPr>
        <p:spPr>
          <a:xfrm>
            <a:off x="7037389" y="4570412"/>
            <a:ext cx="179387" cy="177800"/>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5-Point Star 375">
            <a:hlinkClick r:id="rId3" action="ppaction://hlinksldjump"/>
          </p:cNvPr>
          <p:cNvSpPr/>
          <p:nvPr/>
        </p:nvSpPr>
        <p:spPr>
          <a:xfrm>
            <a:off x="6096001" y="2903538"/>
            <a:ext cx="179387" cy="177800"/>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5-Point Star 376">
            <a:hlinkClick r:id="rId3" action="ppaction://hlinksldjump"/>
          </p:cNvPr>
          <p:cNvSpPr/>
          <p:nvPr/>
        </p:nvSpPr>
        <p:spPr>
          <a:xfrm>
            <a:off x="5867401" y="3033713"/>
            <a:ext cx="179387" cy="177800"/>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5-Point Star 380">
            <a:hlinkClick r:id="rId3" action="ppaction://hlinksldjump"/>
          </p:cNvPr>
          <p:cNvSpPr/>
          <p:nvPr/>
        </p:nvSpPr>
        <p:spPr>
          <a:xfrm>
            <a:off x="4432301" y="1800225"/>
            <a:ext cx="179387" cy="177800"/>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5-Point Star 382">
            <a:hlinkClick r:id="rId3" action="ppaction://hlinksldjump"/>
          </p:cNvPr>
          <p:cNvSpPr/>
          <p:nvPr/>
        </p:nvSpPr>
        <p:spPr>
          <a:xfrm>
            <a:off x="3068639" y="1800225"/>
            <a:ext cx="179387" cy="177800"/>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5-Point Star 384">
            <a:hlinkClick r:id="rId3" action="ppaction://hlinksldjump"/>
          </p:cNvPr>
          <p:cNvSpPr/>
          <p:nvPr/>
        </p:nvSpPr>
        <p:spPr>
          <a:xfrm>
            <a:off x="7058027" y="2562225"/>
            <a:ext cx="179387" cy="177800"/>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5-Point Star 385">
            <a:hlinkClick r:id="rId3" action="ppaction://hlinksldjump"/>
          </p:cNvPr>
          <p:cNvSpPr/>
          <p:nvPr/>
        </p:nvSpPr>
        <p:spPr>
          <a:xfrm>
            <a:off x="7856539" y="2536825"/>
            <a:ext cx="179387" cy="177800"/>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5-Point Star 305">
            <a:hlinkClick r:id="rId3" action="ppaction://hlinksldjump"/>
          </p:cNvPr>
          <p:cNvSpPr/>
          <p:nvPr/>
        </p:nvSpPr>
        <p:spPr>
          <a:xfrm>
            <a:off x="8886827" y="2524125"/>
            <a:ext cx="179387" cy="177800"/>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5-Point Star 307">
            <a:hlinkClick r:id="rId3" action="ppaction://hlinksldjump"/>
          </p:cNvPr>
          <p:cNvSpPr/>
          <p:nvPr/>
        </p:nvSpPr>
        <p:spPr>
          <a:xfrm>
            <a:off x="2368552" y="3676650"/>
            <a:ext cx="179387" cy="177800"/>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5-Point Star 308">
            <a:hlinkClick r:id="rId3" action="ppaction://hlinksldjump"/>
          </p:cNvPr>
          <p:cNvSpPr/>
          <p:nvPr/>
        </p:nvSpPr>
        <p:spPr>
          <a:xfrm>
            <a:off x="7458076" y="4521200"/>
            <a:ext cx="179387" cy="177800"/>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5-Point Star 313">
            <a:hlinkClick r:id="rId3" action="ppaction://hlinksldjump"/>
          </p:cNvPr>
          <p:cNvSpPr/>
          <p:nvPr/>
        </p:nvSpPr>
        <p:spPr>
          <a:xfrm>
            <a:off x="6480155" y="3122613"/>
            <a:ext cx="179387" cy="177800"/>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5-Point Star 377">
            <a:hlinkClick r:id="rId3" action="ppaction://hlinksldjump"/>
          </p:cNvPr>
          <p:cNvSpPr/>
          <p:nvPr/>
        </p:nvSpPr>
        <p:spPr>
          <a:xfrm>
            <a:off x="8354031" y="2625725"/>
            <a:ext cx="179387" cy="177800"/>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5-Point Star 378">
            <a:hlinkClick r:id="rId3" action="ppaction://hlinksldjump"/>
          </p:cNvPr>
          <p:cNvSpPr/>
          <p:nvPr/>
        </p:nvSpPr>
        <p:spPr>
          <a:xfrm>
            <a:off x="7946232" y="3670562"/>
            <a:ext cx="179387" cy="177800"/>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5-Point Star 388">
            <a:hlinkClick r:id="rId3" action="ppaction://hlinksldjump"/>
          </p:cNvPr>
          <p:cNvSpPr/>
          <p:nvPr/>
        </p:nvSpPr>
        <p:spPr>
          <a:xfrm>
            <a:off x="8829679" y="3671989"/>
            <a:ext cx="179387" cy="177800"/>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5-Point Star 389">
            <a:hlinkClick r:id="rId3" action="ppaction://hlinksldjump"/>
          </p:cNvPr>
          <p:cNvSpPr/>
          <p:nvPr/>
        </p:nvSpPr>
        <p:spPr>
          <a:xfrm>
            <a:off x="2359820" y="1462087"/>
            <a:ext cx="179387" cy="177800"/>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5-Point Star 390">
            <a:hlinkClick r:id="rId3" action="ppaction://hlinksldjump"/>
          </p:cNvPr>
          <p:cNvSpPr/>
          <p:nvPr/>
        </p:nvSpPr>
        <p:spPr>
          <a:xfrm>
            <a:off x="5721352" y="4233863"/>
            <a:ext cx="179387" cy="177800"/>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5-Point Star 391">
            <a:hlinkClick r:id="rId3" action="ppaction://hlinksldjump"/>
          </p:cNvPr>
          <p:cNvSpPr/>
          <p:nvPr/>
        </p:nvSpPr>
        <p:spPr>
          <a:xfrm>
            <a:off x="9174296" y="1917700"/>
            <a:ext cx="179387" cy="177800"/>
          </a:xfrm>
          <a:prstGeom prst="star5">
            <a:avLst/>
          </a:prstGeom>
          <a:solidFill>
            <a:srgbClr val="9999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5-Point Star 392">
            <a:hlinkClick r:id="rId3" action="ppaction://hlinksldjump"/>
          </p:cNvPr>
          <p:cNvSpPr/>
          <p:nvPr/>
        </p:nvSpPr>
        <p:spPr>
          <a:xfrm>
            <a:off x="8716173" y="3127898"/>
            <a:ext cx="179387" cy="177800"/>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5-Point Star 393">
            <a:hlinkClick r:id="rId3" action="ppaction://hlinksldjump"/>
          </p:cNvPr>
          <p:cNvSpPr/>
          <p:nvPr/>
        </p:nvSpPr>
        <p:spPr>
          <a:xfrm>
            <a:off x="8894577" y="2908300"/>
            <a:ext cx="171637" cy="146895"/>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5-Point Star 394">
            <a:hlinkClick r:id="rId3" action="ppaction://hlinksldjump"/>
          </p:cNvPr>
          <p:cNvSpPr/>
          <p:nvPr/>
        </p:nvSpPr>
        <p:spPr>
          <a:xfrm>
            <a:off x="6456328" y="1938337"/>
            <a:ext cx="179387" cy="177800"/>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5-Point Star 395">
            <a:hlinkClick r:id="rId3" action="ppaction://hlinksldjump"/>
          </p:cNvPr>
          <p:cNvSpPr/>
          <p:nvPr/>
        </p:nvSpPr>
        <p:spPr>
          <a:xfrm>
            <a:off x="6762751" y="2127250"/>
            <a:ext cx="179387" cy="177800"/>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5-Point Star 396">
            <a:hlinkClick r:id="rId3" action="ppaction://hlinksldjump"/>
          </p:cNvPr>
          <p:cNvSpPr/>
          <p:nvPr/>
        </p:nvSpPr>
        <p:spPr>
          <a:xfrm>
            <a:off x="9042163" y="2082800"/>
            <a:ext cx="179387" cy="177800"/>
          </a:xfrm>
          <a:prstGeom prst="star5">
            <a:avLst/>
          </a:prstGeom>
          <a:ln>
            <a:solidFill>
              <a:srgbClr val="194F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3769" y="2594265"/>
            <a:ext cx="249238"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2" name="5-Point Star 371">
            <a:hlinkClick r:id="rId3" action="ppaction://hlinksldjump"/>
          </p:cNvPr>
          <p:cNvSpPr/>
          <p:nvPr/>
        </p:nvSpPr>
        <p:spPr>
          <a:xfrm>
            <a:off x="9268620" y="2038350"/>
            <a:ext cx="179387" cy="177800"/>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5-Point Star 398">
            <a:hlinkClick r:id="rId3" action="ppaction://hlinksldjump"/>
          </p:cNvPr>
          <p:cNvSpPr/>
          <p:nvPr/>
        </p:nvSpPr>
        <p:spPr>
          <a:xfrm>
            <a:off x="1761333" y="2457450"/>
            <a:ext cx="179387" cy="177800"/>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5-Point Star 401">
            <a:hlinkClick r:id="rId3" action="ppaction://hlinksldjump"/>
          </p:cNvPr>
          <p:cNvSpPr/>
          <p:nvPr/>
        </p:nvSpPr>
        <p:spPr>
          <a:xfrm>
            <a:off x="9042691" y="2801296"/>
            <a:ext cx="160339" cy="173343"/>
          </a:xfrm>
          <a:prstGeom prst="star5">
            <a:avLst/>
          </a:prstGeom>
          <a:solidFill>
            <a:srgbClr val="9999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5-Point Star 402">
            <a:hlinkClick r:id="rId3" action="ppaction://hlinksldjump"/>
          </p:cNvPr>
          <p:cNvSpPr/>
          <p:nvPr/>
        </p:nvSpPr>
        <p:spPr>
          <a:xfrm>
            <a:off x="9183688" y="2422526"/>
            <a:ext cx="209550" cy="136525"/>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5-Point Star 387">
            <a:hlinkClick r:id="rId3" action="ppaction://hlinksldjump"/>
          </p:cNvPr>
          <p:cNvSpPr/>
          <p:nvPr/>
        </p:nvSpPr>
        <p:spPr>
          <a:xfrm>
            <a:off x="8345489" y="3406775"/>
            <a:ext cx="179387" cy="177800"/>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a:hlinkClick r:id="rId3"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7538" y="1449418"/>
            <a:ext cx="249238"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a:hlinkClick r:id="rId3"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37807" y="5015293"/>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a:hlinkClick r:id="rId3"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82814" y="3544888"/>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6" name="5-Point Star 405">
            <a:hlinkClick r:id="rId3" action="ppaction://hlinksldjump"/>
          </p:cNvPr>
          <p:cNvSpPr/>
          <p:nvPr/>
        </p:nvSpPr>
        <p:spPr>
          <a:xfrm>
            <a:off x="6983414" y="1904680"/>
            <a:ext cx="179387" cy="177800"/>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a:hlinkClick r:id="rId3"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97422" y="4813006"/>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a:hlinkClick r:id="rId3"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23329" y="2665413"/>
            <a:ext cx="249237"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a:hlinkClick r:id="rId3"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90860" y="2320926"/>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a:hlinkClick r:id="rId3"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8051" y="1356105"/>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a:hlinkClick r:id="rId3"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8689" y="2399470"/>
            <a:ext cx="231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a:hlinkClick r:id="rId3"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7225" y="3646488"/>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a:hlinkClick r:id="rId3"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60986" y="2060576"/>
            <a:ext cx="249237"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5">
            <a:hlinkClick r:id="rId3"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73288" y="2770188"/>
            <a:ext cx="231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a:hlinkClick r:id="rId3"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72351" y="3503073"/>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a:hlinkClick r:id="rId3"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79511" y="1207988"/>
            <a:ext cx="249237"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 name="5-Point Star 367">
            <a:hlinkClick r:id="rId3" action="ppaction://hlinksldjump"/>
          </p:cNvPr>
          <p:cNvSpPr/>
          <p:nvPr/>
        </p:nvSpPr>
        <p:spPr>
          <a:xfrm>
            <a:off x="4108204" y="4203889"/>
            <a:ext cx="179387" cy="177800"/>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
            <a:hlinkClick r:id="rId3"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85263" y="2126158"/>
            <a:ext cx="2381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a:hlinkClick r:id="rId3"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54031" y="2724413"/>
            <a:ext cx="249237"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0" name="5-Point Star 369">
            <a:hlinkClick r:id="rId3" action="ppaction://hlinksldjump"/>
          </p:cNvPr>
          <p:cNvSpPr/>
          <p:nvPr/>
        </p:nvSpPr>
        <p:spPr>
          <a:xfrm>
            <a:off x="9276594" y="2255966"/>
            <a:ext cx="209550" cy="136525"/>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5-Point Star 386">
            <a:hlinkClick r:id="rId3" action="ppaction://hlinksldjump"/>
          </p:cNvPr>
          <p:cNvSpPr/>
          <p:nvPr/>
        </p:nvSpPr>
        <p:spPr>
          <a:xfrm>
            <a:off x="4629945" y="2946633"/>
            <a:ext cx="179387" cy="177800"/>
          </a:xfrm>
          <a:prstGeom prst="star5">
            <a:avLst/>
          </a:prstGeom>
          <a:ln>
            <a:solidFill>
              <a:srgbClr val="194F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0" name="Picture 2">
            <a:hlinkClick r:id="rId3"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1534" y="4558904"/>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0" name="5-Point Star 399">
            <a:hlinkClick r:id="rId3" action="ppaction://hlinksldjump"/>
          </p:cNvPr>
          <p:cNvSpPr/>
          <p:nvPr/>
        </p:nvSpPr>
        <p:spPr>
          <a:xfrm>
            <a:off x="8203407" y="3516312"/>
            <a:ext cx="179387" cy="177800"/>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5-Point Star 407">
            <a:hlinkClick r:id="rId3" action="ppaction://hlinksldjump"/>
          </p:cNvPr>
          <p:cNvSpPr/>
          <p:nvPr/>
        </p:nvSpPr>
        <p:spPr>
          <a:xfrm>
            <a:off x="2978945" y="1173672"/>
            <a:ext cx="179387" cy="177800"/>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5-Point Star 408">
            <a:hlinkClick r:id="rId3" action="ppaction://hlinksldjump"/>
          </p:cNvPr>
          <p:cNvSpPr/>
          <p:nvPr/>
        </p:nvSpPr>
        <p:spPr>
          <a:xfrm>
            <a:off x="6632555" y="2536825"/>
            <a:ext cx="179387" cy="177800"/>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5-Point Star 383">
            <a:hlinkClick r:id="rId3" action="ppaction://hlinksldjump"/>
          </p:cNvPr>
          <p:cNvSpPr/>
          <p:nvPr/>
        </p:nvSpPr>
        <p:spPr>
          <a:xfrm>
            <a:off x="2225676" y="1597025"/>
            <a:ext cx="179387" cy="177800"/>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2">
            <a:hlinkClick r:id="rId3"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51763" y="4521201"/>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 name="Picture 3">
            <a:hlinkClick r:id="rId3" action="ppaction://hlinksldjump"/>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13676" y="4113345"/>
            <a:ext cx="231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 name="Picture 4">
            <a:hlinkClick r:id="rId3"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23799" y="4146099"/>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5">
            <a:hlinkClick r:id="rId3"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21168" y="3949701"/>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6">
            <a:hlinkClick r:id="rId3" action="ppaction://hlinksldjump"/>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27851" y="2641411"/>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 name="Picture 2">
            <a:hlinkClick r:id="rId3"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3426" y="2691800"/>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7">
            <a:hlinkClick r:id="rId3"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31870" y="2960236"/>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 name="5-Point Star 410">
            <a:hlinkClick r:id="rId3" action="ppaction://hlinksldjump"/>
          </p:cNvPr>
          <p:cNvSpPr/>
          <p:nvPr/>
        </p:nvSpPr>
        <p:spPr>
          <a:xfrm>
            <a:off x="7219442" y="3051175"/>
            <a:ext cx="179387" cy="177800"/>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4" name="Picture 8">
            <a:hlinkClick r:id="rId3"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0526" y="3085983"/>
            <a:ext cx="249237"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1">
            <a:hlinkClick r:id="rId3" action="ppaction://hlinksldjump"/>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280151" y="4318278"/>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3">
            <a:hlinkClick r:id="rId3"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72471" y="1906588"/>
            <a:ext cx="2381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4">
            <a:hlinkClick r:id="rId3"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09582" y="4173727"/>
            <a:ext cx="249237"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5">
            <a:hlinkClick r:id="rId3"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1974" y="3127376"/>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16">
            <a:hlinkClick r:id="rId3" action="ppaction://hlinksldjump"/>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126142" y="3168651"/>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 name="Picture 18">
            <a:hlinkClick r:id="rId3"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77013" y="3094633"/>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Picture 19">
            <a:hlinkClick r:id="rId3"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10770" y="1599108"/>
            <a:ext cx="249237"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6" name="Picture 20">
            <a:hlinkClick r:id="rId3"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85675" y="1028701"/>
            <a:ext cx="249237"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2" name="5-Point Star 411">
            <a:hlinkClick r:id="rId3" action="ppaction://hlinksldjump"/>
          </p:cNvPr>
          <p:cNvSpPr/>
          <p:nvPr/>
        </p:nvSpPr>
        <p:spPr>
          <a:xfrm>
            <a:off x="3700124" y="1130300"/>
            <a:ext cx="179387" cy="177800"/>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8" name="Picture 22">
            <a:hlinkClick r:id="rId3"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9839" y="4059733"/>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9" name="Picture 23">
            <a:hlinkClick r:id="rId3" action="ppaction://hlinksldjump"/>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125745" y="2246314"/>
            <a:ext cx="249237"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0" name="Picture 24">
            <a:hlinkClick r:id="rId3"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5123" y="2884489"/>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1" name="Picture 25">
            <a:hlinkClick r:id="rId3" action="ppaction://hlinksldjump"/>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714327" y="2921001"/>
            <a:ext cx="219075"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2" name="Picture 26">
            <a:hlinkClick r:id="rId3" action="ppaction://hlinksldjump"/>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843838" y="2849964"/>
            <a:ext cx="231775" cy="253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3" name="Picture 10">
            <a:hlinkClick r:id="rId3" action="ppaction://hlinksldjump"/>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81901" y="2792413"/>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 name="Picture 10">
            <a:hlinkClick r:id="rId3" action="ppaction://hlinksldjump"/>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69089" y="2541443"/>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3" name="Picture 27">
            <a:hlinkClick r:id="rId3" action="ppaction://hlinksldjump"/>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035925" y="2641410"/>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5" name="Picture 10">
            <a:hlinkClick r:id="rId3" action="ppaction://hlinksldjump"/>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21489" y="2693843"/>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5" name="Picture 29">
            <a:hlinkClick r:id="rId3"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28705" y="2404582"/>
            <a:ext cx="249237"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0" name="Picture 30">
            <a:hlinkClick r:id="rId3" action="ppaction://hlinksldjump"/>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310905" y="2414393"/>
            <a:ext cx="249237"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1" name="Picture 31">
            <a:hlinkClick r:id="rId3" action="ppaction://hlinksldjump"/>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440614" y="3635725"/>
            <a:ext cx="2127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6" name="Picture 32">
            <a:hlinkClick r:id="rId3"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97155" y="4725991"/>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6" name="5-Point Star 415">
            <a:hlinkClick r:id="rId3" action="ppaction://hlinksldjump"/>
          </p:cNvPr>
          <p:cNvSpPr/>
          <p:nvPr/>
        </p:nvSpPr>
        <p:spPr>
          <a:xfrm>
            <a:off x="3552716" y="2523425"/>
            <a:ext cx="179387" cy="177800"/>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7" name="Picture 33">
            <a:hlinkClick r:id="rId3"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43864" y="3268663"/>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8" name="Picture 34">
            <a:hlinkClick r:id="rId3" action="ppaction://hlinksldjump"/>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411254" y="2993385"/>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9" name="Picture 35">
            <a:hlinkClick r:id="rId3"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06726" y="2917825"/>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0" name="Picture 36">
            <a:hlinkClick r:id="rId3"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84103" y="3035126"/>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1" name="Picture 37">
            <a:hlinkClick r:id="rId3"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81233" y="3178176"/>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2" name="Picture 38">
            <a:hlinkClick r:id="rId3"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82838" y="1023938"/>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3" name="Picture 39">
            <a:hlinkClick r:id="rId3"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98701" y="1290899"/>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 name="Picture 41">
            <a:hlinkClick r:id="rId3" action="ppaction://hlinksldjump"/>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03672" y="2154366"/>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6" name="Picture 42">
            <a:hlinkClick r:id="rId3"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92107" y="1971486"/>
            <a:ext cx="249237"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7" name="Picture 43">
            <a:hlinkClick r:id="rId3" action="ppaction://hlinksldjump"/>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946901" y="2336801"/>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0" name="Picture 2">
            <a:hlinkClick r:id="rId3"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5989" y="3194522"/>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3"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471181" y="5197476"/>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3" action="ppaction://hlinksldjump"/>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705060" y="1992675"/>
            <a:ext cx="2492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hlinkClick r:id="rId3"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44165" y="2489390"/>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a:hlinkClick r:id="rId3"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2682" y="2364327"/>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a:hlinkClick r:id="rId3"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40477" y="1406876"/>
            <a:ext cx="249237"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a:hlinkClick r:id="rId3"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84791" y="3028179"/>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3" name="Picture 4">
            <a:hlinkClick r:id="rId3"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73200" y="1616076"/>
            <a:ext cx="249237"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5">
            <a:hlinkClick r:id="rId3"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84637" y="2733675"/>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6">
            <a:hlinkClick r:id="rId3"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81232" y="2984501"/>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a:hlinkClick r:id="rId3" action="ppaction://hlinksldjump"/>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207091" y="3689701"/>
            <a:ext cx="249237"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Picture 3">
            <a:hlinkClick r:id="rId3" action="ppaction://hlinksldjump"/>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347620" y="3959283"/>
            <a:ext cx="249237"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2" name="Picture 4">
            <a:hlinkClick r:id="rId3" action="ppaction://hlinksldjump"/>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406934" y="4071938"/>
            <a:ext cx="2492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 name="Picture 5">
            <a:hlinkClick r:id="rId3" action="ppaction://hlinksldjump"/>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513514" y="4106863"/>
            <a:ext cx="2492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 name="Picture 6">
            <a:hlinkClick r:id="rId3"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73425" y="2120901"/>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6" name="Picture 7">
            <a:hlinkClick r:id="rId3" action="ppaction://hlinksldjump"/>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589714" y="1794036"/>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 name="Picture 2">
            <a:hlinkClick r:id="rId3" action="ppaction://hlinksldjump"/>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273801" y="1845778"/>
            <a:ext cx="2381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1" name="Picture 2">
            <a:hlinkClick r:id="rId3"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17376" y="4982548"/>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5" name="Picture 11">
            <a:hlinkClick r:id="rId3" action="ppaction://hlinksldjump"/>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661026" y="5107498"/>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7" name="5-Point Star 406">
            <a:hlinkClick r:id="rId3" action="ppaction://hlinksldjump"/>
          </p:cNvPr>
          <p:cNvSpPr/>
          <p:nvPr/>
        </p:nvSpPr>
        <p:spPr>
          <a:xfrm>
            <a:off x="2637262" y="1133475"/>
            <a:ext cx="179387" cy="177800"/>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7" name="Picture 11">
            <a:hlinkClick r:id="rId3" action="ppaction://hlinksldjump"/>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866189" y="2415506"/>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8" name="5-Point Star 417">
            <a:hlinkClick r:id="rId3" action="ppaction://hlinksldjump"/>
          </p:cNvPr>
          <p:cNvSpPr/>
          <p:nvPr/>
        </p:nvSpPr>
        <p:spPr>
          <a:xfrm>
            <a:off x="6187660" y="3432646"/>
            <a:ext cx="179387" cy="177800"/>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7" name="Picture 2">
            <a:hlinkClick r:id="rId3"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34631" y="3884613"/>
            <a:ext cx="2381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 name="Picture 43">
            <a:hlinkClick r:id="rId3" action="ppaction://hlinksldjump"/>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99301" y="2489201"/>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8" name="Picture 2">
            <a:hlinkClick r:id="rId3"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61408" y="2736514"/>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9" name="Picture 2">
            <a:hlinkClick r:id="rId3" action="ppaction://hlinksldjump"/>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78795" y="3323984"/>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1" name="Picture 2">
            <a:hlinkClick r:id="rId3" action="ppaction://hlinksldjump"/>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62761" y="5102226"/>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1" name="Picture 22">
            <a:hlinkClick r:id="rId3"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94458" y="4084827"/>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3" name="5-Point Star 422">
            <a:hlinkClick r:id="rId3" action="ppaction://hlinksldjump"/>
          </p:cNvPr>
          <p:cNvSpPr/>
          <p:nvPr/>
        </p:nvSpPr>
        <p:spPr>
          <a:xfrm>
            <a:off x="7891623" y="3516312"/>
            <a:ext cx="179387" cy="177800"/>
          </a:xfrm>
          <a:prstGeom prst="star5">
            <a:avLst/>
          </a:prstGeom>
          <a:ln>
            <a:solidFill>
              <a:srgbClr val="194F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5-Point Star 423">
            <a:hlinkClick r:id="rId3" action="ppaction://hlinksldjump"/>
          </p:cNvPr>
          <p:cNvSpPr/>
          <p:nvPr/>
        </p:nvSpPr>
        <p:spPr>
          <a:xfrm>
            <a:off x="5571332" y="4268919"/>
            <a:ext cx="179387" cy="177800"/>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2" name="Picture 2">
            <a:hlinkClick r:id="rId3" action="ppaction://hlinksldjump"/>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319464" y="1277938"/>
            <a:ext cx="249237"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2" name="5-Point Star 381">
            <a:hlinkClick r:id="rId3" action="ppaction://hlinksldjump"/>
          </p:cNvPr>
          <p:cNvSpPr/>
          <p:nvPr/>
        </p:nvSpPr>
        <p:spPr>
          <a:xfrm>
            <a:off x="6653214" y="4832350"/>
            <a:ext cx="179387" cy="177800"/>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5-Point Star 403">
            <a:hlinkClick r:id="rId3" action="ppaction://hlinksldjump"/>
          </p:cNvPr>
          <p:cNvSpPr/>
          <p:nvPr/>
        </p:nvSpPr>
        <p:spPr>
          <a:xfrm>
            <a:off x="5235576" y="4619228"/>
            <a:ext cx="179387" cy="177800"/>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6" name="Picture 2">
            <a:hlinkClick r:id="rId3"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91106" y="3011875"/>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8" name="5-Point Star 427">
            <a:hlinkClick r:id="rId3" action="ppaction://hlinksldjump"/>
          </p:cNvPr>
          <p:cNvSpPr/>
          <p:nvPr/>
        </p:nvSpPr>
        <p:spPr>
          <a:xfrm>
            <a:off x="7267621" y="4044950"/>
            <a:ext cx="179387" cy="177800"/>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9" name="Picture 31">
            <a:hlinkClick r:id="rId3" action="ppaction://hlinksldjump"/>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526338" y="3569647"/>
            <a:ext cx="2127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1" name="5-Point Star 430">
            <a:hlinkClick r:id="rId3" action="ppaction://hlinksldjump"/>
          </p:cNvPr>
          <p:cNvSpPr/>
          <p:nvPr/>
        </p:nvSpPr>
        <p:spPr>
          <a:xfrm>
            <a:off x="6222397" y="2513551"/>
            <a:ext cx="179387" cy="177800"/>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3" name="Picture 2">
            <a:hlinkClick r:id="rId3" action="ppaction://hlinksldjump"/>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689979" y="2754314"/>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4" name="5-Point Star 433">
            <a:hlinkClick r:id="rId3" action="ppaction://hlinksldjump"/>
          </p:cNvPr>
          <p:cNvSpPr/>
          <p:nvPr/>
        </p:nvSpPr>
        <p:spPr>
          <a:xfrm>
            <a:off x="3534912" y="1113098"/>
            <a:ext cx="179387" cy="177800"/>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5" name="Picture 27">
            <a:hlinkClick r:id="rId3" action="ppaction://hlinksldjump"/>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188325" y="2793810"/>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6" name="5-Point Star 435">
            <a:hlinkClick r:id="rId3" action="ppaction://hlinksldjump"/>
          </p:cNvPr>
          <p:cNvSpPr/>
          <p:nvPr/>
        </p:nvSpPr>
        <p:spPr>
          <a:xfrm>
            <a:off x="8027195" y="2479675"/>
            <a:ext cx="179387" cy="177800"/>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7"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9602" y="2512590"/>
            <a:ext cx="249238"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8" name="5-Point Star 437">
            <a:hlinkClick r:id="rId3" action="ppaction://hlinksldjump"/>
          </p:cNvPr>
          <p:cNvSpPr/>
          <p:nvPr/>
        </p:nvSpPr>
        <p:spPr>
          <a:xfrm>
            <a:off x="4983506" y="3748436"/>
            <a:ext cx="179387" cy="177800"/>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0" name="Picture 22">
            <a:hlinkClick r:id="rId3"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8518" y="3817166"/>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9" name="Picture 2">
            <a:hlinkClick r:id="rId3"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2051" y="3807174"/>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8" name="Picture 2">
            <a:hlinkClick r:id="rId3" action="ppaction://hlinksldjump"/>
            <a:extLst>
              <a:ext uri="{FF2B5EF4-FFF2-40B4-BE49-F238E27FC236}">
                <a16:creationId xmlns:a16="http://schemas.microsoft.com/office/drawing/2014/main" id="{3021EBC9-C938-0C43-BDD9-B04EAC7EB9D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68597" y="2556934"/>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 name="Picture 2">
            <a:hlinkClick r:id="rId3" action="ppaction://hlinksldjump"/>
            <a:extLst>
              <a:ext uri="{FF2B5EF4-FFF2-40B4-BE49-F238E27FC236}">
                <a16:creationId xmlns:a16="http://schemas.microsoft.com/office/drawing/2014/main" id="{C00EA43A-9ECA-E34D-960E-C47B102EC05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76109" y="2733310"/>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 name="5-Point Star 449">
            <a:hlinkClick r:id="rId3" action="ppaction://hlinksldjump"/>
            <a:extLst>
              <a:ext uri="{FF2B5EF4-FFF2-40B4-BE49-F238E27FC236}">
                <a16:creationId xmlns:a16="http://schemas.microsoft.com/office/drawing/2014/main" id="{1A05B21B-A862-3C40-A1C7-15A1EAEE08B2}"/>
              </a:ext>
            </a:extLst>
          </p:cNvPr>
          <p:cNvSpPr/>
          <p:nvPr/>
        </p:nvSpPr>
        <p:spPr>
          <a:xfrm>
            <a:off x="2411987" y="1508345"/>
            <a:ext cx="179387" cy="177800"/>
          </a:xfrm>
          <a:prstGeom prst="star5">
            <a:avLst/>
          </a:prstGeom>
          <a:ln>
            <a:solidFill>
              <a:srgbClr val="194F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5-Point Star 450">
            <a:hlinkClick r:id="rId3" action="ppaction://hlinksldjump"/>
            <a:extLst>
              <a:ext uri="{FF2B5EF4-FFF2-40B4-BE49-F238E27FC236}">
                <a16:creationId xmlns:a16="http://schemas.microsoft.com/office/drawing/2014/main" id="{54E1E7AB-9EF3-CC4E-8515-744C470DED1A}"/>
              </a:ext>
            </a:extLst>
          </p:cNvPr>
          <p:cNvSpPr/>
          <p:nvPr/>
        </p:nvSpPr>
        <p:spPr>
          <a:xfrm>
            <a:off x="6869114" y="3802062"/>
            <a:ext cx="179387" cy="177800"/>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5-Point Star 451">
            <a:hlinkClick r:id="rId3" action="ppaction://hlinksldjump"/>
            <a:extLst>
              <a:ext uri="{FF2B5EF4-FFF2-40B4-BE49-F238E27FC236}">
                <a16:creationId xmlns:a16="http://schemas.microsoft.com/office/drawing/2014/main" id="{4518E542-1F2A-5B40-9202-64D0DE4DCE85}"/>
              </a:ext>
            </a:extLst>
          </p:cNvPr>
          <p:cNvSpPr/>
          <p:nvPr/>
        </p:nvSpPr>
        <p:spPr>
          <a:xfrm>
            <a:off x="5957094" y="1920875"/>
            <a:ext cx="179387" cy="177800"/>
          </a:xfrm>
          <a:prstGeom prst="star5">
            <a:avLst/>
          </a:prstGeom>
          <a:ln>
            <a:solidFill>
              <a:srgbClr val="194F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3" name="5-Point Star 452">
            <a:hlinkClick r:id="rId3" action="ppaction://hlinksldjump"/>
            <a:extLst>
              <a:ext uri="{FF2B5EF4-FFF2-40B4-BE49-F238E27FC236}">
                <a16:creationId xmlns:a16="http://schemas.microsoft.com/office/drawing/2014/main" id="{FF34682A-D8E7-4348-B120-00419FE9A9F1}"/>
              </a:ext>
            </a:extLst>
          </p:cNvPr>
          <p:cNvSpPr/>
          <p:nvPr/>
        </p:nvSpPr>
        <p:spPr>
          <a:xfrm>
            <a:off x="6127253" y="1925774"/>
            <a:ext cx="179387" cy="177800"/>
          </a:xfrm>
          <a:prstGeom prst="star5">
            <a:avLst/>
          </a:prstGeom>
          <a:ln>
            <a:solidFill>
              <a:srgbClr val="194F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4" name="Picture 4">
            <a:hlinkClick r:id="rId3" action="ppaction://hlinksldjump"/>
            <a:extLst>
              <a:ext uri="{FF2B5EF4-FFF2-40B4-BE49-F238E27FC236}">
                <a16:creationId xmlns:a16="http://schemas.microsoft.com/office/drawing/2014/main" id="{9734FBDC-149C-8443-AFA3-CB581D54E6E8}"/>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892383" y="2544764"/>
            <a:ext cx="2492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7" name="Picture 2">
            <a:hlinkClick r:id="rId3" action="ppaction://hlinksldjump"/>
            <a:extLst>
              <a:ext uri="{FF2B5EF4-FFF2-40B4-BE49-F238E27FC236}">
                <a16:creationId xmlns:a16="http://schemas.microsoft.com/office/drawing/2014/main" id="{73B1FD45-CF34-48D0-99FB-3BD21D61361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08536" y="3766192"/>
            <a:ext cx="2381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1" name="Picture 11">
            <a:hlinkClick r:id="rId3" action="ppaction://hlinksldjump"/>
            <a:extLst>
              <a:ext uri="{FF2B5EF4-FFF2-40B4-BE49-F238E27FC236}">
                <a16:creationId xmlns:a16="http://schemas.microsoft.com/office/drawing/2014/main" id="{23CB64FB-69BE-4D9A-BEF4-59B18311803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22313" y="1058893"/>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2" name="Picture 5">
            <a:hlinkClick r:id="rId3" action="ppaction://hlinksldjump"/>
            <a:extLst>
              <a:ext uri="{FF2B5EF4-FFF2-40B4-BE49-F238E27FC236}">
                <a16:creationId xmlns:a16="http://schemas.microsoft.com/office/drawing/2014/main" id="{C3C87854-9FCD-434C-AC5D-AAC8C4271A2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61251" y="2197101"/>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5" name="Picture 5">
            <a:hlinkClick r:id="rId3" action="ppaction://hlinksldjump"/>
            <a:extLst>
              <a:ext uri="{FF2B5EF4-FFF2-40B4-BE49-F238E27FC236}">
                <a16:creationId xmlns:a16="http://schemas.microsoft.com/office/drawing/2014/main" id="{907B9CA9-8622-408A-AB09-23916476628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21501" y="1659628"/>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 name="5-Point Star 435">
            <a:hlinkClick r:id="rId3" action="ppaction://hlinksldjump"/>
            <a:extLst>
              <a:ext uri="{FF2B5EF4-FFF2-40B4-BE49-F238E27FC236}">
                <a16:creationId xmlns:a16="http://schemas.microsoft.com/office/drawing/2014/main" id="{43FEA13A-F6AF-4994-AB07-58F602208848}"/>
              </a:ext>
            </a:extLst>
          </p:cNvPr>
          <p:cNvSpPr/>
          <p:nvPr/>
        </p:nvSpPr>
        <p:spPr>
          <a:xfrm>
            <a:off x="7175501" y="1682750"/>
            <a:ext cx="179387" cy="177800"/>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2" name="Picture 11">
            <a:hlinkClick r:id="rId3" action="ppaction://hlinksldjump"/>
            <a:extLst>
              <a:ext uri="{FF2B5EF4-FFF2-40B4-BE49-F238E27FC236}">
                <a16:creationId xmlns:a16="http://schemas.microsoft.com/office/drawing/2014/main" id="{DD2291A0-DDC1-44B7-A1B2-D02CC9DD71B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68705" y="1610199"/>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2" name="Picture 5">
            <a:hlinkClick r:id="rId3" action="ppaction://hlinksldjump"/>
            <a:extLst>
              <a:ext uri="{FF2B5EF4-FFF2-40B4-BE49-F238E27FC236}">
                <a16:creationId xmlns:a16="http://schemas.microsoft.com/office/drawing/2014/main" id="{065264AC-65D1-4982-BCBC-A93DA6402EA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77920" y="1857471"/>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3" name="Picture 11">
            <a:hlinkClick r:id="rId3" action="ppaction://hlinksldjump"/>
            <a:extLst>
              <a:ext uri="{FF2B5EF4-FFF2-40B4-BE49-F238E27FC236}">
                <a16:creationId xmlns:a16="http://schemas.microsoft.com/office/drawing/2014/main" id="{47465DE7-06DF-4051-8DEC-9518D55A675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96399" y="1974851"/>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4" name="5-Point Star 435">
            <a:hlinkClick r:id="rId3" action="ppaction://hlinksldjump"/>
            <a:extLst>
              <a:ext uri="{FF2B5EF4-FFF2-40B4-BE49-F238E27FC236}">
                <a16:creationId xmlns:a16="http://schemas.microsoft.com/office/drawing/2014/main" id="{14A9D99B-6AAE-4048-B8BA-A79AA05A0BC8}"/>
              </a:ext>
            </a:extLst>
          </p:cNvPr>
          <p:cNvSpPr/>
          <p:nvPr/>
        </p:nvSpPr>
        <p:spPr>
          <a:xfrm>
            <a:off x="7368537" y="2006887"/>
            <a:ext cx="179387" cy="177800"/>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5" name="Picture 11">
            <a:hlinkClick r:id="rId3" action="ppaction://hlinksldjump"/>
            <a:extLst>
              <a:ext uri="{FF2B5EF4-FFF2-40B4-BE49-F238E27FC236}">
                <a16:creationId xmlns:a16="http://schemas.microsoft.com/office/drawing/2014/main" id="{EBDEC012-734D-4F0C-B2FF-93104ACB795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14622" y="2167222"/>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6" name="5-Point Star 435">
            <a:hlinkClick r:id="rId3" action="ppaction://hlinksldjump"/>
            <a:extLst>
              <a:ext uri="{FF2B5EF4-FFF2-40B4-BE49-F238E27FC236}">
                <a16:creationId xmlns:a16="http://schemas.microsoft.com/office/drawing/2014/main" id="{98FA3640-1680-41C2-9454-43A2DF35812F}"/>
              </a:ext>
            </a:extLst>
          </p:cNvPr>
          <p:cNvSpPr/>
          <p:nvPr/>
        </p:nvSpPr>
        <p:spPr>
          <a:xfrm>
            <a:off x="7352080" y="2289484"/>
            <a:ext cx="179387" cy="177800"/>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5-Point Star 435">
            <a:hlinkClick r:id="rId3" action="ppaction://hlinksldjump"/>
            <a:extLst>
              <a:ext uri="{FF2B5EF4-FFF2-40B4-BE49-F238E27FC236}">
                <a16:creationId xmlns:a16="http://schemas.microsoft.com/office/drawing/2014/main" id="{7309A883-D00C-44D7-BB3E-93B6F52A416A}"/>
              </a:ext>
            </a:extLst>
          </p:cNvPr>
          <p:cNvSpPr/>
          <p:nvPr/>
        </p:nvSpPr>
        <p:spPr>
          <a:xfrm>
            <a:off x="7560471" y="2432333"/>
            <a:ext cx="179387" cy="177800"/>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8" name="Picture 5">
            <a:hlinkClick r:id="rId3" action="ppaction://hlinksldjump"/>
            <a:extLst>
              <a:ext uri="{FF2B5EF4-FFF2-40B4-BE49-F238E27FC236}">
                <a16:creationId xmlns:a16="http://schemas.microsoft.com/office/drawing/2014/main" id="{3BA30831-56BE-4CB1-8095-2D2B6C57632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68300" y="2403689"/>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5" name="Picture 11">
            <a:hlinkClick r:id="rId3" action="ppaction://hlinksldjump"/>
            <a:extLst>
              <a:ext uri="{FF2B5EF4-FFF2-40B4-BE49-F238E27FC236}">
                <a16:creationId xmlns:a16="http://schemas.microsoft.com/office/drawing/2014/main" id="{71AFCBF2-8FAD-4385-AA1B-10700737AD7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68484" y="2332252"/>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6" name="Picture 2">
            <a:hlinkClick r:id="rId3" action="ppaction://hlinksldjump"/>
            <a:extLst>
              <a:ext uri="{FF2B5EF4-FFF2-40B4-BE49-F238E27FC236}">
                <a16:creationId xmlns:a16="http://schemas.microsoft.com/office/drawing/2014/main" id="{0AE7CEC8-BAC2-48F4-9E39-7EBD9DF3F42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464782" y="3835196"/>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7" name="Picture 2">
            <a:hlinkClick r:id="rId3" action="ppaction://hlinksldjump"/>
            <a:extLst>
              <a:ext uri="{FF2B5EF4-FFF2-40B4-BE49-F238E27FC236}">
                <a16:creationId xmlns:a16="http://schemas.microsoft.com/office/drawing/2014/main" id="{166353F8-3842-4934-9354-E9D22E02A55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419879" y="5015292"/>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7" name="Picture 11">
            <a:hlinkClick r:id="rId3" action="ppaction://hlinksldjump"/>
            <a:extLst>
              <a:ext uri="{FF2B5EF4-FFF2-40B4-BE49-F238E27FC236}">
                <a16:creationId xmlns:a16="http://schemas.microsoft.com/office/drawing/2014/main" id="{DB4B3471-A5B2-4C22-B65E-66960FD86D9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440452" y="4199215"/>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9" name="Picture 4">
            <a:hlinkClick r:id="rId3" action="ppaction://hlinksldjump"/>
            <a:extLst>
              <a:ext uri="{FF2B5EF4-FFF2-40B4-BE49-F238E27FC236}">
                <a16:creationId xmlns:a16="http://schemas.microsoft.com/office/drawing/2014/main" id="{BB74D764-E48B-41CA-B5EE-451CE89C20A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99026" y="2117726"/>
            <a:ext cx="249237"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8" name="Picture 2">
            <a:hlinkClick r:id="rId3" action="ppaction://hlinksldjump"/>
            <a:extLst>
              <a:ext uri="{FF2B5EF4-FFF2-40B4-BE49-F238E27FC236}">
                <a16:creationId xmlns:a16="http://schemas.microsoft.com/office/drawing/2014/main" id="{C674DB4C-05BB-4387-8811-A303880DD9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84936" y="4768404"/>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9" name="5-Point Star 376">
            <a:hlinkClick r:id="rId3" action="ppaction://hlinksldjump"/>
            <a:extLst>
              <a:ext uri="{FF2B5EF4-FFF2-40B4-BE49-F238E27FC236}">
                <a16:creationId xmlns:a16="http://schemas.microsoft.com/office/drawing/2014/main" id="{C0647403-F67B-482A-A1F9-33D9AA40B342}"/>
              </a:ext>
            </a:extLst>
          </p:cNvPr>
          <p:cNvSpPr/>
          <p:nvPr/>
        </p:nvSpPr>
        <p:spPr>
          <a:xfrm>
            <a:off x="5794178" y="3219571"/>
            <a:ext cx="179387" cy="177800"/>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0" name="Picture 5">
            <a:hlinkClick r:id="rId3" action="ppaction://hlinksldjump"/>
            <a:extLst>
              <a:ext uri="{FF2B5EF4-FFF2-40B4-BE49-F238E27FC236}">
                <a16:creationId xmlns:a16="http://schemas.microsoft.com/office/drawing/2014/main" id="{EC9AE558-04E5-44B1-9737-96AB41549D3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68328" y="3908956"/>
            <a:ext cx="2317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731923B2-3952-198D-8706-9D2621398B89}"/>
              </a:ext>
            </a:extLst>
          </p:cNvPr>
          <p:cNvSpPr txBox="1"/>
          <p:nvPr/>
        </p:nvSpPr>
        <p:spPr>
          <a:xfrm>
            <a:off x="1605947" y="6064250"/>
            <a:ext cx="8881680" cy="369332"/>
          </a:xfrm>
          <a:prstGeom prst="rect">
            <a:avLst/>
          </a:prstGeom>
          <a:noFill/>
        </p:spPr>
        <p:txBody>
          <a:bodyPr wrap="square" rtlCol="0">
            <a:spAutoFit/>
          </a:bodyPr>
          <a:lstStyle/>
          <a:p>
            <a:r>
              <a:rPr lang="en-US" dirty="0"/>
              <a:t>*Oklahoma is recognized as a top five state in the nation to have a statewide HWC initiative</a:t>
            </a:r>
          </a:p>
        </p:txBody>
      </p:sp>
    </p:spTree>
    <p:extLst>
      <p:ext uri="{BB962C8B-B14F-4D97-AF65-F5344CB8AC3E}">
        <p14:creationId xmlns:p14="http://schemas.microsoft.com/office/powerpoint/2010/main" val="3776872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222960"/>
        </a:solidFill>
        <a:effectLst/>
      </p:bgPr>
    </p:bg>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474E22C0-8F99-F742-A840-9226319144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60" y="5604932"/>
            <a:ext cx="1154007" cy="1154007"/>
          </a:xfrm>
          <a:prstGeom prst="rect">
            <a:avLst/>
          </a:prstGeom>
        </p:spPr>
      </p:pic>
      <p:sp>
        <p:nvSpPr>
          <p:cNvPr id="6" name="TextBox 5">
            <a:extLst>
              <a:ext uri="{FF2B5EF4-FFF2-40B4-BE49-F238E27FC236}">
                <a16:creationId xmlns:a16="http://schemas.microsoft.com/office/drawing/2014/main" id="{87CE3351-3953-3E4B-8D49-192515F913B4}"/>
              </a:ext>
            </a:extLst>
          </p:cNvPr>
          <p:cNvSpPr txBox="1"/>
          <p:nvPr/>
        </p:nvSpPr>
        <p:spPr>
          <a:xfrm>
            <a:off x="0" y="110906"/>
            <a:ext cx="12192000"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22960"/>
                </a:solidFill>
                <a:effectLst/>
                <a:uLnTx/>
                <a:uFillTx/>
                <a:latin typeface="Calibri" panose="020F0502020204030204"/>
                <a:ea typeface="+mn-ea"/>
                <a:cs typeface="+mn-cs"/>
              </a:rPr>
              <a:t>Other exciting announcements! </a:t>
            </a:r>
          </a:p>
        </p:txBody>
      </p:sp>
      <p:pic>
        <p:nvPicPr>
          <p:cNvPr id="11" name="Picture 10">
            <a:extLst>
              <a:ext uri="{FF2B5EF4-FFF2-40B4-BE49-F238E27FC236}">
                <a16:creationId xmlns:a16="http://schemas.microsoft.com/office/drawing/2014/main" id="{2FA57084-4655-168D-2659-D283FD5F2C9B}"/>
              </a:ext>
            </a:extLst>
          </p:cNvPr>
          <p:cNvPicPr>
            <a:picLocks noChangeAspect="1"/>
          </p:cNvPicPr>
          <p:nvPr/>
        </p:nvPicPr>
        <p:blipFill>
          <a:blip r:embed="rId4"/>
          <a:stretch>
            <a:fillRect/>
          </a:stretch>
        </p:blipFill>
        <p:spPr>
          <a:xfrm>
            <a:off x="3035299" y="1931106"/>
            <a:ext cx="6121400" cy="2438400"/>
          </a:xfrm>
          <a:prstGeom prst="rect">
            <a:avLst/>
          </a:prstGeom>
        </p:spPr>
      </p:pic>
      <p:sp>
        <p:nvSpPr>
          <p:cNvPr id="12" name="TextBox 11">
            <a:extLst>
              <a:ext uri="{FF2B5EF4-FFF2-40B4-BE49-F238E27FC236}">
                <a16:creationId xmlns:a16="http://schemas.microsoft.com/office/drawing/2014/main" id="{C1F3021B-B48F-E16F-F536-0FC01BDC86FE}"/>
              </a:ext>
            </a:extLst>
          </p:cNvPr>
          <p:cNvSpPr txBox="1"/>
          <p:nvPr/>
        </p:nvSpPr>
        <p:spPr>
          <a:xfrm>
            <a:off x="3230136" y="4516244"/>
            <a:ext cx="5731727" cy="707886"/>
          </a:xfrm>
          <a:prstGeom prst="rect">
            <a:avLst/>
          </a:prstGeom>
          <a:noFill/>
        </p:spPr>
        <p:txBody>
          <a:bodyPr wrap="square" rtlCol="0">
            <a:spAutoFit/>
          </a:bodyPr>
          <a:lstStyle/>
          <a:p>
            <a:pPr algn="ctr"/>
            <a:r>
              <a:rPr lang="en-US" sz="4000" dirty="0">
                <a:solidFill>
                  <a:schemeClr val="bg1"/>
                </a:solidFill>
              </a:rPr>
              <a:t>Register </a:t>
            </a:r>
            <a:r>
              <a:rPr lang="en-US" sz="4000" dirty="0">
                <a:solidFill>
                  <a:schemeClr val="bg1"/>
                </a:solidFill>
                <a:hlinkClick r:id="rId5">
                  <a:extLst>
                    <a:ext uri="{A12FA001-AC4F-418D-AE19-62706E023703}">
                      <ahyp:hlinkClr xmlns:ahyp="http://schemas.microsoft.com/office/drawing/2018/hyperlinkcolor" val="tx"/>
                    </a:ext>
                  </a:extLst>
                </a:hlinkClick>
              </a:rPr>
              <a:t>Here</a:t>
            </a:r>
            <a:r>
              <a:rPr lang="en-US" sz="4000" dirty="0">
                <a:solidFill>
                  <a:schemeClr val="bg1"/>
                </a:solidFill>
              </a:rPr>
              <a:t>.</a:t>
            </a:r>
          </a:p>
        </p:txBody>
      </p:sp>
      <p:sp>
        <p:nvSpPr>
          <p:cNvPr id="2" name="TextBox 1">
            <a:extLst>
              <a:ext uri="{FF2B5EF4-FFF2-40B4-BE49-F238E27FC236}">
                <a16:creationId xmlns:a16="http://schemas.microsoft.com/office/drawing/2014/main" id="{B9E45561-7649-E8C3-F0E3-D646DBD382ED}"/>
              </a:ext>
            </a:extLst>
          </p:cNvPr>
          <p:cNvSpPr txBox="1"/>
          <p:nvPr/>
        </p:nvSpPr>
        <p:spPr>
          <a:xfrm>
            <a:off x="8010292" y="5858769"/>
            <a:ext cx="4181708" cy="923330"/>
          </a:xfrm>
          <a:prstGeom prst="rect">
            <a:avLst/>
          </a:prstGeom>
          <a:noFill/>
        </p:spPr>
        <p:txBody>
          <a:bodyPr wrap="square" rtlCol="0">
            <a:spAutoFit/>
          </a:bodyPr>
          <a:lstStyle/>
          <a:p>
            <a:pPr algn="r"/>
            <a:r>
              <a:rPr lang="en-US" dirty="0">
                <a:solidFill>
                  <a:schemeClr val="bg1"/>
                </a:solidFill>
              </a:rPr>
              <a:t>Don’t forget!</a:t>
            </a:r>
          </a:p>
          <a:p>
            <a:pPr algn="r"/>
            <a:r>
              <a:rPr lang="en-US" dirty="0">
                <a:solidFill>
                  <a:schemeClr val="bg1"/>
                </a:solidFill>
              </a:rPr>
              <a:t>Click </a:t>
            </a:r>
            <a:r>
              <a:rPr lang="en-US" dirty="0">
                <a:solidFill>
                  <a:schemeClr val="bg1"/>
                </a:solidFill>
                <a:hlinkClick r:id="rId6"/>
              </a:rPr>
              <a:t>here</a:t>
            </a:r>
            <a:r>
              <a:rPr lang="en-US" dirty="0">
                <a:solidFill>
                  <a:schemeClr val="bg1"/>
                </a:solidFill>
              </a:rPr>
              <a:t> to access PHIOs Stakeholder Survey, we want to hear from you!</a:t>
            </a:r>
          </a:p>
        </p:txBody>
      </p:sp>
    </p:spTree>
    <p:extLst>
      <p:ext uri="{BB962C8B-B14F-4D97-AF65-F5344CB8AC3E}">
        <p14:creationId xmlns:p14="http://schemas.microsoft.com/office/powerpoint/2010/main" val="41124666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222960"/>
        </a:solidFill>
        <a:effectLst/>
      </p:bgPr>
    </p:bg>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474E22C0-8F99-F742-A840-9226319144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60" y="5604932"/>
            <a:ext cx="1154007" cy="1154007"/>
          </a:xfrm>
          <a:prstGeom prst="rect">
            <a:avLst/>
          </a:prstGeom>
        </p:spPr>
      </p:pic>
      <p:sp>
        <p:nvSpPr>
          <p:cNvPr id="6" name="TextBox 5">
            <a:extLst>
              <a:ext uri="{FF2B5EF4-FFF2-40B4-BE49-F238E27FC236}">
                <a16:creationId xmlns:a16="http://schemas.microsoft.com/office/drawing/2014/main" id="{87CE3351-3953-3E4B-8D49-192515F913B4}"/>
              </a:ext>
            </a:extLst>
          </p:cNvPr>
          <p:cNvSpPr txBox="1"/>
          <p:nvPr/>
        </p:nvSpPr>
        <p:spPr>
          <a:xfrm>
            <a:off x="0" y="110906"/>
            <a:ext cx="12192000"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22960"/>
                </a:solidFill>
                <a:effectLst/>
                <a:uLnTx/>
                <a:uFillTx/>
                <a:latin typeface="Calibri" panose="020F0502020204030204"/>
                <a:ea typeface="+mn-ea"/>
                <a:cs typeface="+mn-cs"/>
              </a:rPr>
              <a:t>Contact us!</a:t>
            </a:r>
          </a:p>
        </p:txBody>
      </p:sp>
      <p:sp>
        <p:nvSpPr>
          <p:cNvPr id="2" name="TextBox 1">
            <a:extLst>
              <a:ext uri="{FF2B5EF4-FFF2-40B4-BE49-F238E27FC236}">
                <a16:creationId xmlns:a16="http://schemas.microsoft.com/office/drawing/2014/main" id="{B6F2C6D2-9181-CEE6-BDFF-18C616D1777A}"/>
              </a:ext>
            </a:extLst>
          </p:cNvPr>
          <p:cNvSpPr txBox="1"/>
          <p:nvPr/>
        </p:nvSpPr>
        <p:spPr>
          <a:xfrm>
            <a:off x="3442137" y="1168415"/>
            <a:ext cx="8318453" cy="5447645"/>
          </a:xfrm>
          <a:prstGeom prst="rect">
            <a:avLst/>
          </a:prstGeom>
          <a:noFill/>
        </p:spPr>
        <p:txBody>
          <a:bodyPr wrap="square" rtlCol="0">
            <a:spAutoFit/>
          </a:bodyPr>
          <a:lstStyle/>
          <a:p>
            <a:r>
              <a:rPr lang="en-US" sz="2400" dirty="0">
                <a:solidFill>
                  <a:schemeClr val="bg1"/>
                </a:solidFill>
              </a:rPr>
              <a:t>Jill </a:t>
            </a:r>
            <a:r>
              <a:rPr lang="en-US" sz="2400" dirty="0" err="1">
                <a:solidFill>
                  <a:schemeClr val="bg1"/>
                </a:solidFill>
              </a:rPr>
              <a:t>Hazeldine</a:t>
            </a:r>
            <a:r>
              <a:rPr lang="en-US" sz="2400" dirty="0">
                <a:solidFill>
                  <a:schemeClr val="bg1"/>
                </a:solidFill>
              </a:rPr>
              <a:t>: </a:t>
            </a:r>
            <a:r>
              <a:rPr lang="en-US" sz="2400" dirty="0">
                <a:solidFill>
                  <a:schemeClr val="bg1"/>
                </a:solidFill>
                <a:hlinkClick r:id="rId4"/>
              </a:rPr>
              <a:t>jill@publichealthok.org</a:t>
            </a:r>
            <a:endParaRPr lang="en-US" sz="2400" dirty="0">
              <a:solidFill>
                <a:schemeClr val="bg1"/>
              </a:solidFill>
            </a:endParaRPr>
          </a:p>
          <a:p>
            <a:endParaRPr lang="en-US" sz="2400" dirty="0">
              <a:solidFill>
                <a:schemeClr val="bg1"/>
              </a:solidFill>
            </a:endParaRPr>
          </a:p>
          <a:p>
            <a:r>
              <a:rPr lang="en-US" sz="2400" dirty="0">
                <a:solidFill>
                  <a:schemeClr val="bg1"/>
                </a:solidFill>
              </a:rPr>
              <a:t>Laura Ross: </a:t>
            </a:r>
            <a:r>
              <a:rPr lang="en-US" sz="2400" dirty="0">
                <a:solidFill>
                  <a:schemeClr val="bg1"/>
                </a:solidFill>
                <a:hlinkClick r:id="rId5"/>
              </a:rPr>
              <a:t>laura@publichealthok.org</a:t>
            </a:r>
            <a:endParaRPr lang="en-US" sz="2400" dirty="0">
              <a:solidFill>
                <a:schemeClr val="bg1"/>
              </a:solidFill>
            </a:endParaRPr>
          </a:p>
          <a:p>
            <a:endParaRPr lang="en-US" sz="2400" dirty="0">
              <a:solidFill>
                <a:schemeClr val="bg1"/>
              </a:solidFill>
            </a:endParaRPr>
          </a:p>
          <a:p>
            <a:r>
              <a:rPr lang="en-US" sz="2400" dirty="0">
                <a:solidFill>
                  <a:schemeClr val="bg1"/>
                </a:solidFill>
              </a:rPr>
              <a:t>Adrienne Elder: </a:t>
            </a:r>
            <a:r>
              <a:rPr lang="en-US" sz="2400" dirty="0">
                <a:solidFill>
                  <a:schemeClr val="bg1"/>
                </a:solidFill>
                <a:hlinkClick r:id="rId6"/>
              </a:rPr>
              <a:t>Adrienne@publichealthok.org</a:t>
            </a:r>
            <a:endParaRPr lang="en-US" sz="2400" dirty="0">
              <a:solidFill>
                <a:schemeClr val="bg1"/>
              </a:solidFill>
            </a:endParaRPr>
          </a:p>
          <a:p>
            <a:endParaRPr lang="en-US" sz="2400" dirty="0">
              <a:solidFill>
                <a:schemeClr val="bg1"/>
              </a:solidFill>
            </a:endParaRPr>
          </a:p>
          <a:p>
            <a:r>
              <a:rPr lang="en-US" sz="2400" dirty="0">
                <a:solidFill>
                  <a:schemeClr val="bg1"/>
                </a:solidFill>
              </a:rPr>
              <a:t>Leigh Woody: </a:t>
            </a:r>
            <a:r>
              <a:rPr lang="en-US" sz="2400" dirty="0">
                <a:solidFill>
                  <a:schemeClr val="bg1"/>
                </a:solidFill>
                <a:hlinkClick r:id="rId7"/>
              </a:rPr>
              <a:t>leigh@publichealthok.org</a:t>
            </a:r>
            <a:endParaRPr lang="en-US" sz="2400" dirty="0">
              <a:solidFill>
                <a:schemeClr val="bg1"/>
              </a:solidFill>
            </a:endParaRPr>
          </a:p>
          <a:p>
            <a:endParaRPr lang="en-US" sz="2400" dirty="0">
              <a:solidFill>
                <a:schemeClr val="bg1"/>
              </a:solidFill>
            </a:endParaRPr>
          </a:p>
          <a:p>
            <a:r>
              <a:rPr lang="en-US" sz="2400" dirty="0">
                <a:solidFill>
                  <a:schemeClr val="bg1"/>
                </a:solidFill>
              </a:rPr>
              <a:t>Amber Costilla: </a:t>
            </a:r>
            <a:r>
              <a:rPr lang="en-US" sz="2400" dirty="0">
                <a:solidFill>
                  <a:schemeClr val="bg1"/>
                </a:solidFill>
                <a:hlinkClick r:id="rId8"/>
              </a:rPr>
              <a:t>amber@publichealthok.org</a:t>
            </a:r>
            <a:endParaRPr lang="en-US" sz="2400" dirty="0">
              <a:solidFill>
                <a:schemeClr val="bg1"/>
              </a:solidFill>
            </a:endParaRPr>
          </a:p>
          <a:p>
            <a:endParaRPr lang="en-US" sz="2400" dirty="0">
              <a:solidFill>
                <a:schemeClr val="bg1"/>
              </a:solidFill>
            </a:endParaRPr>
          </a:p>
          <a:p>
            <a:r>
              <a:rPr lang="en-US" sz="2400" dirty="0">
                <a:solidFill>
                  <a:schemeClr val="bg1"/>
                </a:solidFill>
              </a:rPr>
              <a:t>Dan Argo: </a:t>
            </a:r>
            <a:r>
              <a:rPr lang="en-US" sz="2400" dirty="0">
                <a:solidFill>
                  <a:schemeClr val="bg1"/>
                </a:solidFill>
                <a:hlinkClick r:id="rId9"/>
              </a:rPr>
              <a:t>dan@publichealthok.org</a:t>
            </a:r>
            <a:endParaRPr lang="en-US" sz="2400" dirty="0">
              <a:solidFill>
                <a:schemeClr val="bg1"/>
              </a:solidFill>
            </a:endParaRPr>
          </a:p>
          <a:p>
            <a:endParaRPr lang="en-US" sz="2400" dirty="0">
              <a:solidFill>
                <a:schemeClr val="bg1"/>
              </a:solidFill>
            </a:endParaRPr>
          </a:p>
          <a:p>
            <a:r>
              <a:rPr lang="en-US" sz="2400" dirty="0">
                <a:solidFill>
                  <a:schemeClr val="bg1"/>
                </a:solidFill>
              </a:rPr>
              <a:t>Kayla Matlock: </a:t>
            </a:r>
            <a:r>
              <a:rPr lang="en-US" sz="2400" dirty="0" err="1">
                <a:solidFill>
                  <a:schemeClr val="bg1"/>
                </a:solidFill>
                <a:hlinkClick r:id="rId10"/>
              </a:rPr>
              <a:t>kayla@publichealthok.org</a:t>
            </a:r>
            <a:endParaRPr lang="en-US" sz="2400" dirty="0">
              <a:solidFill>
                <a:schemeClr val="bg1"/>
              </a:solidFill>
            </a:endParaRPr>
          </a:p>
          <a:p>
            <a:endParaRPr lang="en-US" dirty="0">
              <a:solidFill>
                <a:schemeClr val="bg1"/>
              </a:solidFill>
            </a:endParaRPr>
          </a:p>
          <a:p>
            <a:endParaRPr lang="en-US" dirty="0">
              <a:solidFill>
                <a:schemeClr val="bg1"/>
              </a:solidFill>
            </a:endParaRPr>
          </a:p>
        </p:txBody>
      </p:sp>
      <p:pic>
        <p:nvPicPr>
          <p:cNvPr id="4" name="Graphic 3" descr="Email with solid fill">
            <a:extLst>
              <a:ext uri="{FF2B5EF4-FFF2-40B4-BE49-F238E27FC236}">
                <a16:creationId xmlns:a16="http://schemas.microsoft.com/office/drawing/2014/main" id="{2EEB4BA2-8FA7-05C0-22E6-1AE1012EF61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857362" y="1168415"/>
            <a:ext cx="584775" cy="584775"/>
          </a:xfrm>
          <a:prstGeom prst="rect">
            <a:avLst/>
          </a:prstGeom>
        </p:spPr>
      </p:pic>
      <p:pic>
        <p:nvPicPr>
          <p:cNvPr id="7" name="Graphic 6" descr="Email with solid fill">
            <a:extLst>
              <a:ext uri="{FF2B5EF4-FFF2-40B4-BE49-F238E27FC236}">
                <a16:creationId xmlns:a16="http://schemas.microsoft.com/office/drawing/2014/main" id="{4427355B-EB3D-E45B-ADF7-F2B698A7520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857361" y="1804189"/>
            <a:ext cx="584775" cy="584775"/>
          </a:xfrm>
          <a:prstGeom prst="rect">
            <a:avLst/>
          </a:prstGeom>
        </p:spPr>
      </p:pic>
      <p:pic>
        <p:nvPicPr>
          <p:cNvPr id="8" name="Graphic 7" descr="Email with solid fill">
            <a:extLst>
              <a:ext uri="{FF2B5EF4-FFF2-40B4-BE49-F238E27FC236}">
                <a16:creationId xmlns:a16="http://schemas.microsoft.com/office/drawing/2014/main" id="{B4364FFA-3522-CEF8-2E28-4E3C408B638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857360" y="2542340"/>
            <a:ext cx="584775" cy="584775"/>
          </a:xfrm>
          <a:prstGeom prst="rect">
            <a:avLst/>
          </a:prstGeom>
        </p:spPr>
      </p:pic>
      <p:pic>
        <p:nvPicPr>
          <p:cNvPr id="9" name="Graphic 8" descr="Email with solid fill">
            <a:extLst>
              <a:ext uri="{FF2B5EF4-FFF2-40B4-BE49-F238E27FC236}">
                <a16:creationId xmlns:a16="http://schemas.microsoft.com/office/drawing/2014/main" id="{EE33F514-A309-4377-D57A-92814F0C0A1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855945" y="3262243"/>
            <a:ext cx="584775" cy="584775"/>
          </a:xfrm>
          <a:prstGeom prst="rect">
            <a:avLst/>
          </a:prstGeom>
        </p:spPr>
      </p:pic>
      <p:pic>
        <p:nvPicPr>
          <p:cNvPr id="10" name="Graphic 9" descr="Email with solid fill">
            <a:extLst>
              <a:ext uri="{FF2B5EF4-FFF2-40B4-BE49-F238E27FC236}">
                <a16:creationId xmlns:a16="http://schemas.microsoft.com/office/drawing/2014/main" id="{B6AE5F81-0239-4B5D-54C6-9CB0971F64D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855945" y="4000394"/>
            <a:ext cx="584775" cy="584775"/>
          </a:xfrm>
          <a:prstGeom prst="rect">
            <a:avLst/>
          </a:prstGeom>
        </p:spPr>
      </p:pic>
      <p:pic>
        <p:nvPicPr>
          <p:cNvPr id="11" name="Graphic 10" descr="Email with solid fill">
            <a:extLst>
              <a:ext uri="{FF2B5EF4-FFF2-40B4-BE49-F238E27FC236}">
                <a16:creationId xmlns:a16="http://schemas.microsoft.com/office/drawing/2014/main" id="{9665E20E-EFA8-830A-BF54-215A2DB9DAB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855945" y="4687672"/>
            <a:ext cx="584775" cy="584775"/>
          </a:xfrm>
          <a:prstGeom prst="rect">
            <a:avLst/>
          </a:prstGeom>
        </p:spPr>
      </p:pic>
      <p:pic>
        <p:nvPicPr>
          <p:cNvPr id="12" name="Graphic 11" descr="Email with solid fill">
            <a:extLst>
              <a:ext uri="{FF2B5EF4-FFF2-40B4-BE49-F238E27FC236}">
                <a16:creationId xmlns:a16="http://schemas.microsoft.com/office/drawing/2014/main" id="{054F9F91-1182-2201-06CD-23AFFD45718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855945" y="5452793"/>
            <a:ext cx="584775" cy="584775"/>
          </a:xfrm>
          <a:prstGeom prst="rect">
            <a:avLst/>
          </a:prstGeom>
        </p:spPr>
      </p:pic>
      <p:sp>
        <p:nvSpPr>
          <p:cNvPr id="13" name="TextBox 12">
            <a:extLst>
              <a:ext uri="{FF2B5EF4-FFF2-40B4-BE49-F238E27FC236}">
                <a16:creationId xmlns:a16="http://schemas.microsoft.com/office/drawing/2014/main" id="{D6D5B551-2148-51F2-2983-5FE57C38CE3E}"/>
              </a:ext>
            </a:extLst>
          </p:cNvPr>
          <p:cNvSpPr txBox="1"/>
          <p:nvPr/>
        </p:nvSpPr>
        <p:spPr>
          <a:xfrm>
            <a:off x="431410" y="2261456"/>
            <a:ext cx="2185639" cy="2031325"/>
          </a:xfrm>
          <a:prstGeom prst="rect">
            <a:avLst/>
          </a:prstGeom>
          <a:noFill/>
        </p:spPr>
        <p:txBody>
          <a:bodyPr wrap="square" rtlCol="0">
            <a:spAutoFit/>
          </a:bodyPr>
          <a:lstStyle/>
          <a:p>
            <a:r>
              <a:rPr lang="en-US" dirty="0">
                <a:solidFill>
                  <a:schemeClr val="bg1"/>
                </a:solidFill>
              </a:rPr>
              <a:t>Join us on Thursday, September 12, 2022 @2pm (CST) for the CATCH-UP Oklahoma 2.0 launch!</a:t>
            </a:r>
          </a:p>
          <a:p>
            <a:endParaRPr lang="en-US" dirty="0">
              <a:solidFill>
                <a:schemeClr val="bg1"/>
              </a:solidFill>
            </a:endParaRPr>
          </a:p>
          <a:p>
            <a:r>
              <a:rPr lang="en-US" dirty="0">
                <a:solidFill>
                  <a:schemeClr val="bg1"/>
                </a:solidFill>
              </a:rPr>
              <a:t>Register </a:t>
            </a:r>
            <a:r>
              <a:rPr lang="en-US" dirty="0">
                <a:solidFill>
                  <a:schemeClr val="bg1"/>
                </a:solidFill>
                <a:hlinkClick r:id="rId13"/>
              </a:rPr>
              <a:t>HERE</a:t>
            </a:r>
            <a:r>
              <a:rPr lang="en-US" dirty="0">
                <a:solidFill>
                  <a:schemeClr val="bg1"/>
                </a:solidFill>
              </a:rPr>
              <a:t>.</a:t>
            </a:r>
          </a:p>
        </p:txBody>
      </p:sp>
    </p:spTree>
    <p:extLst>
      <p:ext uri="{BB962C8B-B14F-4D97-AF65-F5344CB8AC3E}">
        <p14:creationId xmlns:p14="http://schemas.microsoft.com/office/powerpoint/2010/main" val="2040078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22960"/>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4AC3A5-D2EB-4D02-A8DD-4DFB957EF147}"/>
              </a:ext>
            </a:extLst>
          </p:cNvPr>
          <p:cNvSpPr txBox="1"/>
          <p:nvPr/>
        </p:nvSpPr>
        <p:spPr>
          <a:xfrm>
            <a:off x="1239988" y="388001"/>
            <a:ext cx="10952012"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22960"/>
                </a:solidFill>
                <a:effectLst/>
                <a:uLnTx/>
                <a:uFillTx/>
                <a:latin typeface="Calibri" panose="020F0502020204030204"/>
                <a:ea typeface="+mn-ea"/>
                <a:cs typeface="+mn-cs"/>
              </a:rPr>
              <a:t>Community Partnership Program</a:t>
            </a:r>
          </a:p>
        </p:txBody>
      </p:sp>
      <p:sp>
        <p:nvSpPr>
          <p:cNvPr id="7" name="TextBox 6">
            <a:extLst>
              <a:ext uri="{FF2B5EF4-FFF2-40B4-BE49-F238E27FC236}">
                <a16:creationId xmlns:a16="http://schemas.microsoft.com/office/drawing/2014/main" id="{048A68AB-28DF-4E5D-955C-FBD6BB532B6D}"/>
              </a:ext>
            </a:extLst>
          </p:cNvPr>
          <p:cNvSpPr txBox="1"/>
          <p:nvPr/>
        </p:nvSpPr>
        <p:spPr>
          <a:xfrm>
            <a:off x="0" y="6435886"/>
            <a:ext cx="12192000" cy="461665"/>
          </a:xfrm>
          <a:prstGeom prst="rect">
            <a:avLst/>
          </a:prstGeom>
          <a:solidFill>
            <a:srgbClr val="709D0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publichealthok.org                @publichealthok</a:t>
            </a:r>
          </a:p>
        </p:txBody>
      </p:sp>
      <p:pic>
        <p:nvPicPr>
          <p:cNvPr id="9" name="Picture 8" descr="Logo, company name&#10;&#10;Description automatically generated">
            <a:extLst>
              <a:ext uri="{FF2B5EF4-FFF2-40B4-BE49-F238E27FC236}">
                <a16:creationId xmlns:a16="http://schemas.microsoft.com/office/drawing/2014/main" id="{C297835B-EA52-4CA8-8040-468B978410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924" y="54621"/>
            <a:ext cx="1911732" cy="1911732"/>
          </a:xfrm>
          <a:prstGeom prst="rect">
            <a:avLst/>
          </a:prstGeom>
        </p:spPr>
      </p:pic>
      <p:pic>
        <p:nvPicPr>
          <p:cNvPr id="1026" name="Picture 2" descr="NNPHI">
            <a:extLst>
              <a:ext uri="{FF2B5EF4-FFF2-40B4-BE49-F238E27FC236}">
                <a16:creationId xmlns:a16="http://schemas.microsoft.com/office/drawing/2014/main" id="{9B9879E4-9709-1AB1-1A59-8B2BA7907B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0151" y="414536"/>
            <a:ext cx="2297050" cy="53170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9DB6732-96C0-9D56-B536-51C110CEA121}"/>
              </a:ext>
            </a:extLst>
          </p:cNvPr>
          <p:cNvSpPr txBox="1"/>
          <p:nvPr/>
        </p:nvSpPr>
        <p:spPr>
          <a:xfrm>
            <a:off x="2739386" y="1367849"/>
            <a:ext cx="8987883" cy="477053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8F8F8"/>
                </a:solidFill>
                <a:effectLst/>
                <a:uLnTx/>
                <a:uFillTx/>
                <a:latin typeface="Barlow-Regular"/>
                <a:ea typeface="+mn-ea"/>
                <a:cs typeface="+mn-cs"/>
              </a:rPr>
              <a:t>Supporting the delivery of focused health and social care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8F8F8"/>
                </a:solidFill>
                <a:effectLst/>
                <a:uLnTx/>
                <a:uFillTx/>
                <a:latin typeface="Barlow-Regular"/>
                <a:ea typeface="+mn-ea"/>
                <a:cs typeface="+mn-cs"/>
              </a:rPr>
              <a:t>funding to communities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365B6D"/>
              </a:solidFill>
              <a:effectLst/>
              <a:uLnTx/>
              <a:uFillTx/>
              <a:latin typeface="Barlow-Ital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Barlow-Italic"/>
                <a:ea typeface="+mn-ea"/>
                <a:cs typeface="+mn-cs"/>
              </a:rPr>
              <a:t>Funding health and social care projects across Oklahoma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Barlow-Regular"/>
                <a:ea typeface="+mn-ea"/>
                <a:cs typeface="+mn-cs"/>
              </a:rPr>
              <a:t>In 2012 the Public Health Institute created the Community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Barlow-Regular"/>
                <a:ea typeface="+mn-ea"/>
                <a:cs typeface="+mn-cs"/>
              </a:rPr>
              <a:t>Partnership Program as an innovative pathway to support the delivery of funding to entities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arlow-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Barlow-Regular"/>
                <a:ea typeface="+mn-ea"/>
                <a:cs typeface="+mn-cs"/>
              </a:rPr>
              <a:t>PHIO and its stakeholders to design opportunities for communities to participate in health improvement activities while receiving Incentive Funds.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arlow-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Barlow-Regular"/>
                <a:ea typeface="+mn-ea"/>
                <a:cs typeface="+mn-cs"/>
              </a:rPr>
              <a:t>Incentive Funds are in turn re-invested into 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Barlow-Regular"/>
                <a:ea typeface="+mn-ea"/>
                <a:cs typeface="+mn-cs"/>
              </a:rPr>
              <a:t>community to address health disparities and inequities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Barlow-Regular"/>
                <a:ea typeface="+mn-ea"/>
                <a:cs typeface="+mn-cs"/>
              </a:rPr>
              <a:t>remove barriers for local participation.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3F2ED"/>
              </a:solidFill>
              <a:effectLst/>
              <a:uLnTx/>
              <a:uFillTx/>
              <a:latin typeface="Barlow-Semi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sng" strike="noStrike" kern="1200" cap="none" spc="0" normalizeH="0" baseline="0" noProof="0" dirty="0">
                <a:ln>
                  <a:noFill/>
                </a:ln>
                <a:solidFill>
                  <a:srgbClr val="F3F2ED"/>
                </a:solidFill>
                <a:effectLst/>
                <a:uLnTx/>
                <a:uFillTx/>
                <a:latin typeface="Barlow-SemiBold"/>
                <a:ea typeface="+mn-ea"/>
                <a:cs typeface="+mn-cs"/>
              </a:rPr>
              <a:t>PHIO has distributed over $1.3 Million in funds since 2012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570230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22960"/>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4AC3A5-D2EB-4D02-A8DD-4DFB957EF147}"/>
              </a:ext>
            </a:extLst>
          </p:cNvPr>
          <p:cNvSpPr txBox="1"/>
          <p:nvPr/>
        </p:nvSpPr>
        <p:spPr>
          <a:xfrm>
            <a:off x="0" y="2207335"/>
            <a:ext cx="12192000" cy="1569660"/>
          </a:xfrm>
          <a:prstGeom prst="rect">
            <a:avLst/>
          </a:prstGeom>
          <a:solidFill>
            <a:schemeClr val="bg1"/>
          </a:solidFill>
        </p:spPr>
        <p:txBody>
          <a:bodyPr wrap="square" rtlCol="0">
            <a:spAutoFit/>
          </a:bodyPr>
          <a:lstStyle/>
          <a:p>
            <a:pPr algn="ctr"/>
            <a:r>
              <a:rPr lang="en-US" sz="3200" b="1" dirty="0">
                <a:solidFill>
                  <a:srgbClr val="222960"/>
                </a:solidFill>
              </a:rPr>
              <a:t>Oklahoma Primary Health Care Extension System</a:t>
            </a:r>
          </a:p>
          <a:p>
            <a:pPr algn="ctr"/>
            <a:r>
              <a:rPr lang="en-US" sz="3200" b="1" dirty="0">
                <a:solidFill>
                  <a:srgbClr val="222960"/>
                </a:solidFill>
              </a:rPr>
              <a:t>and</a:t>
            </a:r>
          </a:p>
          <a:p>
            <a:pPr algn="ctr"/>
            <a:r>
              <a:rPr lang="en-US" sz="3200" b="1" dirty="0">
                <a:solidFill>
                  <a:srgbClr val="222960"/>
                </a:solidFill>
              </a:rPr>
              <a:t>community/County Health Improvement Organizations</a:t>
            </a:r>
          </a:p>
        </p:txBody>
      </p:sp>
      <p:pic>
        <p:nvPicPr>
          <p:cNvPr id="9" name="Picture 8" descr="Logo, company name&#10;&#10;Description automatically generated">
            <a:extLst>
              <a:ext uri="{FF2B5EF4-FFF2-40B4-BE49-F238E27FC236}">
                <a16:creationId xmlns:a16="http://schemas.microsoft.com/office/drawing/2014/main" id="{C297835B-EA52-4CA8-8040-468B978410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60" y="5604932"/>
            <a:ext cx="1154007" cy="1154007"/>
          </a:xfrm>
          <a:prstGeom prst="rect">
            <a:avLst/>
          </a:prstGeom>
        </p:spPr>
      </p:pic>
    </p:spTree>
    <p:extLst>
      <p:ext uri="{BB962C8B-B14F-4D97-AF65-F5344CB8AC3E}">
        <p14:creationId xmlns:p14="http://schemas.microsoft.com/office/powerpoint/2010/main" val="154202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22960"/>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4AC3A5-D2EB-4D02-A8DD-4DFB957EF147}"/>
              </a:ext>
            </a:extLst>
          </p:cNvPr>
          <p:cNvSpPr txBox="1"/>
          <p:nvPr/>
        </p:nvSpPr>
        <p:spPr>
          <a:xfrm>
            <a:off x="0" y="110906"/>
            <a:ext cx="12192000" cy="584775"/>
          </a:xfrm>
          <a:prstGeom prst="rect">
            <a:avLst/>
          </a:prstGeom>
          <a:solidFill>
            <a:schemeClr val="bg1"/>
          </a:solidFill>
        </p:spPr>
        <p:txBody>
          <a:bodyPr wrap="square" rtlCol="0">
            <a:spAutoFit/>
          </a:bodyPr>
          <a:lstStyle/>
          <a:p>
            <a:pPr algn="ctr"/>
            <a:r>
              <a:rPr lang="en-US" sz="3200" b="1" dirty="0">
                <a:solidFill>
                  <a:srgbClr val="222960"/>
                </a:solidFill>
              </a:rPr>
              <a:t>What is an extension system? How does it work?</a:t>
            </a:r>
          </a:p>
        </p:txBody>
      </p:sp>
      <p:pic>
        <p:nvPicPr>
          <p:cNvPr id="9" name="Picture 8" descr="Logo, company name&#10;&#10;Description automatically generated">
            <a:extLst>
              <a:ext uri="{FF2B5EF4-FFF2-40B4-BE49-F238E27FC236}">
                <a16:creationId xmlns:a16="http://schemas.microsoft.com/office/drawing/2014/main" id="{C297835B-EA52-4CA8-8040-468B978410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60" y="5604932"/>
            <a:ext cx="1154007" cy="1154007"/>
          </a:xfrm>
          <a:prstGeom prst="rect">
            <a:avLst/>
          </a:prstGeom>
        </p:spPr>
      </p:pic>
      <p:sp>
        <p:nvSpPr>
          <p:cNvPr id="4" name="TextBox 3">
            <a:extLst>
              <a:ext uri="{FF2B5EF4-FFF2-40B4-BE49-F238E27FC236}">
                <a16:creationId xmlns:a16="http://schemas.microsoft.com/office/drawing/2014/main" id="{9269CDB3-FAF4-A663-FE68-E3260F5D177D}"/>
              </a:ext>
            </a:extLst>
          </p:cNvPr>
          <p:cNvSpPr txBox="1"/>
          <p:nvPr/>
        </p:nvSpPr>
        <p:spPr>
          <a:xfrm>
            <a:off x="1672684" y="1037063"/>
            <a:ext cx="9846526" cy="2831544"/>
          </a:xfrm>
          <a:prstGeom prst="rect">
            <a:avLst/>
          </a:prstGeom>
          <a:noFill/>
        </p:spPr>
        <p:txBody>
          <a:bodyPr wrap="square" rtlCol="0">
            <a:spAutoFit/>
          </a:bodyPr>
          <a:lstStyle/>
          <a:p>
            <a:r>
              <a:rPr lang="en-US" sz="4000" u="sng" dirty="0">
                <a:solidFill>
                  <a:schemeClr val="bg2"/>
                </a:solidFill>
              </a:rPr>
              <a:t>What is an extension system? </a:t>
            </a:r>
          </a:p>
          <a:p>
            <a:endParaRPr lang="en-US" sz="4000" dirty="0">
              <a:solidFill>
                <a:schemeClr val="bg2"/>
              </a:solidFill>
            </a:endParaRPr>
          </a:p>
          <a:p>
            <a:r>
              <a:rPr lang="en-US" sz="2000" dirty="0">
                <a:solidFill>
                  <a:schemeClr val="bg2"/>
                </a:solidFill>
              </a:rPr>
              <a:t>Cooperative Extension System (CES) empowers farmers, ranchers, and communities of all sizes to meet the challenges they face, adapt to changing technology, improve nutrition and food safety, prepare for and respond to emergencies, and protect our environment. (USDA)</a:t>
            </a:r>
          </a:p>
          <a:p>
            <a:r>
              <a:rPr lang="en-US" sz="2000" dirty="0">
                <a:solidFill>
                  <a:schemeClr val="bg2"/>
                </a:solidFill>
                <a:hlinkClick r:id="rId4">
                  <a:extLst>
                    <a:ext uri="{A12FA001-AC4F-418D-AE19-62706E023703}">
                      <ahyp:hlinkClr xmlns:ahyp="http://schemas.microsoft.com/office/drawing/2018/hyperlinkcolor" val="tx"/>
                    </a:ext>
                  </a:extLst>
                </a:hlinkClick>
              </a:rPr>
              <a:t>https://nifa.usda.gov/cooperative-extension-system</a:t>
            </a:r>
            <a:endParaRPr lang="en-US" sz="2000" dirty="0">
              <a:solidFill>
                <a:schemeClr val="bg2"/>
              </a:solidFill>
            </a:endParaRPr>
          </a:p>
          <a:p>
            <a:endParaRPr lang="en-US" dirty="0">
              <a:solidFill>
                <a:schemeClr val="bg2"/>
              </a:solidFill>
            </a:endParaRPr>
          </a:p>
        </p:txBody>
      </p:sp>
    </p:spTree>
    <p:extLst>
      <p:ext uri="{BB962C8B-B14F-4D97-AF65-F5344CB8AC3E}">
        <p14:creationId xmlns:p14="http://schemas.microsoft.com/office/powerpoint/2010/main" val="83851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22960"/>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4AC3A5-D2EB-4D02-A8DD-4DFB957EF147}"/>
              </a:ext>
            </a:extLst>
          </p:cNvPr>
          <p:cNvSpPr txBox="1"/>
          <p:nvPr/>
        </p:nvSpPr>
        <p:spPr>
          <a:xfrm>
            <a:off x="0" y="110906"/>
            <a:ext cx="12192000" cy="584775"/>
          </a:xfrm>
          <a:prstGeom prst="rect">
            <a:avLst/>
          </a:prstGeom>
          <a:solidFill>
            <a:schemeClr val="bg1"/>
          </a:solidFill>
        </p:spPr>
        <p:txBody>
          <a:bodyPr wrap="square" rtlCol="0">
            <a:spAutoFit/>
          </a:bodyPr>
          <a:lstStyle/>
          <a:p>
            <a:pPr algn="ctr"/>
            <a:r>
              <a:rPr lang="en-US" sz="3200" b="1" dirty="0">
                <a:solidFill>
                  <a:srgbClr val="222960"/>
                </a:solidFill>
              </a:rPr>
              <a:t>What is an extension system? How does it work?</a:t>
            </a:r>
          </a:p>
        </p:txBody>
      </p:sp>
      <p:pic>
        <p:nvPicPr>
          <p:cNvPr id="9" name="Picture 8" descr="Logo, company name&#10;&#10;Description automatically generated">
            <a:extLst>
              <a:ext uri="{FF2B5EF4-FFF2-40B4-BE49-F238E27FC236}">
                <a16:creationId xmlns:a16="http://schemas.microsoft.com/office/drawing/2014/main" id="{C297835B-EA52-4CA8-8040-468B978410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60" y="5604932"/>
            <a:ext cx="1154007" cy="1154007"/>
          </a:xfrm>
          <a:prstGeom prst="rect">
            <a:avLst/>
          </a:prstGeom>
        </p:spPr>
      </p:pic>
      <p:sp>
        <p:nvSpPr>
          <p:cNvPr id="4" name="TextBox 3">
            <a:extLst>
              <a:ext uri="{FF2B5EF4-FFF2-40B4-BE49-F238E27FC236}">
                <a16:creationId xmlns:a16="http://schemas.microsoft.com/office/drawing/2014/main" id="{9269CDB3-FAF4-A663-FE68-E3260F5D177D}"/>
              </a:ext>
            </a:extLst>
          </p:cNvPr>
          <p:cNvSpPr txBox="1"/>
          <p:nvPr/>
        </p:nvSpPr>
        <p:spPr>
          <a:xfrm>
            <a:off x="1672684" y="1037063"/>
            <a:ext cx="9846526" cy="4062651"/>
          </a:xfrm>
          <a:prstGeom prst="rect">
            <a:avLst/>
          </a:prstGeom>
          <a:noFill/>
        </p:spPr>
        <p:txBody>
          <a:bodyPr wrap="square" rtlCol="0">
            <a:spAutoFit/>
          </a:bodyPr>
          <a:lstStyle/>
          <a:p>
            <a:r>
              <a:rPr lang="en-US" sz="4000" u="sng" dirty="0">
                <a:solidFill>
                  <a:schemeClr val="bg2"/>
                </a:solidFill>
              </a:rPr>
              <a:t>How does the extension system work?</a:t>
            </a:r>
          </a:p>
          <a:p>
            <a:endParaRPr lang="en-US" sz="4000" u="sng" dirty="0">
              <a:solidFill>
                <a:schemeClr val="bg2"/>
              </a:solidFill>
            </a:endParaRPr>
          </a:p>
          <a:p>
            <a:r>
              <a:rPr lang="en-US" sz="2000" dirty="0">
                <a:solidFill>
                  <a:schemeClr val="bg2"/>
                </a:solidFill>
              </a:rPr>
              <a:t>University faculty members, who are disciplinary experts, translate science-based research results into language — written, verbal, and electronic — appropriate for targeted audiences. County-based educators work with local citizens and interest groups to solve problems, evaluate the effectiveness of learning tools, and collect grassroots input to prioritize future research. By living and working in communities, county educators are able to rely on existing relationships to respond to local needs, build trust, and engage effectively with citizens. (USDA)</a:t>
            </a:r>
          </a:p>
          <a:p>
            <a:r>
              <a:rPr lang="en-US" sz="2000" dirty="0">
                <a:solidFill>
                  <a:schemeClr val="bg2"/>
                </a:solidFill>
                <a:hlinkClick r:id="rId4">
                  <a:extLst>
                    <a:ext uri="{A12FA001-AC4F-418D-AE19-62706E023703}">
                      <ahyp:hlinkClr xmlns:ahyp="http://schemas.microsoft.com/office/drawing/2018/hyperlinkcolor" val="tx"/>
                    </a:ext>
                  </a:extLst>
                </a:hlinkClick>
              </a:rPr>
              <a:t>https://nifa.usda.gov/cooperative-extension-system</a:t>
            </a:r>
            <a:endParaRPr lang="en-US" sz="2000" dirty="0">
              <a:solidFill>
                <a:schemeClr val="bg2"/>
              </a:solidFill>
            </a:endParaRPr>
          </a:p>
          <a:p>
            <a:endParaRPr lang="en-US" dirty="0">
              <a:solidFill>
                <a:schemeClr val="bg2"/>
              </a:solidFill>
            </a:endParaRPr>
          </a:p>
        </p:txBody>
      </p:sp>
    </p:spTree>
    <p:extLst>
      <p:ext uri="{BB962C8B-B14F-4D97-AF65-F5344CB8AC3E}">
        <p14:creationId xmlns:p14="http://schemas.microsoft.com/office/powerpoint/2010/main" val="1940986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22960"/>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4AC3A5-D2EB-4D02-A8DD-4DFB957EF147}"/>
              </a:ext>
            </a:extLst>
          </p:cNvPr>
          <p:cNvSpPr txBox="1"/>
          <p:nvPr/>
        </p:nvSpPr>
        <p:spPr>
          <a:xfrm>
            <a:off x="0" y="110906"/>
            <a:ext cx="12192000" cy="584775"/>
          </a:xfrm>
          <a:prstGeom prst="rect">
            <a:avLst/>
          </a:prstGeom>
          <a:solidFill>
            <a:schemeClr val="bg1"/>
          </a:solidFill>
        </p:spPr>
        <p:txBody>
          <a:bodyPr wrap="square" rtlCol="0">
            <a:spAutoFit/>
          </a:bodyPr>
          <a:lstStyle/>
          <a:p>
            <a:pPr algn="ctr"/>
            <a:r>
              <a:rPr lang="en-US" sz="3200" b="1" dirty="0">
                <a:solidFill>
                  <a:srgbClr val="222960"/>
                </a:solidFill>
              </a:rPr>
              <a:t>What is OPHES? </a:t>
            </a:r>
          </a:p>
        </p:txBody>
      </p:sp>
      <p:pic>
        <p:nvPicPr>
          <p:cNvPr id="9" name="Picture 8" descr="Logo, company name&#10;&#10;Description automatically generated">
            <a:extLst>
              <a:ext uri="{FF2B5EF4-FFF2-40B4-BE49-F238E27FC236}">
                <a16:creationId xmlns:a16="http://schemas.microsoft.com/office/drawing/2014/main" id="{C297835B-EA52-4CA8-8040-468B978410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60" y="5604932"/>
            <a:ext cx="1154007" cy="1154007"/>
          </a:xfrm>
          <a:prstGeom prst="rect">
            <a:avLst/>
          </a:prstGeom>
        </p:spPr>
      </p:pic>
      <p:sp>
        <p:nvSpPr>
          <p:cNvPr id="4" name="TextBox 3">
            <a:extLst>
              <a:ext uri="{FF2B5EF4-FFF2-40B4-BE49-F238E27FC236}">
                <a16:creationId xmlns:a16="http://schemas.microsoft.com/office/drawing/2014/main" id="{9269CDB3-FAF4-A663-FE68-E3260F5D177D}"/>
              </a:ext>
            </a:extLst>
          </p:cNvPr>
          <p:cNvSpPr txBox="1"/>
          <p:nvPr/>
        </p:nvSpPr>
        <p:spPr>
          <a:xfrm>
            <a:off x="1672684" y="1037063"/>
            <a:ext cx="9846526" cy="4370427"/>
          </a:xfrm>
          <a:prstGeom prst="rect">
            <a:avLst/>
          </a:prstGeom>
          <a:noFill/>
        </p:spPr>
        <p:txBody>
          <a:bodyPr wrap="square" rtlCol="0">
            <a:spAutoFit/>
          </a:bodyPr>
          <a:lstStyle/>
          <a:p>
            <a:r>
              <a:rPr lang="en-US" sz="4000" u="sng" dirty="0">
                <a:solidFill>
                  <a:schemeClr val="bg2"/>
                </a:solidFill>
              </a:rPr>
              <a:t>What is the </a:t>
            </a:r>
            <a:r>
              <a:rPr lang="en-US" sz="4000" i="1" u="sng" dirty="0">
                <a:solidFill>
                  <a:schemeClr val="bg2"/>
                </a:solidFill>
              </a:rPr>
              <a:t>Oklahoma Primary Health Care Extension System</a:t>
            </a:r>
            <a:r>
              <a:rPr lang="en-US" sz="4000" u="sng" dirty="0">
                <a:solidFill>
                  <a:schemeClr val="bg2"/>
                </a:solidFill>
              </a:rPr>
              <a:t> (OPHES)?</a:t>
            </a:r>
          </a:p>
          <a:p>
            <a:endParaRPr lang="en-US" sz="4000" u="sng" dirty="0">
              <a:solidFill>
                <a:schemeClr val="bg2"/>
              </a:solidFill>
            </a:endParaRPr>
          </a:p>
          <a:p>
            <a:r>
              <a:rPr lang="en-US" sz="2000" dirty="0">
                <a:solidFill>
                  <a:schemeClr val="bg2"/>
                </a:solidFill>
              </a:rPr>
              <a:t>Established in 2008, </a:t>
            </a:r>
            <a:r>
              <a:rPr lang="en-US" sz="2000" b="1" i="1" dirty="0">
                <a:solidFill>
                  <a:schemeClr val="bg2"/>
                </a:solidFill>
              </a:rPr>
              <a:t>OPHES</a:t>
            </a:r>
            <a:r>
              <a:rPr lang="en-US" sz="2000" dirty="0">
                <a:solidFill>
                  <a:schemeClr val="bg2"/>
                </a:solidFill>
              </a:rPr>
              <a:t> </a:t>
            </a:r>
            <a:r>
              <a:rPr lang="en-US" sz="2000" b="1" i="1" dirty="0">
                <a:solidFill>
                  <a:schemeClr val="bg2"/>
                </a:solidFill>
              </a:rPr>
              <a:t>aims to improve available health care for Oklahomans through the coordination of services and the alignment of resources.</a:t>
            </a:r>
            <a:r>
              <a:rPr lang="en-US" sz="2000" dirty="0">
                <a:solidFill>
                  <a:schemeClr val="bg2"/>
                </a:solidFill>
              </a:rPr>
              <a:t> This includes the provision of emergent community-designed social and medical interventions. OPHES partners include: state agencies, foundations, health care payers, academia, social care organizations, health care providers, coalitions, stakeholder groups, and community members. These partners have aligned their efforts to improve the health outcomes of Oklahomans, independently and collectively. </a:t>
            </a:r>
          </a:p>
          <a:p>
            <a:endParaRPr lang="en-US" dirty="0">
              <a:solidFill>
                <a:schemeClr val="bg2"/>
              </a:solidFill>
            </a:endParaRPr>
          </a:p>
        </p:txBody>
      </p:sp>
    </p:spTree>
    <p:extLst>
      <p:ext uri="{BB962C8B-B14F-4D97-AF65-F5344CB8AC3E}">
        <p14:creationId xmlns:p14="http://schemas.microsoft.com/office/powerpoint/2010/main" val="203624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22960"/>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4AC3A5-D2EB-4D02-A8DD-4DFB957EF147}"/>
              </a:ext>
            </a:extLst>
          </p:cNvPr>
          <p:cNvSpPr txBox="1"/>
          <p:nvPr/>
        </p:nvSpPr>
        <p:spPr>
          <a:xfrm>
            <a:off x="0" y="110906"/>
            <a:ext cx="12192000" cy="584775"/>
          </a:xfrm>
          <a:prstGeom prst="rect">
            <a:avLst/>
          </a:prstGeom>
          <a:solidFill>
            <a:schemeClr val="bg1"/>
          </a:solidFill>
        </p:spPr>
        <p:txBody>
          <a:bodyPr wrap="square" rtlCol="0">
            <a:spAutoFit/>
          </a:bodyPr>
          <a:lstStyle/>
          <a:p>
            <a:pPr algn="ctr"/>
            <a:r>
              <a:rPr lang="en-US" sz="3200" b="1" dirty="0">
                <a:solidFill>
                  <a:srgbClr val="222960"/>
                </a:solidFill>
              </a:rPr>
              <a:t>Why OPHES? Who runs OPHES?</a:t>
            </a:r>
          </a:p>
        </p:txBody>
      </p:sp>
      <p:pic>
        <p:nvPicPr>
          <p:cNvPr id="9" name="Picture 8" descr="Logo, company name&#10;&#10;Description automatically generated">
            <a:extLst>
              <a:ext uri="{FF2B5EF4-FFF2-40B4-BE49-F238E27FC236}">
                <a16:creationId xmlns:a16="http://schemas.microsoft.com/office/drawing/2014/main" id="{C297835B-EA52-4CA8-8040-468B978410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60" y="5604932"/>
            <a:ext cx="1154007" cy="1154007"/>
          </a:xfrm>
          <a:prstGeom prst="rect">
            <a:avLst/>
          </a:prstGeom>
        </p:spPr>
      </p:pic>
      <p:sp>
        <p:nvSpPr>
          <p:cNvPr id="4" name="TextBox 3">
            <a:extLst>
              <a:ext uri="{FF2B5EF4-FFF2-40B4-BE49-F238E27FC236}">
                <a16:creationId xmlns:a16="http://schemas.microsoft.com/office/drawing/2014/main" id="{9269CDB3-FAF4-A663-FE68-E3260F5D177D}"/>
              </a:ext>
            </a:extLst>
          </p:cNvPr>
          <p:cNvSpPr txBox="1"/>
          <p:nvPr/>
        </p:nvSpPr>
        <p:spPr>
          <a:xfrm>
            <a:off x="1672684" y="1037063"/>
            <a:ext cx="9846526" cy="5262979"/>
          </a:xfrm>
          <a:prstGeom prst="rect">
            <a:avLst/>
          </a:prstGeom>
          <a:noFill/>
        </p:spPr>
        <p:txBody>
          <a:bodyPr wrap="square" rtlCol="0">
            <a:spAutoFit/>
          </a:bodyPr>
          <a:lstStyle/>
          <a:p>
            <a:r>
              <a:rPr lang="en-US" sz="4000" u="sng" dirty="0">
                <a:solidFill>
                  <a:schemeClr val="bg2"/>
                </a:solidFill>
              </a:rPr>
              <a:t>Why OPHES?</a:t>
            </a:r>
          </a:p>
          <a:p>
            <a:r>
              <a:rPr lang="en-US" sz="2000" dirty="0">
                <a:solidFill>
                  <a:schemeClr val="bg2"/>
                </a:solidFill>
              </a:rPr>
              <a:t>Ensure the alignment and maximization of health and social service focused population health projects and programs across diverse stakeholders impacting health and human service outcomes in Oklahoma. Creation of innovative inter-agency approaches to health care delivery. </a:t>
            </a:r>
          </a:p>
          <a:p>
            <a:r>
              <a:rPr lang="en-US" i="1" dirty="0">
                <a:solidFill>
                  <a:schemeClr val="bg2"/>
                </a:solidFill>
              </a:rPr>
              <a:t> </a:t>
            </a:r>
            <a:endParaRPr lang="en-US" dirty="0">
              <a:solidFill>
                <a:schemeClr val="bg2"/>
              </a:solidFill>
            </a:endParaRPr>
          </a:p>
          <a:p>
            <a:r>
              <a:rPr lang="en-US" sz="4000" u="sng" dirty="0">
                <a:solidFill>
                  <a:schemeClr val="bg2"/>
                </a:solidFill>
              </a:rPr>
              <a:t>Who runs the Oklahoma Primary Health Care Extension System?</a:t>
            </a:r>
          </a:p>
          <a:p>
            <a:r>
              <a:rPr lang="en-US" sz="2000" b="1" i="1" dirty="0">
                <a:solidFill>
                  <a:schemeClr val="bg2"/>
                </a:solidFill>
              </a:rPr>
              <a:t>The Public Health Institute of Oklahoma acts as the managing partner of OPHES. </a:t>
            </a:r>
            <a:r>
              <a:rPr lang="en-US" sz="2000" dirty="0">
                <a:solidFill>
                  <a:schemeClr val="bg2"/>
                </a:solidFill>
              </a:rPr>
              <a:t>PHIO coordinates with CHIOs and other stakeholders to connect communities to population health focused opportunities aligned with localized need. Through deeply cultivated partnerships PHIO is able to rapidly engage traditional and non-traditional partners in designing, piloting, deploying, evaluating, and sustaining community-designed interventions</a:t>
            </a:r>
          </a:p>
          <a:p>
            <a:endParaRPr lang="en-US" dirty="0">
              <a:solidFill>
                <a:schemeClr val="bg2"/>
              </a:solidFill>
            </a:endParaRPr>
          </a:p>
        </p:txBody>
      </p:sp>
    </p:spTree>
    <p:extLst>
      <p:ext uri="{BB962C8B-B14F-4D97-AF65-F5344CB8AC3E}">
        <p14:creationId xmlns:p14="http://schemas.microsoft.com/office/powerpoint/2010/main" val="14368399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HIO Presentation Template 2022" id="{62AB8F0D-54F7-7D4A-AEA6-423AAB2C9EE6}" vid="{74E2A183-677C-DC4A-B6E6-040E575984F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39203</TotalTime>
  <Words>2652</Words>
  <Application>Microsoft Macintosh PowerPoint</Application>
  <PresentationFormat>Widescreen</PresentationFormat>
  <Paragraphs>341</Paragraphs>
  <Slides>38</Slides>
  <Notes>33</Notes>
  <HiddenSlides>0</HiddenSlides>
  <MMClips>0</MMClips>
  <ScaleCrop>false</ScaleCrop>
  <HeadingPairs>
    <vt:vector size="6" baseType="variant">
      <vt:variant>
        <vt:lpstr>Fonts Used</vt:lpstr>
      </vt:variant>
      <vt:variant>
        <vt:i4>18</vt:i4>
      </vt:variant>
      <vt:variant>
        <vt:lpstr>Theme</vt:lpstr>
      </vt:variant>
      <vt:variant>
        <vt:i4>3</vt:i4>
      </vt:variant>
      <vt:variant>
        <vt:lpstr>Slide Titles</vt:lpstr>
      </vt:variant>
      <vt:variant>
        <vt:i4>38</vt:i4>
      </vt:variant>
    </vt:vector>
  </HeadingPairs>
  <TitlesOfParts>
    <vt:vector size="59" baseType="lpstr">
      <vt:lpstr>SimSun</vt:lpstr>
      <vt:lpstr>Arial</vt:lpstr>
      <vt:lpstr>Barlow-Italic</vt:lpstr>
      <vt:lpstr>Barlow-Regular</vt:lpstr>
      <vt:lpstr>Barlow-SemiBold</vt:lpstr>
      <vt:lpstr>Calibri</vt:lpstr>
      <vt:lpstr>Calibri Light</vt:lpstr>
      <vt:lpstr>Gill Sans MT</vt:lpstr>
      <vt:lpstr>T3Font_0</vt:lpstr>
      <vt:lpstr>T3Font_1</vt:lpstr>
      <vt:lpstr>T3Font_2</vt:lpstr>
      <vt:lpstr>T3Font_6</vt:lpstr>
      <vt:lpstr>T3Font_7</vt:lpstr>
      <vt:lpstr>T3Font_8</vt:lpstr>
      <vt:lpstr>Times New Roman</vt:lpstr>
      <vt:lpstr>Trebuchet MS</vt:lpstr>
      <vt:lpstr>Wingdings</vt:lpstr>
      <vt:lpstr>Wingdings 3</vt:lpstr>
      <vt:lpstr>Office Theme</vt:lpstr>
      <vt:lpstr>1_Office Theme</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is this important?  Families across Oklahoma are experiencing disparities</vt:lpstr>
      <vt:lpstr>PowerPoint Presentation</vt:lpstr>
      <vt:lpstr>PowerPoint Presentation</vt:lpstr>
      <vt:lpstr>Statewide website:  https://handlewithcareok.org/ </vt:lpstr>
      <vt:lpstr>3 Simple Steps for Handle With Care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laura@publichealthok.org</dc:creator>
  <cp:lastModifiedBy>Laura Ross</cp:lastModifiedBy>
  <cp:revision>9</cp:revision>
  <dcterms:created xsi:type="dcterms:W3CDTF">2022-04-12T15:08:21Z</dcterms:created>
  <dcterms:modified xsi:type="dcterms:W3CDTF">2022-08-29T20:21:44Z</dcterms:modified>
</cp:coreProperties>
</file>